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heme/themeOverride1.xml" ContentType="application/vnd.openxmlformats-officedocument.themeOverr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98"/>
  </p:notesMasterIdLst>
  <p:sldIdLst>
    <p:sldId id="256" r:id="rId2"/>
    <p:sldId id="262" r:id="rId3"/>
    <p:sldId id="263" r:id="rId4"/>
    <p:sldId id="264" r:id="rId5"/>
    <p:sldId id="281" r:id="rId6"/>
    <p:sldId id="452" r:id="rId7"/>
    <p:sldId id="259" r:id="rId8"/>
    <p:sldId id="268" r:id="rId9"/>
    <p:sldId id="269" r:id="rId10"/>
    <p:sldId id="270" r:id="rId11"/>
    <p:sldId id="282" r:id="rId12"/>
    <p:sldId id="286" r:id="rId13"/>
    <p:sldId id="295" r:id="rId14"/>
    <p:sldId id="310" r:id="rId15"/>
    <p:sldId id="479" r:id="rId16"/>
    <p:sldId id="482" r:id="rId17"/>
    <p:sldId id="483" r:id="rId18"/>
    <p:sldId id="485" r:id="rId19"/>
    <p:sldId id="486" r:id="rId20"/>
    <p:sldId id="487" r:id="rId21"/>
    <p:sldId id="484" r:id="rId22"/>
    <p:sldId id="488" r:id="rId23"/>
    <p:sldId id="489" r:id="rId24"/>
    <p:sldId id="490" r:id="rId25"/>
    <p:sldId id="491" r:id="rId26"/>
    <p:sldId id="492" r:id="rId27"/>
    <p:sldId id="493" r:id="rId28"/>
    <p:sldId id="477" r:id="rId29"/>
    <p:sldId id="311" r:id="rId30"/>
    <p:sldId id="494" r:id="rId31"/>
    <p:sldId id="495" r:id="rId32"/>
    <p:sldId id="497" r:id="rId33"/>
    <p:sldId id="498" r:id="rId34"/>
    <p:sldId id="499" r:id="rId35"/>
    <p:sldId id="500" r:id="rId36"/>
    <p:sldId id="501" r:id="rId37"/>
    <p:sldId id="502" r:id="rId38"/>
    <p:sldId id="503" r:id="rId39"/>
    <p:sldId id="504" r:id="rId40"/>
    <p:sldId id="505" r:id="rId41"/>
    <p:sldId id="506" r:id="rId42"/>
    <p:sldId id="509" r:id="rId43"/>
    <p:sldId id="511" r:id="rId44"/>
    <p:sldId id="512" r:id="rId45"/>
    <p:sldId id="532" r:id="rId46"/>
    <p:sldId id="514" r:id="rId47"/>
    <p:sldId id="515" r:id="rId48"/>
    <p:sldId id="523" r:id="rId49"/>
    <p:sldId id="517" r:id="rId50"/>
    <p:sldId id="516" r:id="rId51"/>
    <p:sldId id="507" r:id="rId52"/>
    <p:sldId id="518" r:id="rId53"/>
    <p:sldId id="519" r:id="rId54"/>
    <p:sldId id="520" r:id="rId55"/>
    <p:sldId id="522" r:id="rId56"/>
    <p:sldId id="529" r:id="rId57"/>
    <p:sldId id="530" r:id="rId58"/>
    <p:sldId id="531" r:id="rId59"/>
    <p:sldId id="527" r:id="rId60"/>
    <p:sldId id="528" r:id="rId61"/>
    <p:sldId id="508" r:id="rId62"/>
    <p:sldId id="534" r:id="rId63"/>
    <p:sldId id="535" r:id="rId64"/>
    <p:sldId id="536" r:id="rId65"/>
    <p:sldId id="537" r:id="rId66"/>
    <p:sldId id="533" r:id="rId67"/>
    <p:sldId id="538" r:id="rId68"/>
    <p:sldId id="539" r:id="rId69"/>
    <p:sldId id="540" r:id="rId70"/>
    <p:sldId id="541" r:id="rId71"/>
    <p:sldId id="542" r:id="rId72"/>
    <p:sldId id="543" r:id="rId73"/>
    <p:sldId id="544" r:id="rId74"/>
    <p:sldId id="551" r:id="rId75"/>
    <p:sldId id="552" r:id="rId76"/>
    <p:sldId id="545" r:id="rId77"/>
    <p:sldId id="550" r:id="rId78"/>
    <p:sldId id="553" r:id="rId79"/>
    <p:sldId id="546" r:id="rId80"/>
    <p:sldId id="258" r:id="rId81"/>
    <p:sldId id="450" r:id="rId82"/>
    <p:sldId id="548" r:id="rId83"/>
    <p:sldId id="476" r:id="rId84"/>
    <p:sldId id="272" r:id="rId85"/>
    <p:sldId id="271" r:id="rId86"/>
    <p:sldId id="273" r:id="rId87"/>
    <p:sldId id="265" r:id="rId88"/>
    <p:sldId id="267" r:id="rId89"/>
    <p:sldId id="303" r:id="rId90"/>
    <p:sldId id="266" r:id="rId91"/>
    <p:sldId id="304" r:id="rId92"/>
    <p:sldId id="414" r:id="rId93"/>
    <p:sldId id="407" r:id="rId94"/>
    <p:sldId id="409" r:id="rId95"/>
    <p:sldId id="411" r:id="rId96"/>
    <p:sldId id="474" r:id="rId97"/>
    <p:sldId id="410" r:id="rId98"/>
    <p:sldId id="475" r:id="rId99"/>
    <p:sldId id="412" r:id="rId100"/>
    <p:sldId id="299" r:id="rId101"/>
    <p:sldId id="313" r:id="rId102"/>
    <p:sldId id="315" r:id="rId103"/>
    <p:sldId id="316" r:id="rId104"/>
    <p:sldId id="317" r:id="rId105"/>
    <p:sldId id="318" r:id="rId106"/>
    <p:sldId id="319" r:id="rId107"/>
    <p:sldId id="320" r:id="rId108"/>
    <p:sldId id="327" r:id="rId109"/>
    <p:sldId id="328" r:id="rId110"/>
    <p:sldId id="334" r:id="rId111"/>
    <p:sldId id="335" r:id="rId112"/>
    <p:sldId id="336" r:id="rId113"/>
    <p:sldId id="338" r:id="rId114"/>
    <p:sldId id="339" r:id="rId115"/>
    <p:sldId id="337" r:id="rId116"/>
    <p:sldId id="322" r:id="rId117"/>
    <p:sldId id="376" r:id="rId118"/>
    <p:sldId id="377" r:id="rId119"/>
    <p:sldId id="378" r:id="rId120"/>
    <p:sldId id="379" r:id="rId121"/>
    <p:sldId id="380" r:id="rId122"/>
    <p:sldId id="324" r:id="rId123"/>
    <p:sldId id="325" r:id="rId124"/>
    <p:sldId id="314" r:id="rId125"/>
    <p:sldId id="416" r:id="rId126"/>
    <p:sldId id="418" r:id="rId127"/>
    <p:sldId id="417" r:id="rId128"/>
    <p:sldId id="415" r:id="rId129"/>
    <p:sldId id="366" r:id="rId130"/>
    <p:sldId id="343" r:id="rId131"/>
    <p:sldId id="383" r:id="rId132"/>
    <p:sldId id="385" r:id="rId133"/>
    <p:sldId id="386" r:id="rId134"/>
    <p:sldId id="400" r:id="rId135"/>
    <p:sldId id="387" r:id="rId136"/>
    <p:sldId id="388" r:id="rId137"/>
    <p:sldId id="345" r:id="rId138"/>
    <p:sldId id="346" r:id="rId139"/>
    <p:sldId id="347" r:id="rId140"/>
    <p:sldId id="348" r:id="rId141"/>
    <p:sldId id="349" r:id="rId142"/>
    <p:sldId id="352" r:id="rId143"/>
    <p:sldId id="353" r:id="rId144"/>
    <p:sldId id="354" r:id="rId145"/>
    <p:sldId id="389" r:id="rId146"/>
    <p:sldId id="356" r:id="rId147"/>
    <p:sldId id="357" r:id="rId148"/>
    <p:sldId id="358" r:id="rId149"/>
    <p:sldId id="359" r:id="rId150"/>
    <p:sldId id="393" r:id="rId151"/>
    <p:sldId id="394" r:id="rId152"/>
    <p:sldId id="392" r:id="rId153"/>
    <p:sldId id="360" r:id="rId154"/>
    <p:sldId id="361" r:id="rId155"/>
    <p:sldId id="362" r:id="rId156"/>
    <p:sldId id="391" r:id="rId157"/>
    <p:sldId id="365" r:id="rId158"/>
    <p:sldId id="396" r:id="rId159"/>
    <p:sldId id="395" r:id="rId160"/>
    <p:sldId id="367" r:id="rId161"/>
    <p:sldId id="402" r:id="rId162"/>
    <p:sldId id="464" r:id="rId163"/>
    <p:sldId id="404" r:id="rId164"/>
    <p:sldId id="405" r:id="rId165"/>
    <p:sldId id="419" r:id="rId166"/>
    <p:sldId id="420" r:id="rId167"/>
    <p:sldId id="421" r:id="rId168"/>
    <p:sldId id="422" r:id="rId169"/>
    <p:sldId id="424" r:id="rId170"/>
    <p:sldId id="425" r:id="rId171"/>
    <p:sldId id="426" r:id="rId172"/>
    <p:sldId id="433" r:id="rId173"/>
    <p:sldId id="432" r:id="rId174"/>
    <p:sldId id="427" r:id="rId175"/>
    <p:sldId id="375" r:id="rId176"/>
    <p:sldId id="435" r:id="rId177"/>
    <p:sldId id="436" r:id="rId178"/>
    <p:sldId id="437" r:id="rId179"/>
    <p:sldId id="368" r:id="rId180"/>
    <p:sldId id="369" r:id="rId181"/>
    <p:sldId id="370" r:id="rId182"/>
    <p:sldId id="371" r:id="rId183"/>
    <p:sldId id="438" r:id="rId184"/>
    <p:sldId id="440" r:id="rId185"/>
    <p:sldId id="441" r:id="rId186"/>
    <p:sldId id="443" r:id="rId187"/>
    <p:sldId id="372" r:id="rId188"/>
    <p:sldId id="445" r:id="rId189"/>
    <p:sldId id="446" r:id="rId190"/>
    <p:sldId id="470" r:id="rId191"/>
    <p:sldId id="455" r:id="rId192"/>
    <p:sldId id="456" r:id="rId193"/>
    <p:sldId id="457" r:id="rId194"/>
    <p:sldId id="458" r:id="rId195"/>
    <p:sldId id="459" r:id="rId196"/>
    <p:sldId id="471" r:id="rId19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018" autoAdjust="0"/>
    <p:restoredTop sz="94660"/>
  </p:normalViewPr>
  <p:slideViewPr>
    <p:cSldViewPr snapToGrid="0">
      <p:cViewPr varScale="1">
        <p:scale>
          <a:sx n="94" d="100"/>
          <a:sy n="94" d="100"/>
        </p:scale>
        <p:origin x="67"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190" Type="http://schemas.openxmlformats.org/officeDocument/2006/relationships/slide" Target="slides/slide189.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viewProps" Target="viewProps.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theme" Target="theme/theme1.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notesMaster" Target="notesMasters/notesMaster1.xml"/><Relationship Id="rId202" Type="http://schemas.openxmlformats.org/officeDocument/2006/relationships/tableStyles" Target="tableStyles.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4">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10">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10">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467FBED-CD62-40A7-A53A-1FCE840F083B}" type="doc">
      <dgm:prSet loTypeId="urn:microsoft.com/office/officeart/2008/layout/LinedList" loCatId="list" qsTypeId="urn:microsoft.com/office/officeart/2005/8/quickstyle/simple1" qsCatId="simple" csTypeId="urn:microsoft.com/office/officeart/2005/8/colors/colorful1" csCatId="colorful"/>
      <dgm:spPr/>
      <dgm:t>
        <a:bodyPr/>
        <a:lstStyle/>
        <a:p>
          <a:endParaRPr lang="en-US"/>
        </a:p>
      </dgm:t>
    </dgm:pt>
    <dgm:pt modelId="{1C39836A-C06E-4730-AEE4-B2DFB5338797}">
      <dgm:prSet/>
      <dgm:spPr/>
      <dgm:t>
        <a:bodyPr/>
        <a:lstStyle/>
        <a:p>
          <a:r>
            <a:rPr lang="en-US" dirty="0"/>
            <a:t>Front-door + open </a:t>
          </a:r>
          <a:r>
            <a:rPr lang="en-US" dirty="0">
              <a:sym typeface="Wingdings" panose="05000000000000000000" pitchFamily="2" charset="2"/>
            </a:rPr>
            <a:t></a:t>
          </a:r>
          <a:r>
            <a:rPr lang="en-US" dirty="0"/>
            <a:t> </a:t>
          </a:r>
          <a:r>
            <a:rPr lang="en-US" b="1" dirty="0"/>
            <a:t>causal path</a:t>
          </a:r>
          <a:endParaRPr lang="en-US" dirty="0"/>
        </a:p>
      </dgm:t>
    </dgm:pt>
    <dgm:pt modelId="{BC630E98-A63F-4916-9F7F-03C07AE620D6}" type="parTrans" cxnId="{3FC9500F-13EE-4BA5-93C0-547B637555DE}">
      <dgm:prSet/>
      <dgm:spPr/>
      <dgm:t>
        <a:bodyPr/>
        <a:lstStyle/>
        <a:p>
          <a:endParaRPr lang="en-US"/>
        </a:p>
      </dgm:t>
    </dgm:pt>
    <dgm:pt modelId="{D0283CAC-FB82-4E22-BA41-3B486E36CA41}" type="sibTrans" cxnId="{3FC9500F-13EE-4BA5-93C0-547B637555DE}">
      <dgm:prSet/>
      <dgm:spPr/>
      <dgm:t>
        <a:bodyPr/>
        <a:lstStyle/>
        <a:p>
          <a:endParaRPr lang="en-US"/>
        </a:p>
      </dgm:t>
    </dgm:pt>
    <dgm:pt modelId="{A35C0332-911C-4FF7-97EF-D044BEC92547}">
      <dgm:prSet/>
      <dgm:spPr/>
      <dgm:t>
        <a:bodyPr/>
        <a:lstStyle/>
        <a:p>
          <a:r>
            <a:rPr lang="en-US" dirty="0"/>
            <a:t>Front-door + closed </a:t>
          </a:r>
          <a:r>
            <a:rPr lang="en-US" dirty="0">
              <a:sym typeface="Wingdings" panose="05000000000000000000" pitchFamily="2" charset="2"/>
            </a:rPr>
            <a:t></a:t>
          </a:r>
          <a:r>
            <a:rPr lang="en-US" dirty="0"/>
            <a:t> neutral, but biasing (for total effect) if opened </a:t>
          </a:r>
        </a:p>
      </dgm:t>
    </dgm:pt>
    <dgm:pt modelId="{06FBCF00-CC63-4BC2-9A93-86D58D1BF6B1}" type="parTrans" cxnId="{9BC2467C-D0CC-4981-BA92-A4F6D5B511E2}">
      <dgm:prSet/>
      <dgm:spPr/>
      <dgm:t>
        <a:bodyPr/>
        <a:lstStyle/>
        <a:p>
          <a:endParaRPr lang="en-US"/>
        </a:p>
      </dgm:t>
    </dgm:pt>
    <dgm:pt modelId="{36DBE404-5FFC-4B04-B87A-FDC1D43728F9}" type="sibTrans" cxnId="{9BC2467C-D0CC-4981-BA92-A4F6D5B511E2}">
      <dgm:prSet/>
      <dgm:spPr/>
      <dgm:t>
        <a:bodyPr/>
        <a:lstStyle/>
        <a:p>
          <a:endParaRPr lang="en-US"/>
        </a:p>
      </dgm:t>
    </dgm:pt>
    <dgm:pt modelId="{5B20E915-204D-4A19-8827-316D6AB5CD48}">
      <dgm:prSet/>
      <dgm:spPr/>
      <dgm:t>
        <a:bodyPr/>
        <a:lstStyle/>
        <a:p>
          <a:r>
            <a:rPr lang="en-US"/>
            <a:t>Back-door + open </a:t>
          </a:r>
          <a:r>
            <a:rPr lang="en-US">
              <a:sym typeface="Wingdings" panose="05000000000000000000" pitchFamily="2" charset="2"/>
            </a:rPr>
            <a:t></a:t>
          </a:r>
          <a:r>
            <a:rPr lang="en-US"/>
            <a:t> </a:t>
          </a:r>
          <a:r>
            <a:rPr lang="en-US" b="1"/>
            <a:t>biasing path</a:t>
          </a:r>
          <a:endParaRPr lang="en-US"/>
        </a:p>
      </dgm:t>
    </dgm:pt>
    <dgm:pt modelId="{094C8D93-1702-45DA-903E-2D7CC5A1C23C}" type="parTrans" cxnId="{135923F9-554F-4A27-A762-BF9F193DDF57}">
      <dgm:prSet/>
      <dgm:spPr/>
      <dgm:t>
        <a:bodyPr/>
        <a:lstStyle/>
        <a:p>
          <a:endParaRPr lang="en-US"/>
        </a:p>
      </dgm:t>
    </dgm:pt>
    <dgm:pt modelId="{5428CE54-11DB-4054-AED5-18DF3DD43C5C}" type="sibTrans" cxnId="{135923F9-554F-4A27-A762-BF9F193DDF57}">
      <dgm:prSet/>
      <dgm:spPr/>
      <dgm:t>
        <a:bodyPr/>
        <a:lstStyle/>
        <a:p>
          <a:endParaRPr lang="en-US"/>
        </a:p>
      </dgm:t>
    </dgm:pt>
    <dgm:pt modelId="{FFDAED53-1F2E-4BE9-BAF0-C2CD0CB68104}">
      <dgm:prSet/>
      <dgm:spPr/>
      <dgm:t>
        <a:bodyPr/>
        <a:lstStyle/>
        <a:p>
          <a:r>
            <a:rPr lang="en-US"/>
            <a:t>Back-door + closed </a:t>
          </a:r>
          <a:r>
            <a:rPr lang="en-US">
              <a:sym typeface="Wingdings" panose="05000000000000000000" pitchFamily="2" charset="2"/>
            </a:rPr>
            <a:t></a:t>
          </a:r>
          <a:r>
            <a:rPr lang="en-US"/>
            <a:t> neutral, but biasing if opened</a:t>
          </a:r>
        </a:p>
      </dgm:t>
    </dgm:pt>
    <dgm:pt modelId="{D9A554E2-0D83-4AC3-AE96-B95BAE15B283}" type="parTrans" cxnId="{DF2401C5-9C5A-43F9-8DA8-F64FA2A65EA9}">
      <dgm:prSet/>
      <dgm:spPr/>
      <dgm:t>
        <a:bodyPr/>
        <a:lstStyle/>
        <a:p>
          <a:endParaRPr lang="en-US"/>
        </a:p>
      </dgm:t>
    </dgm:pt>
    <dgm:pt modelId="{866E6402-F925-4F4E-90A5-872A725E3B70}" type="sibTrans" cxnId="{DF2401C5-9C5A-43F9-8DA8-F64FA2A65EA9}">
      <dgm:prSet/>
      <dgm:spPr/>
      <dgm:t>
        <a:bodyPr/>
        <a:lstStyle/>
        <a:p>
          <a:endParaRPr lang="en-US"/>
        </a:p>
      </dgm:t>
    </dgm:pt>
    <dgm:pt modelId="{3C817E01-C132-4B34-A164-AEFA55F7FA5F}" type="pres">
      <dgm:prSet presAssocID="{4467FBED-CD62-40A7-A53A-1FCE840F083B}" presName="vert0" presStyleCnt="0">
        <dgm:presLayoutVars>
          <dgm:dir/>
          <dgm:animOne val="branch"/>
          <dgm:animLvl val="lvl"/>
        </dgm:presLayoutVars>
      </dgm:prSet>
      <dgm:spPr/>
    </dgm:pt>
    <dgm:pt modelId="{9A958A12-381C-4C69-90E3-15BDA48DE2DA}" type="pres">
      <dgm:prSet presAssocID="{1C39836A-C06E-4730-AEE4-B2DFB5338797}" presName="thickLine" presStyleLbl="alignNode1" presStyleIdx="0" presStyleCnt="4"/>
      <dgm:spPr/>
    </dgm:pt>
    <dgm:pt modelId="{0EB2E632-8B8A-4F9F-9590-FB0CA19D356B}" type="pres">
      <dgm:prSet presAssocID="{1C39836A-C06E-4730-AEE4-B2DFB5338797}" presName="horz1" presStyleCnt="0"/>
      <dgm:spPr/>
    </dgm:pt>
    <dgm:pt modelId="{2EC1A0D2-CE66-476A-810A-16249EF8E5CD}" type="pres">
      <dgm:prSet presAssocID="{1C39836A-C06E-4730-AEE4-B2DFB5338797}" presName="tx1" presStyleLbl="revTx" presStyleIdx="0" presStyleCnt="4"/>
      <dgm:spPr/>
    </dgm:pt>
    <dgm:pt modelId="{ADB472D8-2FA1-492E-93AE-9B47B4A8638C}" type="pres">
      <dgm:prSet presAssocID="{1C39836A-C06E-4730-AEE4-B2DFB5338797}" presName="vert1" presStyleCnt="0"/>
      <dgm:spPr/>
    </dgm:pt>
    <dgm:pt modelId="{B7036AD0-057E-4C5A-931E-8EF939144012}" type="pres">
      <dgm:prSet presAssocID="{A35C0332-911C-4FF7-97EF-D044BEC92547}" presName="thickLine" presStyleLbl="alignNode1" presStyleIdx="1" presStyleCnt="4"/>
      <dgm:spPr/>
    </dgm:pt>
    <dgm:pt modelId="{8681A595-09BD-4A72-9B6F-48245F9376D2}" type="pres">
      <dgm:prSet presAssocID="{A35C0332-911C-4FF7-97EF-D044BEC92547}" presName="horz1" presStyleCnt="0"/>
      <dgm:spPr/>
    </dgm:pt>
    <dgm:pt modelId="{95FBF76D-8750-46D3-8C28-9E96E19CED07}" type="pres">
      <dgm:prSet presAssocID="{A35C0332-911C-4FF7-97EF-D044BEC92547}" presName="tx1" presStyleLbl="revTx" presStyleIdx="1" presStyleCnt="4"/>
      <dgm:spPr/>
    </dgm:pt>
    <dgm:pt modelId="{53E1136E-E32C-415C-B25E-D8B72F881493}" type="pres">
      <dgm:prSet presAssocID="{A35C0332-911C-4FF7-97EF-D044BEC92547}" presName="vert1" presStyleCnt="0"/>
      <dgm:spPr/>
    </dgm:pt>
    <dgm:pt modelId="{18E073B5-8DE1-4FD2-8356-F3180C6762E5}" type="pres">
      <dgm:prSet presAssocID="{5B20E915-204D-4A19-8827-316D6AB5CD48}" presName="thickLine" presStyleLbl="alignNode1" presStyleIdx="2" presStyleCnt="4"/>
      <dgm:spPr/>
    </dgm:pt>
    <dgm:pt modelId="{507E8D27-6DE1-49E4-81F4-F35611FA7D23}" type="pres">
      <dgm:prSet presAssocID="{5B20E915-204D-4A19-8827-316D6AB5CD48}" presName="horz1" presStyleCnt="0"/>
      <dgm:spPr/>
    </dgm:pt>
    <dgm:pt modelId="{CB404BA9-678F-43BA-9637-65356C323100}" type="pres">
      <dgm:prSet presAssocID="{5B20E915-204D-4A19-8827-316D6AB5CD48}" presName="tx1" presStyleLbl="revTx" presStyleIdx="2" presStyleCnt="4"/>
      <dgm:spPr/>
    </dgm:pt>
    <dgm:pt modelId="{4B74B2B7-92CE-4F2C-8BD2-3961D8882AFD}" type="pres">
      <dgm:prSet presAssocID="{5B20E915-204D-4A19-8827-316D6AB5CD48}" presName="vert1" presStyleCnt="0"/>
      <dgm:spPr/>
    </dgm:pt>
    <dgm:pt modelId="{77977B23-F1D3-4EEB-A81A-5E61C75DE26B}" type="pres">
      <dgm:prSet presAssocID="{FFDAED53-1F2E-4BE9-BAF0-C2CD0CB68104}" presName="thickLine" presStyleLbl="alignNode1" presStyleIdx="3" presStyleCnt="4"/>
      <dgm:spPr/>
    </dgm:pt>
    <dgm:pt modelId="{5F5DA8F7-B1EB-4E51-8EE3-F7952342237A}" type="pres">
      <dgm:prSet presAssocID="{FFDAED53-1F2E-4BE9-BAF0-C2CD0CB68104}" presName="horz1" presStyleCnt="0"/>
      <dgm:spPr/>
    </dgm:pt>
    <dgm:pt modelId="{A72F442D-1989-435C-9122-C61C6F37DE30}" type="pres">
      <dgm:prSet presAssocID="{FFDAED53-1F2E-4BE9-BAF0-C2CD0CB68104}" presName="tx1" presStyleLbl="revTx" presStyleIdx="3" presStyleCnt="4"/>
      <dgm:spPr/>
    </dgm:pt>
    <dgm:pt modelId="{961B96A8-8F98-4124-970F-4041E22913D4}" type="pres">
      <dgm:prSet presAssocID="{FFDAED53-1F2E-4BE9-BAF0-C2CD0CB68104}" presName="vert1" presStyleCnt="0"/>
      <dgm:spPr/>
    </dgm:pt>
  </dgm:ptLst>
  <dgm:cxnLst>
    <dgm:cxn modelId="{A0207F05-85DD-4DB0-86B6-FFBC69ECE621}" type="presOf" srcId="{1C39836A-C06E-4730-AEE4-B2DFB5338797}" destId="{2EC1A0D2-CE66-476A-810A-16249EF8E5CD}" srcOrd="0" destOrd="0" presId="urn:microsoft.com/office/officeart/2008/layout/LinedList"/>
    <dgm:cxn modelId="{E8E68F09-1BF7-4094-85E6-FCB54806F6F6}" type="presOf" srcId="{A35C0332-911C-4FF7-97EF-D044BEC92547}" destId="{95FBF76D-8750-46D3-8C28-9E96E19CED07}" srcOrd="0" destOrd="0" presId="urn:microsoft.com/office/officeart/2008/layout/LinedList"/>
    <dgm:cxn modelId="{3FC9500F-13EE-4BA5-93C0-547B637555DE}" srcId="{4467FBED-CD62-40A7-A53A-1FCE840F083B}" destId="{1C39836A-C06E-4730-AEE4-B2DFB5338797}" srcOrd="0" destOrd="0" parTransId="{BC630E98-A63F-4916-9F7F-03C07AE620D6}" sibTransId="{D0283CAC-FB82-4E22-BA41-3B486E36CA41}"/>
    <dgm:cxn modelId="{8C955127-A14D-434A-A7B7-3ED472CEFC62}" type="presOf" srcId="{4467FBED-CD62-40A7-A53A-1FCE840F083B}" destId="{3C817E01-C132-4B34-A164-AEFA55F7FA5F}" srcOrd="0" destOrd="0" presId="urn:microsoft.com/office/officeart/2008/layout/LinedList"/>
    <dgm:cxn modelId="{9BC2467C-D0CC-4981-BA92-A4F6D5B511E2}" srcId="{4467FBED-CD62-40A7-A53A-1FCE840F083B}" destId="{A35C0332-911C-4FF7-97EF-D044BEC92547}" srcOrd="1" destOrd="0" parTransId="{06FBCF00-CC63-4BC2-9A93-86D58D1BF6B1}" sibTransId="{36DBE404-5FFC-4B04-B87A-FDC1D43728F9}"/>
    <dgm:cxn modelId="{DF2401C5-9C5A-43F9-8DA8-F64FA2A65EA9}" srcId="{4467FBED-CD62-40A7-A53A-1FCE840F083B}" destId="{FFDAED53-1F2E-4BE9-BAF0-C2CD0CB68104}" srcOrd="3" destOrd="0" parTransId="{D9A554E2-0D83-4AC3-AE96-B95BAE15B283}" sibTransId="{866E6402-F925-4F4E-90A5-872A725E3B70}"/>
    <dgm:cxn modelId="{90EEEDCA-D272-4266-9EDB-8A9F6713BC09}" type="presOf" srcId="{FFDAED53-1F2E-4BE9-BAF0-C2CD0CB68104}" destId="{A72F442D-1989-435C-9122-C61C6F37DE30}" srcOrd="0" destOrd="0" presId="urn:microsoft.com/office/officeart/2008/layout/LinedList"/>
    <dgm:cxn modelId="{37D4B1F3-A8B7-4900-AAA5-199CEC5A2FD4}" type="presOf" srcId="{5B20E915-204D-4A19-8827-316D6AB5CD48}" destId="{CB404BA9-678F-43BA-9637-65356C323100}" srcOrd="0" destOrd="0" presId="urn:microsoft.com/office/officeart/2008/layout/LinedList"/>
    <dgm:cxn modelId="{135923F9-554F-4A27-A762-BF9F193DDF57}" srcId="{4467FBED-CD62-40A7-A53A-1FCE840F083B}" destId="{5B20E915-204D-4A19-8827-316D6AB5CD48}" srcOrd="2" destOrd="0" parTransId="{094C8D93-1702-45DA-903E-2D7CC5A1C23C}" sibTransId="{5428CE54-11DB-4054-AED5-18DF3DD43C5C}"/>
    <dgm:cxn modelId="{2972D9C3-BC08-4FEE-ADA2-6A0A805A60A5}" type="presParOf" srcId="{3C817E01-C132-4B34-A164-AEFA55F7FA5F}" destId="{9A958A12-381C-4C69-90E3-15BDA48DE2DA}" srcOrd="0" destOrd="0" presId="urn:microsoft.com/office/officeart/2008/layout/LinedList"/>
    <dgm:cxn modelId="{67BB2F63-4A8D-455C-BF19-6F1C4C83922F}" type="presParOf" srcId="{3C817E01-C132-4B34-A164-AEFA55F7FA5F}" destId="{0EB2E632-8B8A-4F9F-9590-FB0CA19D356B}" srcOrd="1" destOrd="0" presId="urn:microsoft.com/office/officeart/2008/layout/LinedList"/>
    <dgm:cxn modelId="{2815A044-E875-4BAA-A5E7-C5DFCF4F4174}" type="presParOf" srcId="{0EB2E632-8B8A-4F9F-9590-FB0CA19D356B}" destId="{2EC1A0D2-CE66-476A-810A-16249EF8E5CD}" srcOrd="0" destOrd="0" presId="urn:microsoft.com/office/officeart/2008/layout/LinedList"/>
    <dgm:cxn modelId="{C634FDA6-6E27-413C-A867-9A4780A5B5C9}" type="presParOf" srcId="{0EB2E632-8B8A-4F9F-9590-FB0CA19D356B}" destId="{ADB472D8-2FA1-492E-93AE-9B47B4A8638C}" srcOrd="1" destOrd="0" presId="urn:microsoft.com/office/officeart/2008/layout/LinedList"/>
    <dgm:cxn modelId="{0F5D245A-D4BA-470C-B854-46F05C73845A}" type="presParOf" srcId="{3C817E01-C132-4B34-A164-AEFA55F7FA5F}" destId="{B7036AD0-057E-4C5A-931E-8EF939144012}" srcOrd="2" destOrd="0" presId="urn:microsoft.com/office/officeart/2008/layout/LinedList"/>
    <dgm:cxn modelId="{769CF0AA-B032-42A8-A3CD-C90F61FFFE98}" type="presParOf" srcId="{3C817E01-C132-4B34-A164-AEFA55F7FA5F}" destId="{8681A595-09BD-4A72-9B6F-48245F9376D2}" srcOrd="3" destOrd="0" presId="urn:microsoft.com/office/officeart/2008/layout/LinedList"/>
    <dgm:cxn modelId="{7214D920-17CC-4862-A76A-1764923D2A19}" type="presParOf" srcId="{8681A595-09BD-4A72-9B6F-48245F9376D2}" destId="{95FBF76D-8750-46D3-8C28-9E96E19CED07}" srcOrd="0" destOrd="0" presId="urn:microsoft.com/office/officeart/2008/layout/LinedList"/>
    <dgm:cxn modelId="{05DF308B-1217-4CDF-ABE1-41068B0FF682}" type="presParOf" srcId="{8681A595-09BD-4A72-9B6F-48245F9376D2}" destId="{53E1136E-E32C-415C-B25E-D8B72F881493}" srcOrd="1" destOrd="0" presId="urn:microsoft.com/office/officeart/2008/layout/LinedList"/>
    <dgm:cxn modelId="{09557827-A70C-43F5-B459-F4FF5235D8DE}" type="presParOf" srcId="{3C817E01-C132-4B34-A164-AEFA55F7FA5F}" destId="{18E073B5-8DE1-4FD2-8356-F3180C6762E5}" srcOrd="4" destOrd="0" presId="urn:microsoft.com/office/officeart/2008/layout/LinedList"/>
    <dgm:cxn modelId="{E2DC258C-03C3-43F6-AF63-CC9B334F0E88}" type="presParOf" srcId="{3C817E01-C132-4B34-A164-AEFA55F7FA5F}" destId="{507E8D27-6DE1-49E4-81F4-F35611FA7D23}" srcOrd="5" destOrd="0" presId="urn:microsoft.com/office/officeart/2008/layout/LinedList"/>
    <dgm:cxn modelId="{F6314F57-C25B-430A-81FA-025E85288223}" type="presParOf" srcId="{507E8D27-6DE1-49E4-81F4-F35611FA7D23}" destId="{CB404BA9-678F-43BA-9637-65356C323100}" srcOrd="0" destOrd="0" presId="urn:microsoft.com/office/officeart/2008/layout/LinedList"/>
    <dgm:cxn modelId="{E6ABFD70-BE05-49F4-B9B6-D3E9E500D4CF}" type="presParOf" srcId="{507E8D27-6DE1-49E4-81F4-F35611FA7D23}" destId="{4B74B2B7-92CE-4F2C-8BD2-3961D8882AFD}" srcOrd="1" destOrd="0" presId="urn:microsoft.com/office/officeart/2008/layout/LinedList"/>
    <dgm:cxn modelId="{6A88C05C-E058-4F0D-820E-72D6DBD9671A}" type="presParOf" srcId="{3C817E01-C132-4B34-A164-AEFA55F7FA5F}" destId="{77977B23-F1D3-4EEB-A81A-5E61C75DE26B}" srcOrd="6" destOrd="0" presId="urn:microsoft.com/office/officeart/2008/layout/LinedList"/>
    <dgm:cxn modelId="{8641BFAB-82A6-4462-9EA1-D98FC41C6C84}" type="presParOf" srcId="{3C817E01-C132-4B34-A164-AEFA55F7FA5F}" destId="{5F5DA8F7-B1EB-4E51-8EE3-F7952342237A}" srcOrd="7" destOrd="0" presId="urn:microsoft.com/office/officeart/2008/layout/LinedList"/>
    <dgm:cxn modelId="{BD5AB02B-8101-4478-AED4-BFA2E5938097}" type="presParOf" srcId="{5F5DA8F7-B1EB-4E51-8EE3-F7952342237A}" destId="{A72F442D-1989-435C-9122-C61C6F37DE30}" srcOrd="0" destOrd="0" presId="urn:microsoft.com/office/officeart/2008/layout/LinedList"/>
    <dgm:cxn modelId="{E070DF73-50C5-4D87-AD48-11E368A9103E}" type="presParOf" srcId="{5F5DA8F7-B1EB-4E51-8EE3-F7952342237A}" destId="{961B96A8-8F98-4124-970F-4041E22913D4}"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FF46C91-7ADA-48A5-8074-1C5AE33FBE7A}" type="doc">
      <dgm:prSet loTypeId="urn:microsoft.com/office/officeart/2005/8/layout/process1" loCatId="process" qsTypeId="urn:microsoft.com/office/officeart/2005/8/quickstyle/simple2" qsCatId="simple" csTypeId="urn:microsoft.com/office/officeart/2005/8/colors/accent1_2#4" csCatId="accent1" phldr="1"/>
      <dgm:spPr/>
      <dgm:t>
        <a:bodyPr/>
        <a:lstStyle/>
        <a:p>
          <a:endParaRPr lang="en-US"/>
        </a:p>
      </dgm:t>
    </dgm:pt>
    <dgm:pt modelId="{FB2B62FD-A56E-4965-BD53-D877CFE68DED}">
      <dgm:prSet phldrT="[Text]"/>
      <dgm:spPr>
        <a:solidFill>
          <a:schemeClr val="tx1">
            <a:lumMod val="85000"/>
          </a:schemeClr>
        </a:solidFill>
      </dgm:spPr>
      <dgm:t>
        <a:bodyPr/>
        <a:lstStyle/>
        <a:p>
          <a:r>
            <a:rPr lang="en-US" dirty="0"/>
            <a:t>Selection</a:t>
          </a:r>
        </a:p>
      </dgm:t>
    </dgm:pt>
    <dgm:pt modelId="{D487EEAD-085B-4650-A402-3E45EF295312}" type="parTrans" cxnId="{7E9C0656-1DC3-40C2-931E-FF78A2ED6580}">
      <dgm:prSet/>
      <dgm:spPr/>
      <dgm:t>
        <a:bodyPr/>
        <a:lstStyle/>
        <a:p>
          <a:endParaRPr lang="en-US"/>
        </a:p>
      </dgm:t>
    </dgm:pt>
    <dgm:pt modelId="{4BF32D09-F760-4098-82E7-DAB666740255}" type="sibTrans" cxnId="{7E9C0656-1DC3-40C2-931E-FF78A2ED6580}">
      <dgm:prSet/>
      <dgm:spPr/>
      <dgm:t>
        <a:bodyPr/>
        <a:lstStyle/>
        <a:p>
          <a:endParaRPr lang="en-US" dirty="0"/>
        </a:p>
      </dgm:t>
    </dgm:pt>
    <dgm:pt modelId="{5C6990A4-22CE-441A-A4A7-C1A74ED6D3CA}">
      <dgm:prSet phldrT="[Text]"/>
      <dgm:spPr>
        <a:solidFill>
          <a:schemeClr val="tx1">
            <a:lumMod val="85000"/>
          </a:schemeClr>
        </a:solidFill>
      </dgm:spPr>
      <dgm:t>
        <a:bodyPr/>
        <a:lstStyle/>
        <a:p>
          <a:r>
            <a:rPr lang="en-US" dirty="0"/>
            <a:t>Residual</a:t>
          </a:r>
          <a:br>
            <a:rPr lang="en-US" dirty="0"/>
          </a:br>
          <a:r>
            <a:rPr lang="en-US" dirty="0"/>
            <a:t>Checks</a:t>
          </a:r>
        </a:p>
      </dgm:t>
    </dgm:pt>
    <dgm:pt modelId="{FD274369-6E63-462F-B2D7-B714D8F050F3}" type="parTrans" cxnId="{273DC281-C004-4B46-AB1A-18215520825A}">
      <dgm:prSet/>
      <dgm:spPr/>
      <dgm:t>
        <a:bodyPr/>
        <a:lstStyle/>
        <a:p>
          <a:endParaRPr lang="en-US"/>
        </a:p>
      </dgm:t>
    </dgm:pt>
    <dgm:pt modelId="{5C370731-A202-48D8-9ADF-4FB32D87361B}" type="sibTrans" cxnId="{273DC281-C004-4B46-AB1A-18215520825A}">
      <dgm:prSet/>
      <dgm:spPr/>
      <dgm:t>
        <a:bodyPr/>
        <a:lstStyle/>
        <a:p>
          <a:endParaRPr lang="en-US" dirty="0"/>
        </a:p>
      </dgm:t>
    </dgm:pt>
    <dgm:pt modelId="{875EB497-5F2C-43EF-8589-0F2D1E4BA3C7}">
      <dgm:prSet>
        <dgm:style>
          <a:lnRef idx="2">
            <a:schemeClr val="dk1">
              <a:shade val="50000"/>
            </a:schemeClr>
          </a:lnRef>
          <a:fillRef idx="1">
            <a:schemeClr val="dk1"/>
          </a:fillRef>
          <a:effectRef idx="0">
            <a:schemeClr val="dk1"/>
          </a:effectRef>
          <a:fontRef idx="minor">
            <a:schemeClr val="lt1"/>
          </a:fontRef>
        </dgm:style>
      </dgm:prSet>
      <dgm:spPr/>
      <dgm:t>
        <a:bodyPr/>
        <a:lstStyle/>
        <a:p>
          <a:r>
            <a:rPr lang="en-US" dirty="0"/>
            <a:t>Model estimation</a:t>
          </a:r>
        </a:p>
      </dgm:t>
    </dgm:pt>
    <dgm:pt modelId="{00BC1FED-1E6C-4AFC-97DE-2580E5F8B3FA}" type="parTrans" cxnId="{B10D1BB3-47C2-4049-9E2D-BF9C7C4351D2}">
      <dgm:prSet/>
      <dgm:spPr/>
      <dgm:t>
        <a:bodyPr/>
        <a:lstStyle/>
        <a:p>
          <a:endParaRPr lang="en-US"/>
        </a:p>
      </dgm:t>
    </dgm:pt>
    <dgm:pt modelId="{62A02A29-1637-4608-BD63-4E6B7253D0F4}" type="sibTrans" cxnId="{B10D1BB3-47C2-4049-9E2D-BF9C7C4351D2}">
      <dgm:prSet/>
      <dgm:spPr/>
      <dgm:t>
        <a:bodyPr/>
        <a:lstStyle/>
        <a:p>
          <a:endParaRPr lang="en-US" dirty="0"/>
        </a:p>
      </dgm:t>
    </dgm:pt>
    <dgm:pt modelId="{C29AB388-A97F-4DD1-BA8A-B8D5A2367594}">
      <dgm:prSet/>
      <dgm:spPr>
        <a:solidFill>
          <a:schemeClr val="tx1">
            <a:lumMod val="85000"/>
          </a:schemeClr>
        </a:solidFill>
      </dgm:spPr>
      <dgm:t>
        <a:bodyPr/>
        <a:lstStyle/>
        <a:p>
          <a:pPr marL="0" marR="0" indent="0" defTabSz="914400" eaLnBrk="1" fontAlgn="auto" latinLnBrk="0" hangingPunct="1">
            <a:lnSpc>
              <a:spcPct val="100000"/>
            </a:lnSpc>
            <a:spcBef>
              <a:spcPts val="0"/>
            </a:spcBef>
            <a:spcAft>
              <a:spcPts val="0"/>
            </a:spcAft>
            <a:buClrTx/>
            <a:buSzTx/>
            <a:buFontTx/>
            <a:buNone/>
            <a:tabLst/>
            <a:defRPr/>
          </a:pPr>
          <a:r>
            <a:rPr lang="en-US" dirty="0"/>
            <a:t>Effect Estimation</a:t>
          </a:r>
        </a:p>
      </dgm:t>
    </dgm:pt>
    <dgm:pt modelId="{EA92FD07-1D9C-435E-A988-89046753AC80}" type="parTrans" cxnId="{99EE82D6-68AD-48CC-8C63-0F4F1C176CA3}">
      <dgm:prSet/>
      <dgm:spPr/>
      <dgm:t>
        <a:bodyPr/>
        <a:lstStyle/>
        <a:p>
          <a:endParaRPr lang="en-US"/>
        </a:p>
      </dgm:t>
    </dgm:pt>
    <dgm:pt modelId="{EEEF241F-906A-4437-B6B1-D2C7EB6A21A8}" type="sibTrans" cxnId="{99EE82D6-68AD-48CC-8C63-0F4F1C176CA3}">
      <dgm:prSet/>
      <dgm:spPr/>
      <dgm:t>
        <a:bodyPr/>
        <a:lstStyle/>
        <a:p>
          <a:endParaRPr lang="en-US"/>
        </a:p>
      </dgm:t>
    </dgm:pt>
    <dgm:pt modelId="{8B1E192E-11C4-491F-A3C8-A73A1184BC68}" type="pres">
      <dgm:prSet presAssocID="{6FF46C91-7ADA-48A5-8074-1C5AE33FBE7A}" presName="Name0" presStyleCnt="0">
        <dgm:presLayoutVars>
          <dgm:dir/>
          <dgm:resizeHandles val="exact"/>
        </dgm:presLayoutVars>
      </dgm:prSet>
      <dgm:spPr/>
    </dgm:pt>
    <dgm:pt modelId="{F8D03E2C-487E-43C8-9315-567BEB7F619A}" type="pres">
      <dgm:prSet presAssocID="{FB2B62FD-A56E-4965-BD53-D877CFE68DED}" presName="node" presStyleLbl="node1" presStyleIdx="0" presStyleCnt="4">
        <dgm:presLayoutVars>
          <dgm:bulletEnabled val="1"/>
        </dgm:presLayoutVars>
      </dgm:prSet>
      <dgm:spPr/>
    </dgm:pt>
    <dgm:pt modelId="{DECB6EB4-9F62-4BD6-8AAF-E9ABE1F8F6EF}" type="pres">
      <dgm:prSet presAssocID="{4BF32D09-F760-4098-82E7-DAB666740255}" presName="sibTrans" presStyleLbl="sibTrans2D1" presStyleIdx="0" presStyleCnt="3"/>
      <dgm:spPr/>
    </dgm:pt>
    <dgm:pt modelId="{1554E155-0445-451C-B50D-737BF6A43C7E}" type="pres">
      <dgm:prSet presAssocID="{4BF32D09-F760-4098-82E7-DAB666740255}" presName="connectorText" presStyleLbl="sibTrans2D1" presStyleIdx="0" presStyleCnt="3"/>
      <dgm:spPr/>
    </dgm:pt>
    <dgm:pt modelId="{2710B835-DF97-44A0-8F40-FB16A881C1A7}" type="pres">
      <dgm:prSet presAssocID="{875EB497-5F2C-43EF-8589-0F2D1E4BA3C7}" presName="node" presStyleLbl="node1" presStyleIdx="1" presStyleCnt="4">
        <dgm:presLayoutVars>
          <dgm:bulletEnabled val="1"/>
        </dgm:presLayoutVars>
      </dgm:prSet>
      <dgm:spPr/>
    </dgm:pt>
    <dgm:pt modelId="{B7F5E8C0-8B3B-49D6-BF02-7D557B0BE6C7}" type="pres">
      <dgm:prSet presAssocID="{62A02A29-1637-4608-BD63-4E6B7253D0F4}" presName="sibTrans" presStyleLbl="sibTrans2D1" presStyleIdx="1" presStyleCnt="3"/>
      <dgm:spPr/>
    </dgm:pt>
    <dgm:pt modelId="{ED04E632-06DC-4E89-84DA-EBC0733D2B05}" type="pres">
      <dgm:prSet presAssocID="{62A02A29-1637-4608-BD63-4E6B7253D0F4}" presName="connectorText" presStyleLbl="sibTrans2D1" presStyleIdx="1" presStyleCnt="3"/>
      <dgm:spPr/>
    </dgm:pt>
    <dgm:pt modelId="{1BCD463E-E8D8-4C1E-8C8C-0612CE108173}" type="pres">
      <dgm:prSet presAssocID="{5C6990A4-22CE-441A-A4A7-C1A74ED6D3CA}" presName="node" presStyleLbl="node1" presStyleIdx="2" presStyleCnt="4">
        <dgm:presLayoutVars>
          <dgm:bulletEnabled val="1"/>
        </dgm:presLayoutVars>
      </dgm:prSet>
      <dgm:spPr/>
    </dgm:pt>
    <dgm:pt modelId="{0D414102-5115-4F65-9463-0014B9DD6415}" type="pres">
      <dgm:prSet presAssocID="{5C370731-A202-48D8-9ADF-4FB32D87361B}" presName="sibTrans" presStyleLbl="sibTrans2D1" presStyleIdx="2" presStyleCnt="3"/>
      <dgm:spPr/>
    </dgm:pt>
    <dgm:pt modelId="{95154799-5FBC-453C-9E6B-D4F3C25F9FF7}" type="pres">
      <dgm:prSet presAssocID="{5C370731-A202-48D8-9ADF-4FB32D87361B}" presName="connectorText" presStyleLbl="sibTrans2D1" presStyleIdx="2" presStyleCnt="3"/>
      <dgm:spPr/>
    </dgm:pt>
    <dgm:pt modelId="{A74E8042-6A85-4275-8DA0-3042B1FAC1E9}" type="pres">
      <dgm:prSet presAssocID="{C29AB388-A97F-4DD1-BA8A-B8D5A2367594}" presName="node" presStyleLbl="node1" presStyleIdx="3" presStyleCnt="4">
        <dgm:presLayoutVars>
          <dgm:bulletEnabled val="1"/>
        </dgm:presLayoutVars>
      </dgm:prSet>
      <dgm:spPr/>
    </dgm:pt>
  </dgm:ptLst>
  <dgm:cxnLst>
    <dgm:cxn modelId="{84AC3305-BF6F-4122-9DE0-1E1BA703C6CA}" type="presOf" srcId="{4BF32D09-F760-4098-82E7-DAB666740255}" destId="{1554E155-0445-451C-B50D-737BF6A43C7E}" srcOrd="1" destOrd="0" presId="urn:microsoft.com/office/officeart/2005/8/layout/process1"/>
    <dgm:cxn modelId="{49527D10-BD87-42FC-9E14-C2AB7E5A0A15}" type="presOf" srcId="{5C6990A4-22CE-441A-A4A7-C1A74ED6D3CA}" destId="{1BCD463E-E8D8-4C1E-8C8C-0612CE108173}" srcOrd="0" destOrd="0" presId="urn:microsoft.com/office/officeart/2005/8/layout/process1"/>
    <dgm:cxn modelId="{55FDE537-9D75-435A-AD8B-8C937CA9D6F8}" type="presOf" srcId="{5C370731-A202-48D8-9ADF-4FB32D87361B}" destId="{95154799-5FBC-453C-9E6B-D4F3C25F9FF7}" srcOrd="1" destOrd="0" presId="urn:microsoft.com/office/officeart/2005/8/layout/process1"/>
    <dgm:cxn modelId="{F3C16872-783E-450C-926A-C718C78407BA}" type="presOf" srcId="{62A02A29-1637-4608-BD63-4E6B7253D0F4}" destId="{ED04E632-06DC-4E89-84DA-EBC0733D2B05}" srcOrd="1" destOrd="0" presId="urn:microsoft.com/office/officeart/2005/8/layout/process1"/>
    <dgm:cxn modelId="{7E9C0656-1DC3-40C2-931E-FF78A2ED6580}" srcId="{6FF46C91-7ADA-48A5-8074-1C5AE33FBE7A}" destId="{FB2B62FD-A56E-4965-BD53-D877CFE68DED}" srcOrd="0" destOrd="0" parTransId="{D487EEAD-085B-4650-A402-3E45EF295312}" sibTransId="{4BF32D09-F760-4098-82E7-DAB666740255}"/>
    <dgm:cxn modelId="{92CEEE78-BF65-43D6-88BE-E63E6A364510}" type="presOf" srcId="{62A02A29-1637-4608-BD63-4E6B7253D0F4}" destId="{B7F5E8C0-8B3B-49D6-BF02-7D557B0BE6C7}" srcOrd="0" destOrd="0" presId="urn:microsoft.com/office/officeart/2005/8/layout/process1"/>
    <dgm:cxn modelId="{273DC281-C004-4B46-AB1A-18215520825A}" srcId="{6FF46C91-7ADA-48A5-8074-1C5AE33FBE7A}" destId="{5C6990A4-22CE-441A-A4A7-C1A74ED6D3CA}" srcOrd="2" destOrd="0" parTransId="{FD274369-6E63-462F-B2D7-B714D8F050F3}" sibTransId="{5C370731-A202-48D8-9ADF-4FB32D87361B}"/>
    <dgm:cxn modelId="{5A10399C-88F1-4BA1-A220-C9969DADC412}" type="presOf" srcId="{FB2B62FD-A56E-4965-BD53-D877CFE68DED}" destId="{F8D03E2C-487E-43C8-9315-567BEB7F619A}" srcOrd="0" destOrd="0" presId="urn:microsoft.com/office/officeart/2005/8/layout/process1"/>
    <dgm:cxn modelId="{B10D1BB3-47C2-4049-9E2D-BF9C7C4351D2}" srcId="{6FF46C91-7ADA-48A5-8074-1C5AE33FBE7A}" destId="{875EB497-5F2C-43EF-8589-0F2D1E4BA3C7}" srcOrd="1" destOrd="0" parTransId="{00BC1FED-1E6C-4AFC-97DE-2580E5F8B3FA}" sibTransId="{62A02A29-1637-4608-BD63-4E6B7253D0F4}"/>
    <dgm:cxn modelId="{D2207BB9-4521-4EBE-BC3D-261184F73D10}" type="presOf" srcId="{6FF46C91-7ADA-48A5-8074-1C5AE33FBE7A}" destId="{8B1E192E-11C4-491F-A3C8-A73A1184BC68}" srcOrd="0" destOrd="0" presId="urn:microsoft.com/office/officeart/2005/8/layout/process1"/>
    <dgm:cxn modelId="{DD61AFBE-CA66-4709-B649-BC1D33745E27}" type="presOf" srcId="{C29AB388-A97F-4DD1-BA8A-B8D5A2367594}" destId="{A74E8042-6A85-4275-8DA0-3042B1FAC1E9}" srcOrd="0" destOrd="0" presId="urn:microsoft.com/office/officeart/2005/8/layout/process1"/>
    <dgm:cxn modelId="{FBF777CB-19DA-40CD-A36A-AF67BE2AEAC6}" type="presOf" srcId="{4BF32D09-F760-4098-82E7-DAB666740255}" destId="{DECB6EB4-9F62-4BD6-8AAF-E9ABE1F8F6EF}" srcOrd="0" destOrd="0" presId="urn:microsoft.com/office/officeart/2005/8/layout/process1"/>
    <dgm:cxn modelId="{99EE82D6-68AD-48CC-8C63-0F4F1C176CA3}" srcId="{6FF46C91-7ADA-48A5-8074-1C5AE33FBE7A}" destId="{C29AB388-A97F-4DD1-BA8A-B8D5A2367594}" srcOrd="3" destOrd="0" parTransId="{EA92FD07-1D9C-435E-A988-89046753AC80}" sibTransId="{EEEF241F-906A-4437-B6B1-D2C7EB6A21A8}"/>
    <dgm:cxn modelId="{F1C682DC-122E-4F25-813A-6AFBFE276D0E}" type="presOf" srcId="{5C370731-A202-48D8-9ADF-4FB32D87361B}" destId="{0D414102-5115-4F65-9463-0014B9DD6415}" srcOrd="0" destOrd="0" presId="urn:microsoft.com/office/officeart/2005/8/layout/process1"/>
    <dgm:cxn modelId="{4EF9EDF1-D879-436E-9C74-2E1BA64F48EE}" type="presOf" srcId="{875EB497-5F2C-43EF-8589-0F2D1E4BA3C7}" destId="{2710B835-DF97-44A0-8F40-FB16A881C1A7}" srcOrd="0" destOrd="0" presId="urn:microsoft.com/office/officeart/2005/8/layout/process1"/>
    <dgm:cxn modelId="{F74B4BE8-6636-4117-9CAD-587A63C38BDB}" type="presParOf" srcId="{8B1E192E-11C4-491F-A3C8-A73A1184BC68}" destId="{F8D03E2C-487E-43C8-9315-567BEB7F619A}" srcOrd="0" destOrd="0" presId="urn:microsoft.com/office/officeart/2005/8/layout/process1"/>
    <dgm:cxn modelId="{A546A87F-A495-484D-A11F-1F6B88122B8A}" type="presParOf" srcId="{8B1E192E-11C4-491F-A3C8-A73A1184BC68}" destId="{DECB6EB4-9F62-4BD6-8AAF-E9ABE1F8F6EF}" srcOrd="1" destOrd="0" presId="urn:microsoft.com/office/officeart/2005/8/layout/process1"/>
    <dgm:cxn modelId="{BD5A5453-78AD-45C5-9035-B5700418BB0C}" type="presParOf" srcId="{DECB6EB4-9F62-4BD6-8AAF-E9ABE1F8F6EF}" destId="{1554E155-0445-451C-B50D-737BF6A43C7E}" srcOrd="0" destOrd="0" presId="urn:microsoft.com/office/officeart/2005/8/layout/process1"/>
    <dgm:cxn modelId="{5714FDA2-2A02-4654-8DD3-1ED6BD69BBF5}" type="presParOf" srcId="{8B1E192E-11C4-491F-A3C8-A73A1184BC68}" destId="{2710B835-DF97-44A0-8F40-FB16A881C1A7}" srcOrd="2" destOrd="0" presId="urn:microsoft.com/office/officeart/2005/8/layout/process1"/>
    <dgm:cxn modelId="{CB1E572F-ACE5-4846-8E2A-62FAB29D9336}" type="presParOf" srcId="{8B1E192E-11C4-491F-A3C8-A73A1184BC68}" destId="{B7F5E8C0-8B3B-49D6-BF02-7D557B0BE6C7}" srcOrd="3" destOrd="0" presId="urn:microsoft.com/office/officeart/2005/8/layout/process1"/>
    <dgm:cxn modelId="{F75DF125-2B14-4CC2-8C28-49766E28D82C}" type="presParOf" srcId="{B7F5E8C0-8B3B-49D6-BF02-7D557B0BE6C7}" destId="{ED04E632-06DC-4E89-84DA-EBC0733D2B05}" srcOrd="0" destOrd="0" presId="urn:microsoft.com/office/officeart/2005/8/layout/process1"/>
    <dgm:cxn modelId="{0634A427-5959-4D75-901D-3BCCC2D3B84F}" type="presParOf" srcId="{8B1E192E-11C4-491F-A3C8-A73A1184BC68}" destId="{1BCD463E-E8D8-4C1E-8C8C-0612CE108173}" srcOrd="4" destOrd="0" presId="urn:microsoft.com/office/officeart/2005/8/layout/process1"/>
    <dgm:cxn modelId="{B89AC3A6-9CB0-4230-99C0-1D5F3E19BE35}" type="presParOf" srcId="{8B1E192E-11C4-491F-A3C8-A73A1184BC68}" destId="{0D414102-5115-4F65-9463-0014B9DD6415}" srcOrd="5" destOrd="0" presId="urn:microsoft.com/office/officeart/2005/8/layout/process1"/>
    <dgm:cxn modelId="{C7788DA6-DFB4-4948-9282-B65AFFA290AE}" type="presParOf" srcId="{0D414102-5115-4F65-9463-0014B9DD6415}" destId="{95154799-5FBC-453C-9E6B-D4F3C25F9FF7}" srcOrd="0" destOrd="0" presId="urn:microsoft.com/office/officeart/2005/8/layout/process1"/>
    <dgm:cxn modelId="{626749A4-8C0F-4871-9E1E-B0D1AA6892A2}" type="presParOf" srcId="{8B1E192E-11C4-491F-A3C8-A73A1184BC68}" destId="{A74E8042-6A85-4275-8DA0-3042B1FAC1E9}" srcOrd="6"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FF46C91-7ADA-48A5-8074-1C5AE33FBE7A}" type="doc">
      <dgm:prSet loTypeId="urn:microsoft.com/office/officeart/2005/8/layout/process1" loCatId="process" qsTypeId="urn:microsoft.com/office/officeart/2005/8/quickstyle/simple2" qsCatId="simple" csTypeId="urn:microsoft.com/office/officeart/2005/8/colors/accent1_2#10" csCatId="accent1" phldr="1"/>
      <dgm:spPr/>
      <dgm:t>
        <a:bodyPr/>
        <a:lstStyle/>
        <a:p>
          <a:endParaRPr lang="en-US"/>
        </a:p>
      </dgm:t>
    </dgm:pt>
    <dgm:pt modelId="{FB2B62FD-A56E-4965-BD53-D877CFE68DED}">
      <dgm:prSet phldrT="[Text]"/>
      <dgm:spPr>
        <a:solidFill>
          <a:schemeClr val="tx1">
            <a:lumMod val="85000"/>
          </a:schemeClr>
        </a:solidFill>
      </dgm:spPr>
      <dgm:t>
        <a:bodyPr/>
        <a:lstStyle/>
        <a:p>
          <a:r>
            <a:rPr lang="en-US" dirty="0"/>
            <a:t>Selection</a:t>
          </a:r>
        </a:p>
      </dgm:t>
    </dgm:pt>
    <dgm:pt modelId="{D487EEAD-085B-4650-A402-3E45EF295312}" type="parTrans" cxnId="{7E9C0656-1DC3-40C2-931E-FF78A2ED6580}">
      <dgm:prSet/>
      <dgm:spPr/>
      <dgm:t>
        <a:bodyPr/>
        <a:lstStyle/>
        <a:p>
          <a:endParaRPr lang="en-US"/>
        </a:p>
      </dgm:t>
    </dgm:pt>
    <dgm:pt modelId="{4BF32D09-F760-4098-82E7-DAB666740255}" type="sibTrans" cxnId="{7E9C0656-1DC3-40C2-931E-FF78A2ED6580}">
      <dgm:prSet/>
      <dgm:spPr/>
      <dgm:t>
        <a:bodyPr/>
        <a:lstStyle/>
        <a:p>
          <a:endParaRPr lang="en-US" dirty="0"/>
        </a:p>
      </dgm:t>
    </dgm:pt>
    <dgm:pt modelId="{5C6990A4-22CE-441A-A4A7-C1A74ED6D3CA}">
      <dgm:prSet phldrT="[Text]"/>
      <dgm:spPr>
        <a:solidFill>
          <a:schemeClr val="tx1">
            <a:lumMod val="85000"/>
          </a:schemeClr>
        </a:solidFill>
      </dgm:spPr>
      <dgm:t>
        <a:bodyPr/>
        <a:lstStyle/>
        <a:p>
          <a:r>
            <a:rPr lang="en-US" dirty="0"/>
            <a:t>Balance</a:t>
          </a:r>
          <a:br>
            <a:rPr lang="en-US" dirty="0"/>
          </a:br>
          <a:r>
            <a:rPr lang="en-US" dirty="0"/>
            <a:t>Checks</a:t>
          </a:r>
        </a:p>
      </dgm:t>
    </dgm:pt>
    <dgm:pt modelId="{FD274369-6E63-462F-B2D7-B714D8F050F3}" type="parTrans" cxnId="{273DC281-C004-4B46-AB1A-18215520825A}">
      <dgm:prSet/>
      <dgm:spPr/>
      <dgm:t>
        <a:bodyPr/>
        <a:lstStyle/>
        <a:p>
          <a:endParaRPr lang="en-US"/>
        </a:p>
      </dgm:t>
    </dgm:pt>
    <dgm:pt modelId="{5C370731-A202-48D8-9ADF-4FB32D87361B}" type="sibTrans" cxnId="{273DC281-C004-4B46-AB1A-18215520825A}">
      <dgm:prSet/>
      <dgm:spPr/>
      <dgm:t>
        <a:bodyPr/>
        <a:lstStyle/>
        <a:p>
          <a:endParaRPr lang="en-US" dirty="0"/>
        </a:p>
      </dgm:t>
    </dgm:pt>
    <dgm:pt modelId="{875EB497-5F2C-43EF-8589-0F2D1E4BA3C7}">
      <dgm:prSet/>
      <dgm:spPr>
        <a:solidFill>
          <a:schemeClr val="tx1">
            <a:lumMod val="85000"/>
          </a:schemeClr>
        </a:solidFill>
      </dgm:spPr>
      <dgm:t>
        <a:bodyPr/>
        <a:lstStyle/>
        <a:p>
          <a:r>
            <a:rPr lang="en-US" dirty="0"/>
            <a:t>PS Estimation</a:t>
          </a:r>
        </a:p>
      </dgm:t>
    </dgm:pt>
    <dgm:pt modelId="{00BC1FED-1E6C-4AFC-97DE-2580E5F8B3FA}" type="parTrans" cxnId="{B10D1BB3-47C2-4049-9E2D-BF9C7C4351D2}">
      <dgm:prSet/>
      <dgm:spPr/>
      <dgm:t>
        <a:bodyPr/>
        <a:lstStyle/>
        <a:p>
          <a:endParaRPr lang="en-US"/>
        </a:p>
      </dgm:t>
    </dgm:pt>
    <dgm:pt modelId="{62A02A29-1637-4608-BD63-4E6B7253D0F4}" type="sibTrans" cxnId="{B10D1BB3-47C2-4049-9E2D-BF9C7C4351D2}">
      <dgm:prSet/>
      <dgm:spPr/>
      <dgm:t>
        <a:bodyPr/>
        <a:lstStyle/>
        <a:p>
          <a:endParaRPr lang="en-US" dirty="0"/>
        </a:p>
      </dgm:t>
    </dgm:pt>
    <dgm:pt modelId="{EBBC87FF-302D-4CFD-AE18-B138E61950BE}">
      <dgm:prSet/>
      <dgm:spPr>
        <a:solidFill>
          <a:schemeClr val="tx1">
            <a:lumMod val="85000"/>
          </a:schemeClr>
        </a:solidFill>
      </dgm:spPr>
      <dgm:t>
        <a:bodyPr/>
        <a:lstStyle/>
        <a:p>
          <a:r>
            <a:rPr lang="en-US" dirty="0"/>
            <a:t>Matching</a:t>
          </a:r>
        </a:p>
      </dgm:t>
    </dgm:pt>
    <dgm:pt modelId="{BBD1E130-25AA-48C9-93DA-ABE85BFB0F43}" type="parTrans" cxnId="{1CC608F9-861B-43D4-B5DB-8D124006C01D}">
      <dgm:prSet/>
      <dgm:spPr/>
      <dgm:t>
        <a:bodyPr/>
        <a:lstStyle/>
        <a:p>
          <a:endParaRPr lang="en-US"/>
        </a:p>
      </dgm:t>
    </dgm:pt>
    <dgm:pt modelId="{BF686468-4ED5-43B8-8D0D-94E705F7D2EC}" type="sibTrans" cxnId="{1CC608F9-861B-43D4-B5DB-8D124006C01D}">
      <dgm:prSet/>
      <dgm:spPr/>
      <dgm:t>
        <a:bodyPr/>
        <a:lstStyle/>
        <a:p>
          <a:endParaRPr lang="en-US" dirty="0"/>
        </a:p>
      </dgm:t>
    </dgm:pt>
    <dgm:pt modelId="{C29AB388-A97F-4DD1-BA8A-B8D5A2367594}">
      <dgm:prSet>
        <dgm:style>
          <a:lnRef idx="2">
            <a:schemeClr val="dk1">
              <a:shade val="50000"/>
            </a:schemeClr>
          </a:lnRef>
          <a:fillRef idx="1">
            <a:schemeClr val="dk1"/>
          </a:fillRef>
          <a:effectRef idx="0">
            <a:schemeClr val="dk1"/>
          </a:effectRef>
          <a:fontRef idx="minor">
            <a:schemeClr val="lt1"/>
          </a:fontRef>
        </dgm:style>
      </dgm:prSet>
      <dgm:spPr/>
      <dgm:t>
        <a:bodyPr/>
        <a:lstStyle/>
        <a:p>
          <a:pPr marL="0" marR="0" indent="0" defTabSz="914400" eaLnBrk="1" fontAlgn="auto" latinLnBrk="0" hangingPunct="1">
            <a:lnSpc>
              <a:spcPct val="100000"/>
            </a:lnSpc>
            <a:spcBef>
              <a:spcPts val="0"/>
            </a:spcBef>
            <a:spcAft>
              <a:spcPts val="0"/>
            </a:spcAft>
            <a:buClrTx/>
            <a:buSzTx/>
            <a:buFontTx/>
            <a:buNone/>
            <a:tabLst/>
            <a:defRPr/>
          </a:pPr>
          <a:r>
            <a:rPr lang="en-US" dirty="0"/>
            <a:t>Effect Estimation</a:t>
          </a:r>
        </a:p>
      </dgm:t>
    </dgm:pt>
    <dgm:pt modelId="{EA92FD07-1D9C-435E-A988-89046753AC80}" type="parTrans" cxnId="{99EE82D6-68AD-48CC-8C63-0F4F1C176CA3}">
      <dgm:prSet/>
      <dgm:spPr/>
      <dgm:t>
        <a:bodyPr/>
        <a:lstStyle/>
        <a:p>
          <a:endParaRPr lang="en-US"/>
        </a:p>
      </dgm:t>
    </dgm:pt>
    <dgm:pt modelId="{EEEF241F-906A-4437-B6B1-D2C7EB6A21A8}" type="sibTrans" cxnId="{99EE82D6-68AD-48CC-8C63-0F4F1C176CA3}">
      <dgm:prSet/>
      <dgm:spPr/>
      <dgm:t>
        <a:bodyPr/>
        <a:lstStyle/>
        <a:p>
          <a:endParaRPr lang="en-US"/>
        </a:p>
      </dgm:t>
    </dgm:pt>
    <dgm:pt modelId="{8B1E192E-11C4-491F-A3C8-A73A1184BC68}" type="pres">
      <dgm:prSet presAssocID="{6FF46C91-7ADA-48A5-8074-1C5AE33FBE7A}" presName="Name0" presStyleCnt="0">
        <dgm:presLayoutVars>
          <dgm:dir/>
          <dgm:resizeHandles val="exact"/>
        </dgm:presLayoutVars>
      </dgm:prSet>
      <dgm:spPr/>
    </dgm:pt>
    <dgm:pt modelId="{F8D03E2C-487E-43C8-9315-567BEB7F619A}" type="pres">
      <dgm:prSet presAssocID="{FB2B62FD-A56E-4965-BD53-D877CFE68DED}" presName="node" presStyleLbl="node1" presStyleIdx="0" presStyleCnt="5">
        <dgm:presLayoutVars>
          <dgm:bulletEnabled val="1"/>
        </dgm:presLayoutVars>
      </dgm:prSet>
      <dgm:spPr/>
    </dgm:pt>
    <dgm:pt modelId="{DECB6EB4-9F62-4BD6-8AAF-E9ABE1F8F6EF}" type="pres">
      <dgm:prSet presAssocID="{4BF32D09-F760-4098-82E7-DAB666740255}" presName="sibTrans" presStyleLbl="sibTrans2D1" presStyleIdx="0" presStyleCnt="4"/>
      <dgm:spPr/>
    </dgm:pt>
    <dgm:pt modelId="{1554E155-0445-451C-B50D-737BF6A43C7E}" type="pres">
      <dgm:prSet presAssocID="{4BF32D09-F760-4098-82E7-DAB666740255}" presName="connectorText" presStyleLbl="sibTrans2D1" presStyleIdx="0" presStyleCnt="4"/>
      <dgm:spPr/>
    </dgm:pt>
    <dgm:pt modelId="{2710B835-DF97-44A0-8F40-FB16A881C1A7}" type="pres">
      <dgm:prSet presAssocID="{875EB497-5F2C-43EF-8589-0F2D1E4BA3C7}" presName="node" presStyleLbl="node1" presStyleIdx="1" presStyleCnt="5">
        <dgm:presLayoutVars>
          <dgm:bulletEnabled val="1"/>
        </dgm:presLayoutVars>
      </dgm:prSet>
      <dgm:spPr/>
    </dgm:pt>
    <dgm:pt modelId="{B7F5E8C0-8B3B-49D6-BF02-7D557B0BE6C7}" type="pres">
      <dgm:prSet presAssocID="{62A02A29-1637-4608-BD63-4E6B7253D0F4}" presName="sibTrans" presStyleLbl="sibTrans2D1" presStyleIdx="1" presStyleCnt="4"/>
      <dgm:spPr/>
    </dgm:pt>
    <dgm:pt modelId="{ED04E632-06DC-4E89-84DA-EBC0733D2B05}" type="pres">
      <dgm:prSet presAssocID="{62A02A29-1637-4608-BD63-4E6B7253D0F4}" presName="connectorText" presStyleLbl="sibTrans2D1" presStyleIdx="1" presStyleCnt="4"/>
      <dgm:spPr/>
    </dgm:pt>
    <dgm:pt modelId="{B2B0B4A4-41E9-4316-9954-94A791F7068C}" type="pres">
      <dgm:prSet presAssocID="{EBBC87FF-302D-4CFD-AE18-B138E61950BE}" presName="node" presStyleLbl="node1" presStyleIdx="2" presStyleCnt="5">
        <dgm:presLayoutVars>
          <dgm:bulletEnabled val="1"/>
        </dgm:presLayoutVars>
      </dgm:prSet>
      <dgm:spPr/>
    </dgm:pt>
    <dgm:pt modelId="{2DBB227B-D671-4428-9DDC-8F58CC44F8DF}" type="pres">
      <dgm:prSet presAssocID="{BF686468-4ED5-43B8-8D0D-94E705F7D2EC}" presName="sibTrans" presStyleLbl="sibTrans2D1" presStyleIdx="2" presStyleCnt="4"/>
      <dgm:spPr/>
    </dgm:pt>
    <dgm:pt modelId="{1A000DE2-203C-42EC-9EB4-B15750FC78B2}" type="pres">
      <dgm:prSet presAssocID="{BF686468-4ED5-43B8-8D0D-94E705F7D2EC}" presName="connectorText" presStyleLbl="sibTrans2D1" presStyleIdx="2" presStyleCnt="4"/>
      <dgm:spPr/>
    </dgm:pt>
    <dgm:pt modelId="{1BCD463E-E8D8-4C1E-8C8C-0612CE108173}" type="pres">
      <dgm:prSet presAssocID="{5C6990A4-22CE-441A-A4A7-C1A74ED6D3CA}" presName="node" presStyleLbl="node1" presStyleIdx="3" presStyleCnt="5">
        <dgm:presLayoutVars>
          <dgm:bulletEnabled val="1"/>
        </dgm:presLayoutVars>
      </dgm:prSet>
      <dgm:spPr/>
    </dgm:pt>
    <dgm:pt modelId="{0D414102-5115-4F65-9463-0014B9DD6415}" type="pres">
      <dgm:prSet presAssocID="{5C370731-A202-48D8-9ADF-4FB32D87361B}" presName="sibTrans" presStyleLbl="sibTrans2D1" presStyleIdx="3" presStyleCnt="4"/>
      <dgm:spPr/>
    </dgm:pt>
    <dgm:pt modelId="{95154799-5FBC-453C-9E6B-D4F3C25F9FF7}" type="pres">
      <dgm:prSet presAssocID="{5C370731-A202-48D8-9ADF-4FB32D87361B}" presName="connectorText" presStyleLbl="sibTrans2D1" presStyleIdx="3" presStyleCnt="4"/>
      <dgm:spPr/>
    </dgm:pt>
    <dgm:pt modelId="{A74E8042-6A85-4275-8DA0-3042B1FAC1E9}" type="pres">
      <dgm:prSet presAssocID="{C29AB388-A97F-4DD1-BA8A-B8D5A2367594}" presName="node" presStyleLbl="node1" presStyleIdx="4" presStyleCnt="5">
        <dgm:presLayoutVars>
          <dgm:bulletEnabled val="1"/>
        </dgm:presLayoutVars>
      </dgm:prSet>
      <dgm:spPr/>
    </dgm:pt>
  </dgm:ptLst>
  <dgm:cxnLst>
    <dgm:cxn modelId="{527CB10E-8E2E-402E-9CA8-8E49F0AF9D68}" type="presOf" srcId="{5C6990A4-22CE-441A-A4A7-C1A74ED6D3CA}" destId="{1BCD463E-E8D8-4C1E-8C8C-0612CE108173}" srcOrd="0" destOrd="0" presId="urn:microsoft.com/office/officeart/2005/8/layout/process1"/>
    <dgm:cxn modelId="{83449820-6F84-4149-91ED-187906F4FD3E}" type="presOf" srcId="{FB2B62FD-A56E-4965-BD53-D877CFE68DED}" destId="{F8D03E2C-487E-43C8-9315-567BEB7F619A}" srcOrd="0" destOrd="0" presId="urn:microsoft.com/office/officeart/2005/8/layout/process1"/>
    <dgm:cxn modelId="{00BA2027-76FD-43D9-8BA5-9B4EC65CC150}" type="presOf" srcId="{6FF46C91-7ADA-48A5-8074-1C5AE33FBE7A}" destId="{8B1E192E-11C4-491F-A3C8-A73A1184BC68}" srcOrd="0" destOrd="0" presId="urn:microsoft.com/office/officeart/2005/8/layout/process1"/>
    <dgm:cxn modelId="{D1338F2A-7568-46CD-AF3C-F40F63FB6298}" type="presOf" srcId="{EBBC87FF-302D-4CFD-AE18-B138E61950BE}" destId="{B2B0B4A4-41E9-4316-9954-94A791F7068C}" srcOrd="0" destOrd="0" presId="urn:microsoft.com/office/officeart/2005/8/layout/process1"/>
    <dgm:cxn modelId="{B721F83C-6216-4374-8E10-1FE408ADF114}" type="presOf" srcId="{4BF32D09-F760-4098-82E7-DAB666740255}" destId="{1554E155-0445-451C-B50D-737BF6A43C7E}" srcOrd="1" destOrd="0" presId="urn:microsoft.com/office/officeart/2005/8/layout/process1"/>
    <dgm:cxn modelId="{417DAB63-44DB-4078-9FAA-E81DF039222C}" type="presOf" srcId="{62A02A29-1637-4608-BD63-4E6B7253D0F4}" destId="{B7F5E8C0-8B3B-49D6-BF02-7D557B0BE6C7}" srcOrd="0" destOrd="0" presId="urn:microsoft.com/office/officeart/2005/8/layout/process1"/>
    <dgm:cxn modelId="{610B4344-3942-4A61-AD0D-EBE07C2494C8}" type="presOf" srcId="{62A02A29-1637-4608-BD63-4E6B7253D0F4}" destId="{ED04E632-06DC-4E89-84DA-EBC0733D2B05}" srcOrd="1" destOrd="0" presId="urn:microsoft.com/office/officeart/2005/8/layout/process1"/>
    <dgm:cxn modelId="{7E9C0656-1DC3-40C2-931E-FF78A2ED6580}" srcId="{6FF46C91-7ADA-48A5-8074-1C5AE33FBE7A}" destId="{FB2B62FD-A56E-4965-BD53-D877CFE68DED}" srcOrd="0" destOrd="0" parTransId="{D487EEAD-085B-4650-A402-3E45EF295312}" sibTransId="{4BF32D09-F760-4098-82E7-DAB666740255}"/>
    <dgm:cxn modelId="{273DC281-C004-4B46-AB1A-18215520825A}" srcId="{6FF46C91-7ADA-48A5-8074-1C5AE33FBE7A}" destId="{5C6990A4-22CE-441A-A4A7-C1A74ED6D3CA}" srcOrd="3" destOrd="0" parTransId="{FD274369-6E63-462F-B2D7-B714D8F050F3}" sibTransId="{5C370731-A202-48D8-9ADF-4FB32D87361B}"/>
    <dgm:cxn modelId="{6AFBB88D-5EA2-456B-95CD-E479E7475AA5}" type="presOf" srcId="{C29AB388-A97F-4DD1-BA8A-B8D5A2367594}" destId="{A74E8042-6A85-4275-8DA0-3042B1FAC1E9}" srcOrd="0" destOrd="0" presId="urn:microsoft.com/office/officeart/2005/8/layout/process1"/>
    <dgm:cxn modelId="{807C118F-2E68-4C16-92FF-8BADD2C5A75D}" type="presOf" srcId="{4BF32D09-F760-4098-82E7-DAB666740255}" destId="{DECB6EB4-9F62-4BD6-8AAF-E9ABE1F8F6EF}" srcOrd="0" destOrd="0" presId="urn:microsoft.com/office/officeart/2005/8/layout/process1"/>
    <dgm:cxn modelId="{E794F095-21CC-4113-A7A9-16747BC126FA}" type="presOf" srcId="{5C370731-A202-48D8-9ADF-4FB32D87361B}" destId="{0D414102-5115-4F65-9463-0014B9DD6415}" srcOrd="0" destOrd="0" presId="urn:microsoft.com/office/officeart/2005/8/layout/process1"/>
    <dgm:cxn modelId="{F9245B9B-3E36-422E-82F5-1F55EE26A82D}" type="presOf" srcId="{875EB497-5F2C-43EF-8589-0F2D1E4BA3C7}" destId="{2710B835-DF97-44A0-8F40-FB16A881C1A7}" srcOrd="0" destOrd="0" presId="urn:microsoft.com/office/officeart/2005/8/layout/process1"/>
    <dgm:cxn modelId="{00CCAF9C-0B94-4342-879B-7305B8563068}" type="presOf" srcId="{BF686468-4ED5-43B8-8D0D-94E705F7D2EC}" destId="{1A000DE2-203C-42EC-9EB4-B15750FC78B2}" srcOrd="1" destOrd="0" presId="urn:microsoft.com/office/officeart/2005/8/layout/process1"/>
    <dgm:cxn modelId="{B10D1BB3-47C2-4049-9E2D-BF9C7C4351D2}" srcId="{6FF46C91-7ADA-48A5-8074-1C5AE33FBE7A}" destId="{875EB497-5F2C-43EF-8589-0F2D1E4BA3C7}" srcOrd="1" destOrd="0" parTransId="{00BC1FED-1E6C-4AFC-97DE-2580E5F8B3FA}" sibTransId="{62A02A29-1637-4608-BD63-4E6B7253D0F4}"/>
    <dgm:cxn modelId="{4FEA53CA-8EBB-40F9-8FB5-E10B64CBFEBC}" type="presOf" srcId="{BF686468-4ED5-43B8-8D0D-94E705F7D2EC}" destId="{2DBB227B-D671-4428-9DDC-8F58CC44F8DF}" srcOrd="0" destOrd="0" presId="urn:microsoft.com/office/officeart/2005/8/layout/process1"/>
    <dgm:cxn modelId="{99EE82D6-68AD-48CC-8C63-0F4F1C176CA3}" srcId="{6FF46C91-7ADA-48A5-8074-1C5AE33FBE7A}" destId="{C29AB388-A97F-4DD1-BA8A-B8D5A2367594}" srcOrd="4" destOrd="0" parTransId="{EA92FD07-1D9C-435E-A988-89046753AC80}" sibTransId="{EEEF241F-906A-4437-B6B1-D2C7EB6A21A8}"/>
    <dgm:cxn modelId="{E0139EF2-E3F5-4B7E-AC58-11B3E7D4CC20}" type="presOf" srcId="{5C370731-A202-48D8-9ADF-4FB32D87361B}" destId="{95154799-5FBC-453C-9E6B-D4F3C25F9FF7}" srcOrd="1" destOrd="0" presId="urn:microsoft.com/office/officeart/2005/8/layout/process1"/>
    <dgm:cxn modelId="{1CC608F9-861B-43D4-B5DB-8D124006C01D}" srcId="{6FF46C91-7ADA-48A5-8074-1C5AE33FBE7A}" destId="{EBBC87FF-302D-4CFD-AE18-B138E61950BE}" srcOrd="2" destOrd="0" parTransId="{BBD1E130-25AA-48C9-93DA-ABE85BFB0F43}" sibTransId="{BF686468-4ED5-43B8-8D0D-94E705F7D2EC}"/>
    <dgm:cxn modelId="{0A62A72B-A9BF-4195-B0B0-BF9E3396D8F8}" type="presParOf" srcId="{8B1E192E-11C4-491F-A3C8-A73A1184BC68}" destId="{F8D03E2C-487E-43C8-9315-567BEB7F619A}" srcOrd="0" destOrd="0" presId="urn:microsoft.com/office/officeart/2005/8/layout/process1"/>
    <dgm:cxn modelId="{EB6981EF-F760-4D3E-8F03-762010D894C6}" type="presParOf" srcId="{8B1E192E-11C4-491F-A3C8-A73A1184BC68}" destId="{DECB6EB4-9F62-4BD6-8AAF-E9ABE1F8F6EF}" srcOrd="1" destOrd="0" presId="urn:microsoft.com/office/officeart/2005/8/layout/process1"/>
    <dgm:cxn modelId="{70CA6F8F-1D4E-4B71-B4E2-FA805540AD93}" type="presParOf" srcId="{DECB6EB4-9F62-4BD6-8AAF-E9ABE1F8F6EF}" destId="{1554E155-0445-451C-B50D-737BF6A43C7E}" srcOrd="0" destOrd="0" presId="urn:microsoft.com/office/officeart/2005/8/layout/process1"/>
    <dgm:cxn modelId="{98058FBE-1783-4464-A99E-0F6F14042278}" type="presParOf" srcId="{8B1E192E-11C4-491F-A3C8-A73A1184BC68}" destId="{2710B835-DF97-44A0-8F40-FB16A881C1A7}" srcOrd="2" destOrd="0" presId="urn:microsoft.com/office/officeart/2005/8/layout/process1"/>
    <dgm:cxn modelId="{7249139B-8C1D-4CC0-B5D7-4DFFFF4B99A3}" type="presParOf" srcId="{8B1E192E-11C4-491F-A3C8-A73A1184BC68}" destId="{B7F5E8C0-8B3B-49D6-BF02-7D557B0BE6C7}" srcOrd="3" destOrd="0" presId="urn:microsoft.com/office/officeart/2005/8/layout/process1"/>
    <dgm:cxn modelId="{2475C62C-0293-4B35-AB64-0A9E2B22658F}" type="presParOf" srcId="{B7F5E8C0-8B3B-49D6-BF02-7D557B0BE6C7}" destId="{ED04E632-06DC-4E89-84DA-EBC0733D2B05}" srcOrd="0" destOrd="0" presId="urn:microsoft.com/office/officeart/2005/8/layout/process1"/>
    <dgm:cxn modelId="{6FA1C6FA-300B-4C82-B1F2-B9E559E6F455}" type="presParOf" srcId="{8B1E192E-11C4-491F-A3C8-A73A1184BC68}" destId="{B2B0B4A4-41E9-4316-9954-94A791F7068C}" srcOrd="4" destOrd="0" presId="urn:microsoft.com/office/officeart/2005/8/layout/process1"/>
    <dgm:cxn modelId="{D211B67B-A809-435E-8542-C29445732D95}" type="presParOf" srcId="{8B1E192E-11C4-491F-A3C8-A73A1184BC68}" destId="{2DBB227B-D671-4428-9DDC-8F58CC44F8DF}" srcOrd="5" destOrd="0" presId="urn:microsoft.com/office/officeart/2005/8/layout/process1"/>
    <dgm:cxn modelId="{1275DBD6-6A6D-4590-ACFC-68D9A1816F64}" type="presParOf" srcId="{2DBB227B-D671-4428-9DDC-8F58CC44F8DF}" destId="{1A000DE2-203C-42EC-9EB4-B15750FC78B2}" srcOrd="0" destOrd="0" presId="urn:microsoft.com/office/officeart/2005/8/layout/process1"/>
    <dgm:cxn modelId="{DD95B2B6-106A-4AFA-8FD6-0570D60D033B}" type="presParOf" srcId="{8B1E192E-11C4-491F-A3C8-A73A1184BC68}" destId="{1BCD463E-E8D8-4C1E-8C8C-0612CE108173}" srcOrd="6" destOrd="0" presId="urn:microsoft.com/office/officeart/2005/8/layout/process1"/>
    <dgm:cxn modelId="{5FD37DFD-28ED-4474-B608-91AC2F59364F}" type="presParOf" srcId="{8B1E192E-11C4-491F-A3C8-A73A1184BC68}" destId="{0D414102-5115-4F65-9463-0014B9DD6415}" srcOrd="7" destOrd="0" presId="urn:microsoft.com/office/officeart/2005/8/layout/process1"/>
    <dgm:cxn modelId="{23D479E4-4182-4828-B9F0-6E59F01529D9}" type="presParOf" srcId="{0D414102-5115-4F65-9463-0014B9DD6415}" destId="{95154799-5FBC-453C-9E6B-D4F3C25F9FF7}" srcOrd="0" destOrd="0" presId="urn:microsoft.com/office/officeart/2005/8/layout/process1"/>
    <dgm:cxn modelId="{EF49ED36-34C1-44FA-A221-FDAF14F54697}" type="presParOf" srcId="{8B1E192E-11C4-491F-A3C8-A73A1184BC68}" destId="{A74E8042-6A85-4275-8DA0-3042B1FAC1E9}" srcOrd="8"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FF46C91-7ADA-48A5-8074-1C5AE33FBE7A}" type="doc">
      <dgm:prSet loTypeId="urn:microsoft.com/office/officeart/2005/8/layout/process1" loCatId="process" qsTypeId="urn:microsoft.com/office/officeart/2005/8/quickstyle/simple2" qsCatId="simple" csTypeId="urn:microsoft.com/office/officeart/2005/8/colors/accent1_2#10" csCatId="accent1" phldr="1"/>
      <dgm:spPr/>
      <dgm:t>
        <a:bodyPr/>
        <a:lstStyle/>
        <a:p>
          <a:endParaRPr lang="en-US"/>
        </a:p>
      </dgm:t>
    </dgm:pt>
    <dgm:pt modelId="{FB2B62FD-A56E-4965-BD53-D877CFE68DED}">
      <dgm:prSet phldrT="[Text]"/>
      <dgm:spPr>
        <a:solidFill>
          <a:schemeClr val="tx1">
            <a:lumMod val="85000"/>
          </a:schemeClr>
        </a:solidFill>
      </dgm:spPr>
      <dgm:t>
        <a:bodyPr/>
        <a:lstStyle/>
        <a:p>
          <a:r>
            <a:rPr lang="en-US" dirty="0"/>
            <a:t>Selection</a:t>
          </a:r>
        </a:p>
      </dgm:t>
    </dgm:pt>
    <dgm:pt modelId="{D487EEAD-085B-4650-A402-3E45EF295312}" type="parTrans" cxnId="{7E9C0656-1DC3-40C2-931E-FF78A2ED6580}">
      <dgm:prSet/>
      <dgm:spPr/>
      <dgm:t>
        <a:bodyPr/>
        <a:lstStyle/>
        <a:p>
          <a:endParaRPr lang="en-US"/>
        </a:p>
      </dgm:t>
    </dgm:pt>
    <dgm:pt modelId="{4BF32D09-F760-4098-82E7-DAB666740255}" type="sibTrans" cxnId="{7E9C0656-1DC3-40C2-931E-FF78A2ED6580}">
      <dgm:prSet/>
      <dgm:spPr/>
      <dgm:t>
        <a:bodyPr/>
        <a:lstStyle/>
        <a:p>
          <a:endParaRPr lang="en-US" dirty="0"/>
        </a:p>
      </dgm:t>
    </dgm:pt>
    <dgm:pt modelId="{5C6990A4-22CE-441A-A4A7-C1A74ED6D3CA}">
      <dgm:prSet phldrT="[Text]"/>
      <dgm:spPr>
        <a:solidFill>
          <a:schemeClr val="tx1">
            <a:lumMod val="85000"/>
          </a:schemeClr>
        </a:solidFill>
      </dgm:spPr>
      <dgm:t>
        <a:bodyPr/>
        <a:lstStyle/>
        <a:p>
          <a:r>
            <a:rPr lang="en-US" dirty="0"/>
            <a:t>Weight</a:t>
          </a:r>
          <a:br>
            <a:rPr lang="en-US" dirty="0"/>
          </a:br>
          <a:r>
            <a:rPr lang="en-US" dirty="0"/>
            <a:t>Checks</a:t>
          </a:r>
        </a:p>
      </dgm:t>
    </dgm:pt>
    <dgm:pt modelId="{FD274369-6E63-462F-B2D7-B714D8F050F3}" type="parTrans" cxnId="{273DC281-C004-4B46-AB1A-18215520825A}">
      <dgm:prSet/>
      <dgm:spPr/>
      <dgm:t>
        <a:bodyPr/>
        <a:lstStyle/>
        <a:p>
          <a:endParaRPr lang="en-US"/>
        </a:p>
      </dgm:t>
    </dgm:pt>
    <dgm:pt modelId="{5C370731-A202-48D8-9ADF-4FB32D87361B}" type="sibTrans" cxnId="{273DC281-C004-4B46-AB1A-18215520825A}">
      <dgm:prSet/>
      <dgm:spPr/>
      <dgm:t>
        <a:bodyPr/>
        <a:lstStyle/>
        <a:p>
          <a:endParaRPr lang="en-US" dirty="0"/>
        </a:p>
      </dgm:t>
    </dgm:pt>
    <dgm:pt modelId="{875EB497-5F2C-43EF-8589-0F2D1E4BA3C7}">
      <dgm:prSet/>
      <dgm:spPr>
        <a:solidFill>
          <a:schemeClr val="tx1">
            <a:lumMod val="85000"/>
          </a:schemeClr>
        </a:solidFill>
      </dgm:spPr>
      <dgm:t>
        <a:bodyPr/>
        <a:lstStyle/>
        <a:p>
          <a:r>
            <a:rPr lang="en-US" dirty="0"/>
            <a:t>Weight Estimation</a:t>
          </a:r>
        </a:p>
      </dgm:t>
    </dgm:pt>
    <dgm:pt modelId="{00BC1FED-1E6C-4AFC-97DE-2580E5F8B3FA}" type="parTrans" cxnId="{B10D1BB3-47C2-4049-9E2D-BF9C7C4351D2}">
      <dgm:prSet/>
      <dgm:spPr/>
      <dgm:t>
        <a:bodyPr/>
        <a:lstStyle/>
        <a:p>
          <a:endParaRPr lang="en-US"/>
        </a:p>
      </dgm:t>
    </dgm:pt>
    <dgm:pt modelId="{62A02A29-1637-4608-BD63-4E6B7253D0F4}" type="sibTrans" cxnId="{B10D1BB3-47C2-4049-9E2D-BF9C7C4351D2}">
      <dgm:prSet/>
      <dgm:spPr/>
      <dgm:t>
        <a:bodyPr/>
        <a:lstStyle/>
        <a:p>
          <a:endParaRPr lang="en-US" dirty="0"/>
        </a:p>
      </dgm:t>
    </dgm:pt>
    <dgm:pt modelId="{C29AB388-A97F-4DD1-BA8A-B8D5A2367594}">
      <dgm:prSet>
        <dgm:style>
          <a:lnRef idx="2">
            <a:schemeClr val="dk1">
              <a:shade val="50000"/>
            </a:schemeClr>
          </a:lnRef>
          <a:fillRef idx="1">
            <a:schemeClr val="dk1"/>
          </a:fillRef>
          <a:effectRef idx="0">
            <a:schemeClr val="dk1"/>
          </a:effectRef>
          <a:fontRef idx="minor">
            <a:schemeClr val="lt1"/>
          </a:fontRef>
        </dgm:style>
      </dgm:prSet>
      <dgm:spPr/>
      <dgm:t>
        <a:bodyPr/>
        <a:lstStyle/>
        <a:p>
          <a:pPr marL="0" marR="0" indent="0" defTabSz="914400" eaLnBrk="1" fontAlgn="auto" latinLnBrk="0" hangingPunct="1">
            <a:lnSpc>
              <a:spcPct val="100000"/>
            </a:lnSpc>
            <a:spcBef>
              <a:spcPts val="0"/>
            </a:spcBef>
            <a:spcAft>
              <a:spcPts val="0"/>
            </a:spcAft>
            <a:buClrTx/>
            <a:buSzTx/>
            <a:buFontTx/>
            <a:buNone/>
            <a:tabLst/>
            <a:defRPr/>
          </a:pPr>
          <a:r>
            <a:rPr lang="en-US" dirty="0"/>
            <a:t>Effect Estimation</a:t>
          </a:r>
        </a:p>
      </dgm:t>
    </dgm:pt>
    <dgm:pt modelId="{EA92FD07-1D9C-435E-A988-89046753AC80}" type="parTrans" cxnId="{99EE82D6-68AD-48CC-8C63-0F4F1C176CA3}">
      <dgm:prSet/>
      <dgm:spPr/>
      <dgm:t>
        <a:bodyPr/>
        <a:lstStyle/>
        <a:p>
          <a:endParaRPr lang="en-US"/>
        </a:p>
      </dgm:t>
    </dgm:pt>
    <dgm:pt modelId="{EEEF241F-906A-4437-B6B1-D2C7EB6A21A8}" type="sibTrans" cxnId="{99EE82D6-68AD-48CC-8C63-0F4F1C176CA3}">
      <dgm:prSet/>
      <dgm:spPr/>
      <dgm:t>
        <a:bodyPr/>
        <a:lstStyle/>
        <a:p>
          <a:endParaRPr lang="en-US"/>
        </a:p>
      </dgm:t>
    </dgm:pt>
    <dgm:pt modelId="{8B1E192E-11C4-491F-A3C8-A73A1184BC68}" type="pres">
      <dgm:prSet presAssocID="{6FF46C91-7ADA-48A5-8074-1C5AE33FBE7A}" presName="Name0" presStyleCnt="0">
        <dgm:presLayoutVars>
          <dgm:dir/>
          <dgm:resizeHandles val="exact"/>
        </dgm:presLayoutVars>
      </dgm:prSet>
      <dgm:spPr/>
    </dgm:pt>
    <dgm:pt modelId="{F8D03E2C-487E-43C8-9315-567BEB7F619A}" type="pres">
      <dgm:prSet presAssocID="{FB2B62FD-A56E-4965-BD53-D877CFE68DED}" presName="node" presStyleLbl="node1" presStyleIdx="0" presStyleCnt="4">
        <dgm:presLayoutVars>
          <dgm:bulletEnabled val="1"/>
        </dgm:presLayoutVars>
      </dgm:prSet>
      <dgm:spPr/>
    </dgm:pt>
    <dgm:pt modelId="{DECB6EB4-9F62-4BD6-8AAF-E9ABE1F8F6EF}" type="pres">
      <dgm:prSet presAssocID="{4BF32D09-F760-4098-82E7-DAB666740255}" presName="sibTrans" presStyleLbl="sibTrans2D1" presStyleIdx="0" presStyleCnt="3"/>
      <dgm:spPr/>
    </dgm:pt>
    <dgm:pt modelId="{1554E155-0445-451C-B50D-737BF6A43C7E}" type="pres">
      <dgm:prSet presAssocID="{4BF32D09-F760-4098-82E7-DAB666740255}" presName="connectorText" presStyleLbl="sibTrans2D1" presStyleIdx="0" presStyleCnt="3"/>
      <dgm:spPr/>
    </dgm:pt>
    <dgm:pt modelId="{2710B835-DF97-44A0-8F40-FB16A881C1A7}" type="pres">
      <dgm:prSet presAssocID="{875EB497-5F2C-43EF-8589-0F2D1E4BA3C7}" presName="node" presStyleLbl="node1" presStyleIdx="1" presStyleCnt="4">
        <dgm:presLayoutVars>
          <dgm:bulletEnabled val="1"/>
        </dgm:presLayoutVars>
      </dgm:prSet>
      <dgm:spPr/>
    </dgm:pt>
    <dgm:pt modelId="{B7F5E8C0-8B3B-49D6-BF02-7D557B0BE6C7}" type="pres">
      <dgm:prSet presAssocID="{62A02A29-1637-4608-BD63-4E6B7253D0F4}" presName="sibTrans" presStyleLbl="sibTrans2D1" presStyleIdx="1" presStyleCnt="3"/>
      <dgm:spPr/>
    </dgm:pt>
    <dgm:pt modelId="{ED04E632-06DC-4E89-84DA-EBC0733D2B05}" type="pres">
      <dgm:prSet presAssocID="{62A02A29-1637-4608-BD63-4E6B7253D0F4}" presName="connectorText" presStyleLbl="sibTrans2D1" presStyleIdx="1" presStyleCnt="3"/>
      <dgm:spPr/>
    </dgm:pt>
    <dgm:pt modelId="{1BCD463E-E8D8-4C1E-8C8C-0612CE108173}" type="pres">
      <dgm:prSet presAssocID="{5C6990A4-22CE-441A-A4A7-C1A74ED6D3CA}" presName="node" presStyleLbl="node1" presStyleIdx="2" presStyleCnt="4">
        <dgm:presLayoutVars>
          <dgm:bulletEnabled val="1"/>
        </dgm:presLayoutVars>
      </dgm:prSet>
      <dgm:spPr/>
    </dgm:pt>
    <dgm:pt modelId="{0D414102-5115-4F65-9463-0014B9DD6415}" type="pres">
      <dgm:prSet presAssocID="{5C370731-A202-48D8-9ADF-4FB32D87361B}" presName="sibTrans" presStyleLbl="sibTrans2D1" presStyleIdx="2" presStyleCnt="3"/>
      <dgm:spPr/>
    </dgm:pt>
    <dgm:pt modelId="{95154799-5FBC-453C-9E6B-D4F3C25F9FF7}" type="pres">
      <dgm:prSet presAssocID="{5C370731-A202-48D8-9ADF-4FB32D87361B}" presName="connectorText" presStyleLbl="sibTrans2D1" presStyleIdx="2" presStyleCnt="3"/>
      <dgm:spPr/>
    </dgm:pt>
    <dgm:pt modelId="{A74E8042-6A85-4275-8DA0-3042B1FAC1E9}" type="pres">
      <dgm:prSet presAssocID="{C29AB388-A97F-4DD1-BA8A-B8D5A2367594}" presName="node" presStyleLbl="node1" presStyleIdx="3" presStyleCnt="4">
        <dgm:presLayoutVars>
          <dgm:bulletEnabled val="1"/>
        </dgm:presLayoutVars>
      </dgm:prSet>
      <dgm:spPr/>
    </dgm:pt>
  </dgm:ptLst>
  <dgm:cxnLst>
    <dgm:cxn modelId="{527CB10E-8E2E-402E-9CA8-8E49F0AF9D68}" type="presOf" srcId="{5C6990A4-22CE-441A-A4A7-C1A74ED6D3CA}" destId="{1BCD463E-E8D8-4C1E-8C8C-0612CE108173}" srcOrd="0" destOrd="0" presId="urn:microsoft.com/office/officeart/2005/8/layout/process1"/>
    <dgm:cxn modelId="{83449820-6F84-4149-91ED-187906F4FD3E}" type="presOf" srcId="{FB2B62FD-A56E-4965-BD53-D877CFE68DED}" destId="{F8D03E2C-487E-43C8-9315-567BEB7F619A}" srcOrd="0" destOrd="0" presId="urn:microsoft.com/office/officeart/2005/8/layout/process1"/>
    <dgm:cxn modelId="{00BA2027-76FD-43D9-8BA5-9B4EC65CC150}" type="presOf" srcId="{6FF46C91-7ADA-48A5-8074-1C5AE33FBE7A}" destId="{8B1E192E-11C4-491F-A3C8-A73A1184BC68}" srcOrd="0" destOrd="0" presId="urn:microsoft.com/office/officeart/2005/8/layout/process1"/>
    <dgm:cxn modelId="{B721F83C-6216-4374-8E10-1FE408ADF114}" type="presOf" srcId="{4BF32D09-F760-4098-82E7-DAB666740255}" destId="{1554E155-0445-451C-B50D-737BF6A43C7E}" srcOrd="1" destOrd="0" presId="urn:microsoft.com/office/officeart/2005/8/layout/process1"/>
    <dgm:cxn modelId="{417DAB63-44DB-4078-9FAA-E81DF039222C}" type="presOf" srcId="{62A02A29-1637-4608-BD63-4E6B7253D0F4}" destId="{B7F5E8C0-8B3B-49D6-BF02-7D557B0BE6C7}" srcOrd="0" destOrd="0" presId="urn:microsoft.com/office/officeart/2005/8/layout/process1"/>
    <dgm:cxn modelId="{610B4344-3942-4A61-AD0D-EBE07C2494C8}" type="presOf" srcId="{62A02A29-1637-4608-BD63-4E6B7253D0F4}" destId="{ED04E632-06DC-4E89-84DA-EBC0733D2B05}" srcOrd="1" destOrd="0" presId="urn:microsoft.com/office/officeart/2005/8/layout/process1"/>
    <dgm:cxn modelId="{7E9C0656-1DC3-40C2-931E-FF78A2ED6580}" srcId="{6FF46C91-7ADA-48A5-8074-1C5AE33FBE7A}" destId="{FB2B62FD-A56E-4965-BD53-D877CFE68DED}" srcOrd="0" destOrd="0" parTransId="{D487EEAD-085B-4650-A402-3E45EF295312}" sibTransId="{4BF32D09-F760-4098-82E7-DAB666740255}"/>
    <dgm:cxn modelId="{273DC281-C004-4B46-AB1A-18215520825A}" srcId="{6FF46C91-7ADA-48A5-8074-1C5AE33FBE7A}" destId="{5C6990A4-22CE-441A-A4A7-C1A74ED6D3CA}" srcOrd="2" destOrd="0" parTransId="{FD274369-6E63-462F-B2D7-B714D8F050F3}" sibTransId="{5C370731-A202-48D8-9ADF-4FB32D87361B}"/>
    <dgm:cxn modelId="{6AFBB88D-5EA2-456B-95CD-E479E7475AA5}" type="presOf" srcId="{C29AB388-A97F-4DD1-BA8A-B8D5A2367594}" destId="{A74E8042-6A85-4275-8DA0-3042B1FAC1E9}" srcOrd="0" destOrd="0" presId="urn:microsoft.com/office/officeart/2005/8/layout/process1"/>
    <dgm:cxn modelId="{807C118F-2E68-4C16-92FF-8BADD2C5A75D}" type="presOf" srcId="{4BF32D09-F760-4098-82E7-DAB666740255}" destId="{DECB6EB4-9F62-4BD6-8AAF-E9ABE1F8F6EF}" srcOrd="0" destOrd="0" presId="urn:microsoft.com/office/officeart/2005/8/layout/process1"/>
    <dgm:cxn modelId="{E794F095-21CC-4113-A7A9-16747BC126FA}" type="presOf" srcId="{5C370731-A202-48D8-9ADF-4FB32D87361B}" destId="{0D414102-5115-4F65-9463-0014B9DD6415}" srcOrd="0" destOrd="0" presId="urn:microsoft.com/office/officeart/2005/8/layout/process1"/>
    <dgm:cxn modelId="{F9245B9B-3E36-422E-82F5-1F55EE26A82D}" type="presOf" srcId="{875EB497-5F2C-43EF-8589-0F2D1E4BA3C7}" destId="{2710B835-DF97-44A0-8F40-FB16A881C1A7}" srcOrd="0" destOrd="0" presId="urn:microsoft.com/office/officeart/2005/8/layout/process1"/>
    <dgm:cxn modelId="{B10D1BB3-47C2-4049-9E2D-BF9C7C4351D2}" srcId="{6FF46C91-7ADA-48A5-8074-1C5AE33FBE7A}" destId="{875EB497-5F2C-43EF-8589-0F2D1E4BA3C7}" srcOrd="1" destOrd="0" parTransId="{00BC1FED-1E6C-4AFC-97DE-2580E5F8B3FA}" sibTransId="{62A02A29-1637-4608-BD63-4E6B7253D0F4}"/>
    <dgm:cxn modelId="{99EE82D6-68AD-48CC-8C63-0F4F1C176CA3}" srcId="{6FF46C91-7ADA-48A5-8074-1C5AE33FBE7A}" destId="{C29AB388-A97F-4DD1-BA8A-B8D5A2367594}" srcOrd="3" destOrd="0" parTransId="{EA92FD07-1D9C-435E-A988-89046753AC80}" sibTransId="{EEEF241F-906A-4437-B6B1-D2C7EB6A21A8}"/>
    <dgm:cxn modelId="{E0139EF2-E3F5-4B7E-AC58-11B3E7D4CC20}" type="presOf" srcId="{5C370731-A202-48D8-9ADF-4FB32D87361B}" destId="{95154799-5FBC-453C-9E6B-D4F3C25F9FF7}" srcOrd="1" destOrd="0" presId="urn:microsoft.com/office/officeart/2005/8/layout/process1"/>
    <dgm:cxn modelId="{0A62A72B-A9BF-4195-B0B0-BF9E3396D8F8}" type="presParOf" srcId="{8B1E192E-11C4-491F-A3C8-A73A1184BC68}" destId="{F8D03E2C-487E-43C8-9315-567BEB7F619A}" srcOrd="0" destOrd="0" presId="urn:microsoft.com/office/officeart/2005/8/layout/process1"/>
    <dgm:cxn modelId="{EB6981EF-F760-4D3E-8F03-762010D894C6}" type="presParOf" srcId="{8B1E192E-11C4-491F-A3C8-A73A1184BC68}" destId="{DECB6EB4-9F62-4BD6-8AAF-E9ABE1F8F6EF}" srcOrd="1" destOrd="0" presId="urn:microsoft.com/office/officeart/2005/8/layout/process1"/>
    <dgm:cxn modelId="{70CA6F8F-1D4E-4B71-B4E2-FA805540AD93}" type="presParOf" srcId="{DECB6EB4-9F62-4BD6-8AAF-E9ABE1F8F6EF}" destId="{1554E155-0445-451C-B50D-737BF6A43C7E}" srcOrd="0" destOrd="0" presId="urn:microsoft.com/office/officeart/2005/8/layout/process1"/>
    <dgm:cxn modelId="{98058FBE-1783-4464-A99E-0F6F14042278}" type="presParOf" srcId="{8B1E192E-11C4-491F-A3C8-A73A1184BC68}" destId="{2710B835-DF97-44A0-8F40-FB16A881C1A7}" srcOrd="2" destOrd="0" presId="urn:microsoft.com/office/officeart/2005/8/layout/process1"/>
    <dgm:cxn modelId="{7249139B-8C1D-4CC0-B5D7-4DFFFF4B99A3}" type="presParOf" srcId="{8B1E192E-11C4-491F-A3C8-A73A1184BC68}" destId="{B7F5E8C0-8B3B-49D6-BF02-7D557B0BE6C7}" srcOrd="3" destOrd="0" presId="urn:microsoft.com/office/officeart/2005/8/layout/process1"/>
    <dgm:cxn modelId="{2475C62C-0293-4B35-AB64-0A9E2B22658F}" type="presParOf" srcId="{B7F5E8C0-8B3B-49D6-BF02-7D557B0BE6C7}" destId="{ED04E632-06DC-4E89-84DA-EBC0733D2B05}" srcOrd="0" destOrd="0" presId="urn:microsoft.com/office/officeart/2005/8/layout/process1"/>
    <dgm:cxn modelId="{DD95B2B6-106A-4AFA-8FD6-0570D60D033B}" type="presParOf" srcId="{8B1E192E-11C4-491F-A3C8-A73A1184BC68}" destId="{1BCD463E-E8D8-4C1E-8C8C-0612CE108173}" srcOrd="4" destOrd="0" presId="urn:microsoft.com/office/officeart/2005/8/layout/process1"/>
    <dgm:cxn modelId="{5FD37DFD-28ED-4474-B608-91AC2F59364F}" type="presParOf" srcId="{8B1E192E-11C4-491F-A3C8-A73A1184BC68}" destId="{0D414102-5115-4F65-9463-0014B9DD6415}" srcOrd="5" destOrd="0" presId="urn:microsoft.com/office/officeart/2005/8/layout/process1"/>
    <dgm:cxn modelId="{23D479E4-4182-4828-B9F0-6E59F01529D9}" type="presParOf" srcId="{0D414102-5115-4F65-9463-0014B9DD6415}" destId="{95154799-5FBC-453C-9E6B-D4F3C25F9FF7}" srcOrd="0" destOrd="0" presId="urn:microsoft.com/office/officeart/2005/8/layout/process1"/>
    <dgm:cxn modelId="{EF49ED36-34C1-44FA-A221-FDAF14F54697}" type="presParOf" srcId="{8B1E192E-11C4-491F-A3C8-A73A1184BC68}" destId="{A74E8042-6A85-4275-8DA0-3042B1FAC1E9}" srcOrd="6"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958A12-381C-4C69-90E3-15BDA48DE2DA}">
      <dsp:nvSpPr>
        <dsp:cNvPr id="0" name=""/>
        <dsp:cNvSpPr/>
      </dsp:nvSpPr>
      <dsp:spPr>
        <a:xfrm>
          <a:off x="0" y="0"/>
          <a:ext cx="6859871"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EC1A0D2-CE66-476A-810A-16249EF8E5CD}">
      <dsp:nvSpPr>
        <dsp:cNvPr id="0" name=""/>
        <dsp:cNvSpPr/>
      </dsp:nvSpPr>
      <dsp:spPr>
        <a:xfrm>
          <a:off x="0" y="0"/>
          <a:ext cx="6859871" cy="14209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a:lnSpc>
              <a:spcPct val="90000"/>
            </a:lnSpc>
            <a:spcBef>
              <a:spcPct val="0"/>
            </a:spcBef>
            <a:spcAft>
              <a:spcPct val="35000"/>
            </a:spcAft>
            <a:buNone/>
          </a:pPr>
          <a:r>
            <a:rPr lang="en-US" sz="3600" kern="1200" dirty="0"/>
            <a:t>Front-door + open </a:t>
          </a:r>
          <a:r>
            <a:rPr lang="en-US" sz="3600" kern="1200" dirty="0">
              <a:sym typeface="Wingdings" panose="05000000000000000000" pitchFamily="2" charset="2"/>
            </a:rPr>
            <a:t></a:t>
          </a:r>
          <a:r>
            <a:rPr lang="en-US" sz="3600" kern="1200" dirty="0"/>
            <a:t> </a:t>
          </a:r>
          <a:r>
            <a:rPr lang="en-US" sz="3600" b="1" kern="1200" dirty="0"/>
            <a:t>causal path</a:t>
          </a:r>
          <a:endParaRPr lang="en-US" sz="3600" kern="1200" dirty="0"/>
        </a:p>
      </dsp:txBody>
      <dsp:txXfrm>
        <a:off x="0" y="0"/>
        <a:ext cx="6859871" cy="1420944"/>
      </dsp:txXfrm>
    </dsp:sp>
    <dsp:sp modelId="{B7036AD0-057E-4C5A-931E-8EF939144012}">
      <dsp:nvSpPr>
        <dsp:cNvPr id="0" name=""/>
        <dsp:cNvSpPr/>
      </dsp:nvSpPr>
      <dsp:spPr>
        <a:xfrm>
          <a:off x="0" y="1420944"/>
          <a:ext cx="6859871"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5FBF76D-8750-46D3-8C28-9E96E19CED07}">
      <dsp:nvSpPr>
        <dsp:cNvPr id="0" name=""/>
        <dsp:cNvSpPr/>
      </dsp:nvSpPr>
      <dsp:spPr>
        <a:xfrm>
          <a:off x="0" y="1420944"/>
          <a:ext cx="6859871" cy="14209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a:lnSpc>
              <a:spcPct val="90000"/>
            </a:lnSpc>
            <a:spcBef>
              <a:spcPct val="0"/>
            </a:spcBef>
            <a:spcAft>
              <a:spcPct val="35000"/>
            </a:spcAft>
            <a:buNone/>
          </a:pPr>
          <a:r>
            <a:rPr lang="en-US" sz="3600" kern="1200" dirty="0"/>
            <a:t>Front-door + closed </a:t>
          </a:r>
          <a:r>
            <a:rPr lang="en-US" sz="3600" kern="1200" dirty="0">
              <a:sym typeface="Wingdings" panose="05000000000000000000" pitchFamily="2" charset="2"/>
            </a:rPr>
            <a:t></a:t>
          </a:r>
          <a:r>
            <a:rPr lang="en-US" sz="3600" kern="1200" dirty="0"/>
            <a:t> neutral, but biasing (for total effect) if opened </a:t>
          </a:r>
        </a:p>
      </dsp:txBody>
      <dsp:txXfrm>
        <a:off x="0" y="1420944"/>
        <a:ext cx="6859871" cy="1420944"/>
      </dsp:txXfrm>
    </dsp:sp>
    <dsp:sp modelId="{18E073B5-8DE1-4FD2-8356-F3180C6762E5}">
      <dsp:nvSpPr>
        <dsp:cNvPr id="0" name=""/>
        <dsp:cNvSpPr/>
      </dsp:nvSpPr>
      <dsp:spPr>
        <a:xfrm>
          <a:off x="0" y="2841888"/>
          <a:ext cx="6859871"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B404BA9-678F-43BA-9637-65356C323100}">
      <dsp:nvSpPr>
        <dsp:cNvPr id="0" name=""/>
        <dsp:cNvSpPr/>
      </dsp:nvSpPr>
      <dsp:spPr>
        <a:xfrm>
          <a:off x="0" y="2841888"/>
          <a:ext cx="6859871" cy="14209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a:lnSpc>
              <a:spcPct val="90000"/>
            </a:lnSpc>
            <a:spcBef>
              <a:spcPct val="0"/>
            </a:spcBef>
            <a:spcAft>
              <a:spcPct val="35000"/>
            </a:spcAft>
            <a:buNone/>
          </a:pPr>
          <a:r>
            <a:rPr lang="en-US" sz="3600" kern="1200"/>
            <a:t>Back-door + open </a:t>
          </a:r>
          <a:r>
            <a:rPr lang="en-US" sz="3600" kern="1200">
              <a:sym typeface="Wingdings" panose="05000000000000000000" pitchFamily="2" charset="2"/>
            </a:rPr>
            <a:t></a:t>
          </a:r>
          <a:r>
            <a:rPr lang="en-US" sz="3600" kern="1200"/>
            <a:t> </a:t>
          </a:r>
          <a:r>
            <a:rPr lang="en-US" sz="3600" b="1" kern="1200"/>
            <a:t>biasing path</a:t>
          </a:r>
          <a:endParaRPr lang="en-US" sz="3600" kern="1200"/>
        </a:p>
      </dsp:txBody>
      <dsp:txXfrm>
        <a:off x="0" y="2841888"/>
        <a:ext cx="6859871" cy="1420944"/>
      </dsp:txXfrm>
    </dsp:sp>
    <dsp:sp modelId="{77977B23-F1D3-4EEB-A81A-5E61C75DE26B}">
      <dsp:nvSpPr>
        <dsp:cNvPr id="0" name=""/>
        <dsp:cNvSpPr/>
      </dsp:nvSpPr>
      <dsp:spPr>
        <a:xfrm>
          <a:off x="0" y="4262833"/>
          <a:ext cx="6859871" cy="0"/>
        </a:xfrm>
        <a:prstGeom prst="lin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72F442D-1989-435C-9122-C61C6F37DE30}">
      <dsp:nvSpPr>
        <dsp:cNvPr id="0" name=""/>
        <dsp:cNvSpPr/>
      </dsp:nvSpPr>
      <dsp:spPr>
        <a:xfrm>
          <a:off x="0" y="4262833"/>
          <a:ext cx="6859871" cy="14209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a:lnSpc>
              <a:spcPct val="90000"/>
            </a:lnSpc>
            <a:spcBef>
              <a:spcPct val="0"/>
            </a:spcBef>
            <a:spcAft>
              <a:spcPct val="35000"/>
            </a:spcAft>
            <a:buNone/>
          </a:pPr>
          <a:r>
            <a:rPr lang="en-US" sz="3600" kern="1200"/>
            <a:t>Back-door + closed </a:t>
          </a:r>
          <a:r>
            <a:rPr lang="en-US" sz="3600" kern="1200">
              <a:sym typeface="Wingdings" panose="05000000000000000000" pitchFamily="2" charset="2"/>
            </a:rPr>
            <a:t></a:t>
          </a:r>
          <a:r>
            <a:rPr lang="en-US" sz="3600" kern="1200"/>
            <a:t> neutral, but biasing if opened</a:t>
          </a:r>
        </a:p>
      </dsp:txBody>
      <dsp:txXfrm>
        <a:off x="0" y="4262833"/>
        <a:ext cx="6859871" cy="142094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D03E2C-487E-43C8-9315-567BEB7F619A}">
      <dsp:nvSpPr>
        <dsp:cNvPr id="0" name=""/>
        <dsp:cNvSpPr/>
      </dsp:nvSpPr>
      <dsp:spPr>
        <a:xfrm>
          <a:off x="3716" y="236355"/>
          <a:ext cx="1625147" cy="975088"/>
        </a:xfrm>
        <a:prstGeom prst="roundRect">
          <a:avLst>
            <a:gd name="adj" fmla="val 10000"/>
          </a:avLst>
        </a:prstGeom>
        <a:solidFill>
          <a:schemeClr val="tx1">
            <a:lumMod val="8500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Selection</a:t>
          </a:r>
        </a:p>
      </dsp:txBody>
      <dsp:txXfrm>
        <a:off x="32275" y="264914"/>
        <a:ext cx="1568029" cy="917970"/>
      </dsp:txXfrm>
    </dsp:sp>
    <dsp:sp modelId="{DECB6EB4-9F62-4BD6-8AAF-E9ABE1F8F6EF}">
      <dsp:nvSpPr>
        <dsp:cNvPr id="0" name=""/>
        <dsp:cNvSpPr/>
      </dsp:nvSpPr>
      <dsp:spPr>
        <a:xfrm>
          <a:off x="1791379" y="522381"/>
          <a:ext cx="344531" cy="40303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dirty="0"/>
        </a:p>
      </dsp:txBody>
      <dsp:txXfrm>
        <a:off x="1791379" y="602988"/>
        <a:ext cx="241172" cy="241822"/>
      </dsp:txXfrm>
    </dsp:sp>
    <dsp:sp modelId="{2710B835-DF97-44A0-8F40-FB16A881C1A7}">
      <dsp:nvSpPr>
        <dsp:cNvPr id="0" name=""/>
        <dsp:cNvSpPr/>
      </dsp:nvSpPr>
      <dsp:spPr>
        <a:xfrm>
          <a:off x="2278923" y="236355"/>
          <a:ext cx="1625147" cy="975088"/>
        </a:xfrm>
        <a:prstGeom prst="roundRect">
          <a:avLst>
            <a:gd name="adj" fmla="val 10000"/>
          </a:avLst>
        </a:prstGeom>
        <a:solidFill>
          <a:schemeClr val="dk1"/>
        </a:solidFill>
        <a:ln w="12700" cap="flat" cmpd="sng" algn="ctr">
          <a:solidFill>
            <a:schemeClr val="dk1">
              <a:shade val="50000"/>
            </a:schemeClr>
          </a:solidFill>
          <a:prstDash val="solid"/>
          <a:miter lim="800000"/>
        </a:ln>
        <a:effectLst/>
      </dsp:spPr>
      <dsp:style>
        <a:lnRef idx="2">
          <a:schemeClr val="dk1">
            <a:shade val="50000"/>
          </a:schemeClr>
        </a:lnRef>
        <a:fillRef idx="1">
          <a:schemeClr val="dk1"/>
        </a:fillRef>
        <a:effectRef idx="0">
          <a:schemeClr val="dk1"/>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Model estimation</a:t>
          </a:r>
        </a:p>
      </dsp:txBody>
      <dsp:txXfrm>
        <a:off x="2307482" y="264914"/>
        <a:ext cx="1568029" cy="917970"/>
      </dsp:txXfrm>
    </dsp:sp>
    <dsp:sp modelId="{B7F5E8C0-8B3B-49D6-BF02-7D557B0BE6C7}">
      <dsp:nvSpPr>
        <dsp:cNvPr id="0" name=""/>
        <dsp:cNvSpPr/>
      </dsp:nvSpPr>
      <dsp:spPr>
        <a:xfrm>
          <a:off x="4066585" y="522381"/>
          <a:ext cx="344531" cy="40303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dirty="0"/>
        </a:p>
      </dsp:txBody>
      <dsp:txXfrm>
        <a:off x="4066585" y="602988"/>
        <a:ext cx="241172" cy="241822"/>
      </dsp:txXfrm>
    </dsp:sp>
    <dsp:sp modelId="{1BCD463E-E8D8-4C1E-8C8C-0612CE108173}">
      <dsp:nvSpPr>
        <dsp:cNvPr id="0" name=""/>
        <dsp:cNvSpPr/>
      </dsp:nvSpPr>
      <dsp:spPr>
        <a:xfrm>
          <a:off x="4554129" y="236355"/>
          <a:ext cx="1625147" cy="975088"/>
        </a:xfrm>
        <a:prstGeom prst="roundRect">
          <a:avLst>
            <a:gd name="adj" fmla="val 10000"/>
          </a:avLst>
        </a:prstGeom>
        <a:solidFill>
          <a:schemeClr val="tx1">
            <a:lumMod val="8500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Residual</a:t>
          </a:r>
          <a:br>
            <a:rPr lang="en-US" sz="2300" kern="1200" dirty="0"/>
          </a:br>
          <a:r>
            <a:rPr lang="en-US" sz="2300" kern="1200" dirty="0"/>
            <a:t>Checks</a:t>
          </a:r>
        </a:p>
      </dsp:txBody>
      <dsp:txXfrm>
        <a:off x="4582688" y="264914"/>
        <a:ext cx="1568029" cy="917970"/>
      </dsp:txXfrm>
    </dsp:sp>
    <dsp:sp modelId="{0D414102-5115-4F65-9463-0014B9DD6415}">
      <dsp:nvSpPr>
        <dsp:cNvPr id="0" name=""/>
        <dsp:cNvSpPr/>
      </dsp:nvSpPr>
      <dsp:spPr>
        <a:xfrm>
          <a:off x="6341791" y="522381"/>
          <a:ext cx="344531" cy="40303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dirty="0"/>
        </a:p>
      </dsp:txBody>
      <dsp:txXfrm>
        <a:off x="6341791" y="602988"/>
        <a:ext cx="241172" cy="241822"/>
      </dsp:txXfrm>
    </dsp:sp>
    <dsp:sp modelId="{A74E8042-6A85-4275-8DA0-3042B1FAC1E9}">
      <dsp:nvSpPr>
        <dsp:cNvPr id="0" name=""/>
        <dsp:cNvSpPr/>
      </dsp:nvSpPr>
      <dsp:spPr>
        <a:xfrm>
          <a:off x="6829335" y="236355"/>
          <a:ext cx="1625147" cy="975088"/>
        </a:xfrm>
        <a:prstGeom prst="roundRect">
          <a:avLst>
            <a:gd name="adj" fmla="val 10000"/>
          </a:avLst>
        </a:prstGeom>
        <a:solidFill>
          <a:schemeClr val="tx1">
            <a:lumMod val="8500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87630" tIns="87630" rIns="87630" bIns="87630" numCol="1" spcCol="1270" anchor="ctr" anchorCtr="0">
          <a:noAutofit/>
        </a:bodyPr>
        <a:lstStyle/>
        <a:p>
          <a:pPr marL="0" marR="0" lvl="0" indent="0" algn="ctr" defTabSz="914400" eaLnBrk="1" fontAlgn="auto" latinLnBrk="0" hangingPunct="1">
            <a:lnSpc>
              <a:spcPct val="100000"/>
            </a:lnSpc>
            <a:spcBef>
              <a:spcPct val="0"/>
            </a:spcBef>
            <a:spcAft>
              <a:spcPts val="0"/>
            </a:spcAft>
            <a:buClrTx/>
            <a:buSzTx/>
            <a:buFontTx/>
            <a:buNone/>
            <a:tabLst/>
            <a:defRPr/>
          </a:pPr>
          <a:r>
            <a:rPr lang="en-US" sz="2300" kern="1200" dirty="0"/>
            <a:t>Effect Estimation</a:t>
          </a:r>
        </a:p>
      </dsp:txBody>
      <dsp:txXfrm>
        <a:off x="6857894" y="264914"/>
        <a:ext cx="1568029" cy="91797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D03E2C-487E-43C8-9315-567BEB7F619A}">
      <dsp:nvSpPr>
        <dsp:cNvPr id="0" name=""/>
        <dsp:cNvSpPr/>
      </dsp:nvSpPr>
      <dsp:spPr>
        <a:xfrm>
          <a:off x="4129" y="339811"/>
          <a:ext cx="1280293" cy="768176"/>
        </a:xfrm>
        <a:prstGeom prst="roundRect">
          <a:avLst>
            <a:gd name="adj" fmla="val 10000"/>
          </a:avLst>
        </a:prstGeom>
        <a:solidFill>
          <a:schemeClr val="tx1">
            <a:lumMod val="8500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Selection</a:t>
          </a:r>
        </a:p>
      </dsp:txBody>
      <dsp:txXfrm>
        <a:off x="26628" y="362310"/>
        <a:ext cx="1235295" cy="723178"/>
      </dsp:txXfrm>
    </dsp:sp>
    <dsp:sp modelId="{DECB6EB4-9F62-4BD6-8AAF-E9ABE1F8F6EF}">
      <dsp:nvSpPr>
        <dsp:cNvPr id="0" name=""/>
        <dsp:cNvSpPr/>
      </dsp:nvSpPr>
      <dsp:spPr>
        <a:xfrm>
          <a:off x="1412453" y="565143"/>
          <a:ext cx="271422" cy="31751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dirty="0"/>
        </a:p>
      </dsp:txBody>
      <dsp:txXfrm>
        <a:off x="1412453" y="628645"/>
        <a:ext cx="189995" cy="190508"/>
      </dsp:txXfrm>
    </dsp:sp>
    <dsp:sp modelId="{2710B835-DF97-44A0-8F40-FB16A881C1A7}">
      <dsp:nvSpPr>
        <dsp:cNvPr id="0" name=""/>
        <dsp:cNvSpPr/>
      </dsp:nvSpPr>
      <dsp:spPr>
        <a:xfrm>
          <a:off x="1796541" y="339811"/>
          <a:ext cx="1280293" cy="768176"/>
        </a:xfrm>
        <a:prstGeom prst="roundRect">
          <a:avLst>
            <a:gd name="adj" fmla="val 10000"/>
          </a:avLst>
        </a:prstGeom>
        <a:solidFill>
          <a:schemeClr val="tx1">
            <a:lumMod val="8500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PS Estimation</a:t>
          </a:r>
        </a:p>
      </dsp:txBody>
      <dsp:txXfrm>
        <a:off x="1819040" y="362310"/>
        <a:ext cx="1235295" cy="723178"/>
      </dsp:txXfrm>
    </dsp:sp>
    <dsp:sp modelId="{B7F5E8C0-8B3B-49D6-BF02-7D557B0BE6C7}">
      <dsp:nvSpPr>
        <dsp:cNvPr id="0" name=""/>
        <dsp:cNvSpPr/>
      </dsp:nvSpPr>
      <dsp:spPr>
        <a:xfrm>
          <a:off x="3204864" y="565143"/>
          <a:ext cx="271422" cy="31751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dirty="0"/>
        </a:p>
      </dsp:txBody>
      <dsp:txXfrm>
        <a:off x="3204864" y="628645"/>
        <a:ext cx="189995" cy="190508"/>
      </dsp:txXfrm>
    </dsp:sp>
    <dsp:sp modelId="{B2B0B4A4-41E9-4316-9954-94A791F7068C}">
      <dsp:nvSpPr>
        <dsp:cNvPr id="0" name=""/>
        <dsp:cNvSpPr/>
      </dsp:nvSpPr>
      <dsp:spPr>
        <a:xfrm>
          <a:off x="3588953" y="339811"/>
          <a:ext cx="1280293" cy="768176"/>
        </a:xfrm>
        <a:prstGeom prst="roundRect">
          <a:avLst>
            <a:gd name="adj" fmla="val 10000"/>
          </a:avLst>
        </a:prstGeom>
        <a:solidFill>
          <a:schemeClr val="tx1">
            <a:lumMod val="8500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Matching</a:t>
          </a:r>
        </a:p>
      </dsp:txBody>
      <dsp:txXfrm>
        <a:off x="3611452" y="362310"/>
        <a:ext cx="1235295" cy="723178"/>
      </dsp:txXfrm>
    </dsp:sp>
    <dsp:sp modelId="{2DBB227B-D671-4428-9DDC-8F58CC44F8DF}">
      <dsp:nvSpPr>
        <dsp:cNvPr id="0" name=""/>
        <dsp:cNvSpPr/>
      </dsp:nvSpPr>
      <dsp:spPr>
        <a:xfrm>
          <a:off x="4997276" y="565143"/>
          <a:ext cx="271422" cy="31751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dirty="0"/>
        </a:p>
      </dsp:txBody>
      <dsp:txXfrm>
        <a:off x="4997276" y="628645"/>
        <a:ext cx="189995" cy="190508"/>
      </dsp:txXfrm>
    </dsp:sp>
    <dsp:sp modelId="{1BCD463E-E8D8-4C1E-8C8C-0612CE108173}">
      <dsp:nvSpPr>
        <dsp:cNvPr id="0" name=""/>
        <dsp:cNvSpPr/>
      </dsp:nvSpPr>
      <dsp:spPr>
        <a:xfrm>
          <a:off x="5381364" y="339811"/>
          <a:ext cx="1280293" cy="768176"/>
        </a:xfrm>
        <a:prstGeom prst="roundRect">
          <a:avLst>
            <a:gd name="adj" fmla="val 10000"/>
          </a:avLst>
        </a:prstGeom>
        <a:solidFill>
          <a:schemeClr val="tx1">
            <a:lumMod val="8500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Balance</a:t>
          </a:r>
          <a:br>
            <a:rPr lang="en-US" sz="1800" kern="1200" dirty="0"/>
          </a:br>
          <a:r>
            <a:rPr lang="en-US" sz="1800" kern="1200" dirty="0"/>
            <a:t>Checks</a:t>
          </a:r>
        </a:p>
      </dsp:txBody>
      <dsp:txXfrm>
        <a:off x="5403863" y="362310"/>
        <a:ext cx="1235295" cy="723178"/>
      </dsp:txXfrm>
    </dsp:sp>
    <dsp:sp modelId="{0D414102-5115-4F65-9463-0014B9DD6415}">
      <dsp:nvSpPr>
        <dsp:cNvPr id="0" name=""/>
        <dsp:cNvSpPr/>
      </dsp:nvSpPr>
      <dsp:spPr>
        <a:xfrm>
          <a:off x="6789687" y="565143"/>
          <a:ext cx="271422" cy="31751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dirty="0"/>
        </a:p>
      </dsp:txBody>
      <dsp:txXfrm>
        <a:off x="6789687" y="628645"/>
        <a:ext cx="189995" cy="190508"/>
      </dsp:txXfrm>
    </dsp:sp>
    <dsp:sp modelId="{A74E8042-6A85-4275-8DA0-3042B1FAC1E9}">
      <dsp:nvSpPr>
        <dsp:cNvPr id="0" name=""/>
        <dsp:cNvSpPr/>
      </dsp:nvSpPr>
      <dsp:spPr>
        <a:xfrm>
          <a:off x="7173776" y="339811"/>
          <a:ext cx="1280293" cy="768176"/>
        </a:xfrm>
        <a:prstGeom prst="roundRect">
          <a:avLst>
            <a:gd name="adj" fmla="val 10000"/>
          </a:avLst>
        </a:prstGeom>
        <a:solidFill>
          <a:schemeClr val="dk1"/>
        </a:solidFill>
        <a:ln w="12700" cap="flat" cmpd="sng" algn="ctr">
          <a:solidFill>
            <a:schemeClr val="dk1">
              <a:shade val="50000"/>
            </a:schemeClr>
          </a:solidFill>
          <a:prstDash val="solid"/>
          <a:miter lim="800000"/>
        </a:ln>
        <a:effectLst/>
      </dsp:spPr>
      <dsp:style>
        <a:lnRef idx="2">
          <a:schemeClr val="dk1">
            <a:shade val="50000"/>
          </a:schemeClr>
        </a:lnRef>
        <a:fillRef idx="1">
          <a:schemeClr val="dk1"/>
        </a:fillRef>
        <a:effectRef idx="0">
          <a:schemeClr val="dk1"/>
        </a:effectRef>
        <a:fontRef idx="minor">
          <a:schemeClr val="lt1"/>
        </a:fontRef>
      </dsp:style>
      <dsp:txBody>
        <a:bodyPr spcFirstLastPara="0" vert="horz" wrap="square" lIns="68580" tIns="68580" rIns="68580" bIns="68580" numCol="1" spcCol="1270" anchor="ctr" anchorCtr="0">
          <a:noAutofit/>
        </a:bodyPr>
        <a:lstStyle/>
        <a:p>
          <a:pPr marL="0" marR="0" lvl="0" indent="0" algn="ctr" defTabSz="914400" eaLnBrk="1" fontAlgn="auto" latinLnBrk="0" hangingPunct="1">
            <a:lnSpc>
              <a:spcPct val="100000"/>
            </a:lnSpc>
            <a:spcBef>
              <a:spcPct val="0"/>
            </a:spcBef>
            <a:spcAft>
              <a:spcPts val="0"/>
            </a:spcAft>
            <a:buClrTx/>
            <a:buSzTx/>
            <a:buFontTx/>
            <a:buNone/>
            <a:tabLst/>
            <a:defRPr/>
          </a:pPr>
          <a:r>
            <a:rPr lang="en-US" sz="1800" kern="1200" dirty="0"/>
            <a:t>Effect Estimation</a:t>
          </a:r>
        </a:p>
      </dsp:txBody>
      <dsp:txXfrm>
        <a:off x="7196275" y="362310"/>
        <a:ext cx="1235295" cy="72317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D03E2C-487E-43C8-9315-567BEB7F619A}">
      <dsp:nvSpPr>
        <dsp:cNvPr id="0" name=""/>
        <dsp:cNvSpPr/>
      </dsp:nvSpPr>
      <dsp:spPr>
        <a:xfrm>
          <a:off x="3716" y="236355"/>
          <a:ext cx="1625147" cy="975088"/>
        </a:xfrm>
        <a:prstGeom prst="roundRect">
          <a:avLst>
            <a:gd name="adj" fmla="val 10000"/>
          </a:avLst>
        </a:prstGeom>
        <a:solidFill>
          <a:schemeClr val="tx1">
            <a:lumMod val="8500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Selection</a:t>
          </a:r>
        </a:p>
      </dsp:txBody>
      <dsp:txXfrm>
        <a:off x="32275" y="264914"/>
        <a:ext cx="1568029" cy="917970"/>
      </dsp:txXfrm>
    </dsp:sp>
    <dsp:sp modelId="{DECB6EB4-9F62-4BD6-8AAF-E9ABE1F8F6EF}">
      <dsp:nvSpPr>
        <dsp:cNvPr id="0" name=""/>
        <dsp:cNvSpPr/>
      </dsp:nvSpPr>
      <dsp:spPr>
        <a:xfrm>
          <a:off x="1791379" y="522381"/>
          <a:ext cx="344531" cy="40303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dirty="0"/>
        </a:p>
      </dsp:txBody>
      <dsp:txXfrm>
        <a:off x="1791379" y="602988"/>
        <a:ext cx="241172" cy="241822"/>
      </dsp:txXfrm>
    </dsp:sp>
    <dsp:sp modelId="{2710B835-DF97-44A0-8F40-FB16A881C1A7}">
      <dsp:nvSpPr>
        <dsp:cNvPr id="0" name=""/>
        <dsp:cNvSpPr/>
      </dsp:nvSpPr>
      <dsp:spPr>
        <a:xfrm>
          <a:off x="2278923" y="236355"/>
          <a:ext cx="1625147" cy="975088"/>
        </a:xfrm>
        <a:prstGeom prst="roundRect">
          <a:avLst>
            <a:gd name="adj" fmla="val 10000"/>
          </a:avLst>
        </a:prstGeom>
        <a:solidFill>
          <a:schemeClr val="tx1">
            <a:lumMod val="8500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Weight Estimation</a:t>
          </a:r>
        </a:p>
      </dsp:txBody>
      <dsp:txXfrm>
        <a:off x="2307482" y="264914"/>
        <a:ext cx="1568029" cy="917970"/>
      </dsp:txXfrm>
    </dsp:sp>
    <dsp:sp modelId="{B7F5E8C0-8B3B-49D6-BF02-7D557B0BE6C7}">
      <dsp:nvSpPr>
        <dsp:cNvPr id="0" name=""/>
        <dsp:cNvSpPr/>
      </dsp:nvSpPr>
      <dsp:spPr>
        <a:xfrm>
          <a:off x="4066585" y="522381"/>
          <a:ext cx="344531" cy="40303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dirty="0"/>
        </a:p>
      </dsp:txBody>
      <dsp:txXfrm>
        <a:off x="4066585" y="602988"/>
        <a:ext cx="241172" cy="241822"/>
      </dsp:txXfrm>
    </dsp:sp>
    <dsp:sp modelId="{1BCD463E-E8D8-4C1E-8C8C-0612CE108173}">
      <dsp:nvSpPr>
        <dsp:cNvPr id="0" name=""/>
        <dsp:cNvSpPr/>
      </dsp:nvSpPr>
      <dsp:spPr>
        <a:xfrm>
          <a:off x="4554129" y="236355"/>
          <a:ext cx="1625147" cy="975088"/>
        </a:xfrm>
        <a:prstGeom prst="roundRect">
          <a:avLst>
            <a:gd name="adj" fmla="val 10000"/>
          </a:avLst>
        </a:prstGeom>
        <a:solidFill>
          <a:schemeClr val="tx1">
            <a:lumMod val="8500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Weight</a:t>
          </a:r>
          <a:br>
            <a:rPr lang="en-US" sz="2300" kern="1200" dirty="0"/>
          </a:br>
          <a:r>
            <a:rPr lang="en-US" sz="2300" kern="1200" dirty="0"/>
            <a:t>Checks</a:t>
          </a:r>
        </a:p>
      </dsp:txBody>
      <dsp:txXfrm>
        <a:off x="4582688" y="264914"/>
        <a:ext cx="1568029" cy="917970"/>
      </dsp:txXfrm>
    </dsp:sp>
    <dsp:sp modelId="{0D414102-5115-4F65-9463-0014B9DD6415}">
      <dsp:nvSpPr>
        <dsp:cNvPr id="0" name=""/>
        <dsp:cNvSpPr/>
      </dsp:nvSpPr>
      <dsp:spPr>
        <a:xfrm>
          <a:off x="6341791" y="522381"/>
          <a:ext cx="344531" cy="40303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dirty="0"/>
        </a:p>
      </dsp:txBody>
      <dsp:txXfrm>
        <a:off x="6341791" y="602988"/>
        <a:ext cx="241172" cy="241822"/>
      </dsp:txXfrm>
    </dsp:sp>
    <dsp:sp modelId="{A74E8042-6A85-4275-8DA0-3042B1FAC1E9}">
      <dsp:nvSpPr>
        <dsp:cNvPr id="0" name=""/>
        <dsp:cNvSpPr/>
      </dsp:nvSpPr>
      <dsp:spPr>
        <a:xfrm>
          <a:off x="6829335" y="236355"/>
          <a:ext cx="1625147" cy="975088"/>
        </a:xfrm>
        <a:prstGeom prst="roundRect">
          <a:avLst>
            <a:gd name="adj" fmla="val 10000"/>
          </a:avLst>
        </a:prstGeom>
        <a:solidFill>
          <a:schemeClr val="dk1"/>
        </a:solidFill>
        <a:ln w="12700" cap="flat" cmpd="sng" algn="ctr">
          <a:solidFill>
            <a:schemeClr val="dk1">
              <a:shade val="50000"/>
            </a:schemeClr>
          </a:solidFill>
          <a:prstDash val="solid"/>
          <a:miter lim="800000"/>
        </a:ln>
        <a:effectLst/>
      </dsp:spPr>
      <dsp:style>
        <a:lnRef idx="2">
          <a:schemeClr val="dk1">
            <a:shade val="50000"/>
          </a:schemeClr>
        </a:lnRef>
        <a:fillRef idx="1">
          <a:schemeClr val="dk1"/>
        </a:fillRef>
        <a:effectRef idx="0">
          <a:schemeClr val="dk1"/>
        </a:effectRef>
        <a:fontRef idx="minor">
          <a:schemeClr val="lt1"/>
        </a:fontRef>
      </dsp:style>
      <dsp:txBody>
        <a:bodyPr spcFirstLastPara="0" vert="horz" wrap="square" lIns="87630" tIns="87630" rIns="87630" bIns="87630" numCol="1" spcCol="1270" anchor="ctr" anchorCtr="0">
          <a:noAutofit/>
        </a:bodyPr>
        <a:lstStyle/>
        <a:p>
          <a:pPr marL="0" marR="0" lvl="0" indent="0" algn="ctr" defTabSz="914400" eaLnBrk="1" fontAlgn="auto" latinLnBrk="0" hangingPunct="1">
            <a:lnSpc>
              <a:spcPct val="100000"/>
            </a:lnSpc>
            <a:spcBef>
              <a:spcPct val="0"/>
            </a:spcBef>
            <a:spcAft>
              <a:spcPts val="0"/>
            </a:spcAft>
            <a:buClrTx/>
            <a:buSzTx/>
            <a:buFontTx/>
            <a:buNone/>
            <a:tabLst/>
            <a:defRPr/>
          </a:pPr>
          <a:r>
            <a:rPr lang="en-US" sz="2300" kern="1200" dirty="0"/>
            <a:t>Effect Estimation</a:t>
          </a:r>
        </a:p>
      </dsp:txBody>
      <dsp:txXfrm>
        <a:off x="6857894" y="264914"/>
        <a:ext cx="1568029" cy="917970"/>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6.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9.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2.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84.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08783EB-80CF-4F6C-97FC-34E04B9DAF38}" type="datetimeFigureOut">
              <a:rPr lang="en-US" smtClean="0"/>
              <a:t>6/21/2022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45367F5-DFDC-461B-B3DD-8D6462A61313}" type="slidenum">
              <a:rPr lang="en-US" smtClean="0"/>
              <a:t>‹#›</a:t>
            </a:fld>
            <a:endParaRPr lang="en-US"/>
          </a:p>
        </p:txBody>
      </p:sp>
    </p:spTree>
    <p:extLst>
      <p:ext uri="{BB962C8B-B14F-4D97-AF65-F5344CB8AC3E}">
        <p14:creationId xmlns:p14="http://schemas.microsoft.com/office/powerpoint/2010/main" val="8813201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36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de-DE" altLang="en-US" dirty="0"/>
          </a:p>
        </p:txBody>
      </p:sp>
      <p:sp>
        <p:nvSpPr>
          <p:cNvPr id="1536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93287446-EA91-4597-A17A-7868E30179C0}" type="slidenum">
              <a:rPr lang="en-US" altLang="en-US" smtClean="0"/>
              <a:pPr>
                <a:spcBef>
                  <a:spcPct val="0"/>
                </a:spcBef>
              </a:pPr>
              <a:t>8</a:t>
            </a:fld>
            <a:endParaRPr lang="en-US" altLang="en-US" dirty="0"/>
          </a:p>
        </p:txBody>
      </p:sp>
    </p:spTree>
    <p:extLst>
      <p:ext uri="{BB962C8B-B14F-4D97-AF65-F5344CB8AC3E}">
        <p14:creationId xmlns:p14="http://schemas.microsoft.com/office/powerpoint/2010/main" val="25062838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3" name="Slide Image Placeholder 1"/>
          <p:cNvSpPr>
            <a:spLocks noGrp="1" noRot="1" noChangeAspect="1"/>
          </p:cNvSpPr>
          <p:nvPr>
            <p:ph type="sldImg"/>
          </p:nvPr>
        </p:nvSpPr>
        <p:spPr bwMode="auto">
          <a:noFill/>
          <a:ln>
            <a:solidFill>
              <a:srgbClr val="000000"/>
            </a:solidFill>
            <a:miter lim="800000"/>
            <a:headEnd/>
            <a:tailEnd/>
          </a:ln>
        </p:spPr>
      </p:sp>
      <p:sp>
        <p:nvSpPr>
          <p:cNvPr id="120834"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endParaRPr lang="de-DE"/>
          </a:p>
        </p:txBody>
      </p:sp>
      <p:sp>
        <p:nvSpPr>
          <p:cNvPr id="120835"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4821CACD-EB62-48EE-BC52-EC973D957072}" type="slidenum">
              <a:rPr lang="en-US" smtClean="0"/>
              <a:pPr/>
              <a:t>141</a:t>
            </a:fld>
            <a:endParaRPr lang="en-US" dirty="0"/>
          </a:p>
        </p:txBody>
      </p:sp>
    </p:spTree>
    <p:extLst>
      <p:ext uri="{BB962C8B-B14F-4D97-AF65-F5344CB8AC3E}">
        <p14:creationId xmlns:p14="http://schemas.microsoft.com/office/powerpoint/2010/main" val="6153990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Slide Image Placeholder 1"/>
          <p:cNvSpPr>
            <a:spLocks noGrp="1" noRot="1" noChangeAspect="1"/>
          </p:cNvSpPr>
          <p:nvPr>
            <p:ph type="sldImg"/>
          </p:nvPr>
        </p:nvSpPr>
        <p:spPr bwMode="auto">
          <a:noFill/>
          <a:ln>
            <a:solidFill>
              <a:srgbClr val="000000"/>
            </a:solidFill>
            <a:miter lim="800000"/>
            <a:headEnd/>
            <a:tailEnd/>
          </a:ln>
        </p:spPr>
      </p:sp>
      <p:sp>
        <p:nvSpPr>
          <p:cNvPr id="37890"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endParaRPr lang="de-DE"/>
          </a:p>
        </p:txBody>
      </p:sp>
      <p:sp>
        <p:nvSpPr>
          <p:cNvPr id="37891"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B042C9D6-443D-472C-B30D-33EB151DE221}" type="slidenum">
              <a:rPr lang="en-US" smtClean="0"/>
              <a:pPr/>
              <a:t>142</a:t>
            </a:fld>
            <a:endParaRPr lang="en-US" dirty="0"/>
          </a:p>
        </p:txBody>
      </p:sp>
    </p:spTree>
    <p:extLst>
      <p:ext uri="{BB962C8B-B14F-4D97-AF65-F5344CB8AC3E}">
        <p14:creationId xmlns:p14="http://schemas.microsoft.com/office/powerpoint/2010/main" val="10750359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D586BEC1-D0DF-454C-B50C-D98A04279004}" type="slidenum">
              <a:rPr lang="en-US" smtClean="0"/>
              <a:pPr>
                <a:defRPr/>
              </a:pPr>
              <a:t>143</a:t>
            </a:fld>
            <a:endParaRPr lang="en-US" dirty="0"/>
          </a:p>
        </p:txBody>
      </p:sp>
    </p:spTree>
    <p:extLst>
      <p:ext uri="{BB962C8B-B14F-4D97-AF65-F5344CB8AC3E}">
        <p14:creationId xmlns:p14="http://schemas.microsoft.com/office/powerpoint/2010/main" val="41058965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D586BEC1-D0DF-454C-B50C-D98A04279004}" type="slidenum">
              <a:rPr lang="en-US" smtClean="0"/>
              <a:pPr>
                <a:defRPr/>
              </a:pPr>
              <a:t>144</a:t>
            </a:fld>
            <a:endParaRPr lang="en-US" dirty="0"/>
          </a:p>
        </p:txBody>
      </p:sp>
    </p:spTree>
    <p:extLst>
      <p:ext uri="{BB962C8B-B14F-4D97-AF65-F5344CB8AC3E}">
        <p14:creationId xmlns:p14="http://schemas.microsoft.com/office/powerpoint/2010/main" val="19261554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69" name="Slide Image Placeholder 1"/>
          <p:cNvSpPr>
            <a:spLocks noGrp="1" noRot="1" noChangeAspect="1"/>
          </p:cNvSpPr>
          <p:nvPr>
            <p:ph type="sldImg"/>
          </p:nvPr>
        </p:nvSpPr>
        <p:spPr bwMode="auto">
          <a:noFill/>
          <a:ln>
            <a:solidFill>
              <a:srgbClr val="000000"/>
            </a:solidFill>
            <a:miter lim="800000"/>
            <a:headEnd/>
            <a:tailEnd/>
          </a:ln>
        </p:spPr>
      </p:sp>
      <p:sp>
        <p:nvSpPr>
          <p:cNvPr id="109570"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endParaRPr lang="de-DE"/>
          </a:p>
        </p:txBody>
      </p:sp>
      <p:sp>
        <p:nvSpPr>
          <p:cNvPr id="109571"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7A428D50-5926-4C10-9141-6E4581120561}" type="slidenum">
              <a:rPr lang="en-US" smtClean="0"/>
              <a:pPr/>
              <a:t>146</a:t>
            </a:fld>
            <a:endParaRPr lang="en-US" dirty="0"/>
          </a:p>
        </p:txBody>
      </p:sp>
    </p:spTree>
    <p:extLst>
      <p:ext uri="{BB962C8B-B14F-4D97-AF65-F5344CB8AC3E}">
        <p14:creationId xmlns:p14="http://schemas.microsoft.com/office/powerpoint/2010/main" val="15139220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Slide Image Placeholder 1"/>
          <p:cNvSpPr>
            <a:spLocks noGrp="1" noRot="1" noChangeAspect="1"/>
          </p:cNvSpPr>
          <p:nvPr>
            <p:ph type="sldImg"/>
          </p:nvPr>
        </p:nvSpPr>
        <p:spPr bwMode="auto">
          <a:noFill/>
          <a:ln>
            <a:solidFill>
              <a:srgbClr val="000000"/>
            </a:solidFill>
            <a:miter lim="800000"/>
            <a:headEnd/>
            <a:tailEnd/>
          </a:ln>
        </p:spPr>
      </p:sp>
      <p:sp>
        <p:nvSpPr>
          <p:cNvPr id="44034"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endParaRPr lang="de-DE"/>
          </a:p>
        </p:txBody>
      </p:sp>
      <p:sp>
        <p:nvSpPr>
          <p:cNvPr id="44035"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1398E43B-5405-41DE-B996-338B85EAB931}" type="slidenum">
              <a:rPr lang="en-US" smtClean="0"/>
              <a:pPr/>
              <a:t>147</a:t>
            </a:fld>
            <a:endParaRPr lang="en-US" dirty="0"/>
          </a:p>
        </p:txBody>
      </p:sp>
    </p:spTree>
    <p:extLst>
      <p:ext uri="{BB962C8B-B14F-4D97-AF65-F5344CB8AC3E}">
        <p14:creationId xmlns:p14="http://schemas.microsoft.com/office/powerpoint/2010/main" val="8945768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Slide Image Placeholder 1"/>
          <p:cNvSpPr>
            <a:spLocks noGrp="1" noRot="1" noChangeAspect="1"/>
          </p:cNvSpPr>
          <p:nvPr>
            <p:ph type="sldImg"/>
          </p:nvPr>
        </p:nvSpPr>
        <p:spPr bwMode="auto">
          <a:noFill/>
          <a:ln>
            <a:solidFill>
              <a:srgbClr val="000000"/>
            </a:solidFill>
            <a:miter lim="800000"/>
            <a:headEnd/>
            <a:tailEnd/>
          </a:ln>
        </p:spPr>
      </p:sp>
      <p:sp>
        <p:nvSpPr>
          <p:cNvPr id="64514"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endParaRPr lang="de-DE"/>
          </a:p>
        </p:txBody>
      </p:sp>
      <p:sp>
        <p:nvSpPr>
          <p:cNvPr id="64515"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96CD7041-32CC-4C3A-BD6A-C8BD7591A4FF}" type="slidenum">
              <a:rPr lang="en-US" smtClean="0"/>
              <a:pPr/>
              <a:t>148</a:t>
            </a:fld>
            <a:endParaRPr lang="en-US" dirty="0"/>
          </a:p>
        </p:txBody>
      </p:sp>
    </p:spTree>
    <p:extLst>
      <p:ext uri="{BB962C8B-B14F-4D97-AF65-F5344CB8AC3E}">
        <p14:creationId xmlns:p14="http://schemas.microsoft.com/office/powerpoint/2010/main" val="143057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Slide Image Placeholder 1"/>
          <p:cNvSpPr>
            <a:spLocks noGrp="1" noRot="1" noChangeAspect="1"/>
          </p:cNvSpPr>
          <p:nvPr>
            <p:ph type="sldImg"/>
          </p:nvPr>
        </p:nvSpPr>
        <p:spPr bwMode="auto">
          <a:noFill/>
          <a:ln>
            <a:solidFill>
              <a:srgbClr val="000000"/>
            </a:solidFill>
            <a:miter lim="800000"/>
            <a:headEnd/>
            <a:tailEnd/>
          </a:ln>
        </p:spPr>
      </p:sp>
      <p:sp>
        <p:nvSpPr>
          <p:cNvPr id="66562"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endParaRPr lang="de-DE"/>
          </a:p>
        </p:txBody>
      </p:sp>
      <p:sp>
        <p:nvSpPr>
          <p:cNvPr id="66563"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B9B48A21-C26A-463C-908A-00CBE53E7AFB}" type="slidenum">
              <a:rPr lang="en-US" smtClean="0"/>
              <a:pPr/>
              <a:t>149</a:t>
            </a:fld>
            <a:endParaRPr lang="en-US" dirty="0"/>
          </a:p>
        </p:txBody>
      </p:sp>
    </p:spTree>
    <p:extLst>
      <p:ext uri="{BB962C8B-B14F-4D97-AF65-F5344CB8AC3E}">
        <p14:creationId xmlns:p14="http://schemas.microsoft.com/office/powerpoint/2010/main" val="30514344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Slide Image Placeholder 1"/>
          <p:cNvSpPr>
            <a:spLocks noGrp="1" noRot="1" noChangeAspect="1"/>
          </p:cNvSpPr>
          <p:nvPr>
            <p:ph type="sldImg"/>
          </p:nvPr>
        </p:nvSpPr>
        <p:spPr bwMode="auto">
          <a:noFill/>
          <a:ln>
            <a:solidFill>
              <a:srgbClr val="000000"/>
            </a:solidFill>
            <a:miter lim="800000"/>
            <a:headEnd/>
            <a:tailEnd/>
          </a:ln>
        </p:spPr>
      </p:sp>
      <p:sp>
        <p:nvSpPr>
          <p:cNvPr id="68610"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endParaRPr lang="de-DE"/>
          </a:p>
        </p:txBody>
      </p:sp>
      <p:sp>
        <p:nvSpPr>
          <p:cNvPr id="68611"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FDCC43D6-7C96-4ACB-8EB8-F910DA2B6189}" type="slidenum">
              <a:rPr lang="en-US" smtClean="0"/>
              <a:pPr/>
              <a:t>153</a:t>
            </a:fld>
            <a:endParaRPr lang="en-US" dirty="0"/>
          </a:p>
        </p:txBody>
      </p:sp>
    </p:spTree>
    <p:extLst>
      <p:ext uri="{BB962C8B-B14F-4D97-AF65-F5344CB8AC3E}">
        <p14:creationId xmlns:p14="http://schemas.microsoft.com/office/powerpoint/2010/main" val="37865818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Slide Image Placeholder 1"/>
          <p:cNvSpPr>
            <a:spLocks noGrp="1" noRot="1" noChangeAspect="1"/>
          </p:cNvSpPr>
          <p:nvPr>
            <p:ph type="sldImg"/>
          </p:nvPr>
        </p:nvSpPr>
        <p:spPr bwMode="auto">
          <a:noFill/>
          <a:ln>
            <a:solidFill>
              <a:srgbClr val="000000"/>
            </a:solidFill>
            <a:miter lim="800000"/>
            <a:headEnd/>
            <a:tailEnd/>
          </a:ln>
        </p:spPr>
      </p:sp>
      <p:sp>
        <p:nvSpPr>
          <p:cNvPr id="70658"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endParaRPr lang="de-DE"/>
          </a:p>
        </p:txBody>
      </p:sp>
      <p:sp>
        <p:nvSpPr>
          <p:cNvPr id="70659"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433D819E-03D0-446D-9D70-91FE47565530}" type="slidenum">
              <a:rPr lang="en-US" smtClean="0"/>
              <a:pPr/>
              <a:t>154</a:t>
            </a:fld>
            <a:endParaRPr lang="en-US" dirty="0"/>
          </a:p>
        </p:txBody>
      </p:sp>
    </p:spTree>
    <p:extLst>
      <p:ext uri="{BB962C8B-B14F-4D97-AF65-F5344CB8AC3E}">
        <p14:creationId xmlns:p14="http://schemas.microsoft.com/office/powerpoint/2010/main" val="31455763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de-DE" altLang="en-US" dirty="0"/>
          </a:p>
        </p:txBody>
      </p:sp>
      <p:sp>
        <p:nvSpPr>
          <p:cNvPr id="1741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760FD206-E2DF-4031-84AF-13AB0CAA8D0D}" type="slidenum">
              <a:rPr lang="en-US" altLang="en-US" smtClean="0"/>
              <a:pPr>
                <a:spcBef>
                  <a:spcPct val="0"/>
                </a:spcBef>
              </a:pPr>
              <a:t>9</a:t>
            </a:fld>
            <a:endParaRPr lang="en-US" altLang="en-US" dirty="0"/>
          </a:p>
        </p:txBody>
      </p:sp>
    </p:spTree>
    <p:extLst>
      <p:ext uri="{BB962C8B-B14F-4D97-AF65-F5344CB8AC3E}">
        <p14:creationId xmlns:p14="http://schemas.microsoft.com/office/powerpoint/2010/main" val="6897484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Slide Image Placeholder 1"/>
          <p:cNvSpPr>
            <a:spLocks noGrp="1" noRot="1" noChangeAspect="1"/>
          </p:cNvSpPr>
          <p:nvPr>
            <p:ph type="sldImg"/>
          </p:nvPr>
        </p:nvSpPr>
        <p:spPr bwMode="auto">
          <a:noFill/>
          <a:ln>
            <a:solidFill>
              <a:srgbClr val="000000"/>
            </a:solidFill>
            <a:miter lim="800000"/>
            <a:headEnd/>
            <a:tailEnd/>
          </a:ln>
        </p:spPr>
      </p:sp>
      <p:sp>
        <p:nvSpPr>
          <p:cNvPr id="72706"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endParaRPr lang="de-DE"/>
          </a:p>
        </p:txBody>
      </p:sp>
      <p:sp>
        <p:nvSpPr>
          <p:cNvPr id="72707"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F98C0842-29BF-4EC9-8DB0-A8266B5FCCAA}" type="slidenum">
              <a:rPr lang="en-US" smtClean="0"/>
              <a:pPr/>
              <a:t>155</a:t>
            </a:fld>
            <a:endParaRPr lang="en-US" dirty="0"/>
          </a:p>
        </p:txBody>
      </p:sp>
    </p:spTree>
    <p:extLst>
      <p:ext uri="{BB962C8B-B14F-4D97-AF65-F5344CB8AC3E}">
        <p14:creationId xmlns:p14="http://schemas.microsoft.com/office/powerpoint/2010/main" val="23355353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Slide Image Placeholder 1"/>
          <p:cNvSpPr>
            <a:spLocks noGrp="1" noRot="1" noChangeAspect="1"/>
          </p:cNvSpPr>
          <p:nvPr>
            <p:ph type="sldImg"/>
          </p:nvPr>
        </p:nvSpPr>
        <p:spPr bwMode="auto">
          <a:noFill/>
          <a:ln>
            <a:solidFill>
              <a:srgbClr val="000000"/>
            </a:solidFill>
            <a:miter lim="800000"/>
            <a:headEnd/>
            <a:tailEnd/>
          </a:ln>
        </p:spPr>
      </p:sp>
      <p:sp>
        <p:nvSpPr>
          <p:cNvPr id="76802"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endParaRPr lang="de-DE"/>
          </a:p>
        </p:txBody>
      </p:sp>
      <p:sp>
        <p:nvSpPr>
          <p:cNvPr id="76803"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CFC65A48-78E6-41AC-86C4-6BDBC166F96E}" type="slidenum">
              <a:rPr lang="en-US" smtClean="0"/>
              <a:pPr/>
              <a:t>157</a:t>
            </a:fld>
            <a:endParaRPr lang="en-US" dirty="0"/>
          </a:p>
        </p:txBody>
      </p:sp>
    </p:spTree>
    <p:extLst>
      <p:ext uri="{BB962C8B-B14F-4D97-AF65-F5344CB8AC3E}">
        <p14:creationId xmlns:p14="http://schemas.microsoft.com/office/powerpoint/2010/main" val="2824191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Slide Image Placeholder 1"/>
          <p:cNvSpPr>
            <a:spLocks noGrp="1" noRot="1" noChangeAspect="1"/>
          </p:cNvSpPr>
          <p:nvPr>
            <p:ph type="sldImg"/>
          </p:nvPr>
        </p:nvSpPr>
        <p:spPr bwMode="auto">
          <a:noFill/>
          <a:ln>
            <a:solidFill>
              <a:srgbClr val="000000"/>
            </a:solidFill>
            <a:miter lim="800000"/>
            <a:headEnd/>
            <a:tailEnd/>
          </a:ln>
        </p:spPr>
      </p:sp>
      <p:sp>
        <p:nvSpPr>
          <p:cNvPr id="76802"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endParaRPr lang="de-DE"/>
          </a:p>
        </p:txBody>
      </p:sp>
      <p:sp>
        <p:nvSpPr>
          <p:cNvPr id="76803"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CFC65A48-78E6-41AC-86C4-6BDBC166F96E}" type="slidenum">
              <a:rPr lang="en-US" smtClean="0"/>
              <a:pPr/>
              <a:t>159</a:t>
            </a:fld>
            <a:endParaRPr lang="en-US" dirty="0"/>
          </a:p>
        </p:txBody>
      </p:sp>
    </p:spTree>
    <p:extLst>
      <p:ext uri="{BB962C8B-B14F-4D97-AF65-F5344CB8AC3E}">
        <p14:creationId xmlns:p14="http://schemas.microsoft.com/office/powerpoint/2010/main" val="20951495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D586BEC1-D0DF-454C-B50C-D98A04279004}" type="slidenum">
              <a:rPr lang="en-US" smtClean="0"/>
              <a:pPr>
                <a:defRPr/>
              </a:pPr>
              <a:t>162</a:t>
            </a:fld>
            <a:endParaRPr lang="en-US" dirty="0"/>
          </a:p>
        </p:txBody>
      </p:sp>
    </p:spTree>
    <p:extLst>
      <p:ext uri="{BB962C8B-B14F-4D97-AF65-F5344CB8AC3E}">
        <p14:creationId xmlns:p14="http://schemas.microsoft.com/office/powerpoint/2010/main" val="39147119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de-DE" altLang="en-US" dirty="0"/>
          </a:p>
        </p:txBody>
      </p:sp>
      <p:sp>
        <p:nvSpPr>
          <p:cNvPr id="1946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11ED681C-F130-4885-8D9C-478715CB292F}" type="slidenum">
              <a:rPr lang="en-US" altLang="en-US" smtClean="0"/>
              <a:pPr>
                <a:spcBef>
                  <a:spcPct val="0"/>
                </a:spcBef>
              </a:pPr>
              <a:t>10</a:t>
            </a:fld>
            <a:endParaRPr lang="en-US" altLang="en-US" dirty="0"/>
          </a:p>
        </p:txBody>
      </p:sp>
    </p:spTree>
    <p:extLst>
      <p:ext uri="{BB962C8B-B14F-4D97-AF65-F5344CB8AC3E}">
        <p14:creationId xmlns:p14="http://schemas.microsoft.com/office/powerpoint/2010/main" val="36091424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5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2150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98E083FA-C87F-4CC5-98B9-17FBADEA80AB}" type="slidenum">
              <a:rPr lang="en-US" altLang="en-US" smtClean="0"/>
              <a:pPr>
                <a:spcBef>
                  <a:spcPct val="0"/>
                </a:spcBef>
              </a:pPr>
              <a:t>85</a:t>
            </a:fld>
            <a:endParaRPr lang="en-US" altLang="en-US"/>
          </a:p>
        </p:txBody>
      </p:sp>
    </p:spTree>
    <p:extLst>
      <p:ext uri="{BB962C8B-B14F-4D97-AF65-F5344CB8AC3E}">
        <p14:creationId xmlns:p14="http://schemas.microsoft.com/office/powerpoint/2010/main" val="28180387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de-DE" altLang="en-US"/>
          </a:p>
        </p:txBody>
      </p:sp>
      <p:sp>
        <p:nvSpPr>
          <p:cNvPr id="2355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66938530-8794-4EDD-AE5D-F0AC26AFE3EE}" type="slidenum">
              <a:rPr lang="en-US" altLang="en-US" smtClean="0"/>
              <a:pPr>
                <a:spcBef>
                  <a:spcPct val="0"/>
                </a:spcBef>
              </a:pPr>
              <a:t>86</a:t>
            </a:fld>
            <a:endParaRPr lang="en-US" altLang="en-US"/>
          </a:p>
        </p:txBody>
      </p:sp>
    </p:spTree>
    <p:extLst>
      <p:ext uri="{BB962C8B-B14F-4D97-AF65-F5344CB8AC3E}">
        <p14:creationId xmlns:p14="http://schemas.microsoft.com/office/powerpoint/2010/main" val="28320308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Slide Image Placeholder 1"/>
          <p:cNvSpPr>
            <a:spLocks noGrp="1" noRot="1" noChangeAspect="1"/>
          </p:cNvSpPr>
          <p:nvPr>
            <p:ph type="sldImg"/>
          </p:nvPr>
        </p:nvSpPr>
        <p:spPr bwMode="auto">
          <a:noFill/>
          <a:ln>
            <a:solidFill>
              <a:srgbClr val="000000"/>
            </a:solidFill>
            <a:miter lim="800000"/>
            <a:headEnd/>
            <a:tailEnd/>
          </a:ln>
        </p:spPr>
      </p:sp>
      <p:sp>
        <p:nvSpPr>
          <p:cNvPr id="31746"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endParaRPr lang="de-DE"/>
          </a:p>
        </p:txBody>
      </p:sp>
      <p:sp>
        <p:nvSpPr>
          <p:cNvPr id="31747"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0DEF747A-E028-47A5-99B7-A5D02BA414B6}" type="slidenum">
              <a:rPr lang="en-US" smtClean="0"/>
              <a:pPr/>
              <a:t>137</a:t>
            </a:fld>
            <a:endParaRPr lang="en-US" dirty="0"/>
          </a:p>
        </p:txBody>
      </p:sp>
    </p:spTree>
    <p:extLst>
      <p:ext uri="{BB962C8B-B14F-4D97-AF65-F5344CB8AC3E}">
        <p14:creationId xmlns:p14="http://schemas.microsoft.com/office/powerpoint/2010/main" val="35407482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Slide Image Placeholder 1"/>
          <p:cNvSpPr>
            <a:spLocks noGrp="1" noRot="1" noChangeAspect="1"/>
          </p:cNvSpPr>
          <p:nvPr>
            <p:ph type="sldImg"/>
          </p:nvPr>
        </p:nvSpPr>
        <p:spPr bwMode="auto">
          <a:noFill/>
          <a:ln>
            <a:solidFill>
              <a:srgbClr val="000000"/>
            </a:solidFill>
            <a:miter lim="800000"/>
            <a:headEnd/>
            <a:tailEnd/>
          </a:ln>
        </p:spPr>
      </p:sp>
      <p:sp>
        <p:nvSpPr>
          <p:cNvPr id="33794"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endParaRPr lang="de-DE"/>
          </a:p>
        </p:txBody>
      </p:sp>
      <p:sp>
        <p:nvSpPr>
          <p:cNvPr id="33795"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F694625E-3884-433E-B940-ADF696B3236F}" type="slidenum">
              <a:rPr lang="en-US" smtClean="0"/>
              <a:pPr/>
              <a:t>138</a:t>
            </a:fld>
            <a:endParaRPr lang="en-US" dirty="0"/>
          </a:p>
        </p:txBody>
      </p:sp>
    </p:spTree>
    <p:extLst>
      <p:ext uri="{BB962C8B-B14F-4D97-AF65-F5344CB8AC3E}">
        <p14:creationId xmlns:p14="http://schemas.microsoft.com/office/powerpoint/2010/main" val="42561247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Slide Image Placeholder 1"/>
          <p:cNvSpPr>
            <a:spLocks noGrp="1" noRot="1" noChangeAspect="1"/>
          </p:cNvSpPr>
          <p:nvPr>
            <p:ph type="sldImg"/>
          </p:nvPr>
        </p:nvSpPr>
        <p:spPr bwMode="auto">
          <a:noFill/>
          <a:ln>
            <a:solidFill>
              <a:srgbClr val="000000"/>
            </a:solidFill>
            <a:miter lim="800000"/>
            <a:headEnd/>
            <a:tailEnd/>
          </a:ln>
        </p:spPr>
      </p:sp>
      <p:sp>
        <p:nvSpPr>
          <p:cNvPr id="35842"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endParaRPr lang="de-DE"/>
          </a:p>
        </p:txBody>
      </p:sp>
      <p:sp>
        <p:nvSpPr>
          <p:cNvPr id="35843"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60D6FFC5-279D-4E46-BBEE-0918C2CC5F39}" type="slidenum">
              <a:rPr lang="en-US" smtClean="0"/>
              <a:pPr/>
              <a:t>139</a:t>
            </a:fld>
            <a:endParaRPr lang="en-US" dirty="0"/>
          </a:p>
        </p:txBody>
      </p:sp>
    </p:spTree>
    <p:extLst>
      <p:ext uri="{BB962C8B-B14F-4D97-AF65-F5344CB8AC3E}">
        <p14:creationId xmlns:p14="http://schemas.microsoft.com/office/powerpoint/2010/main" val="14456160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5" name="Slide Image Placeholder 1"/>
          <p:cNvSpPr>
            <a:spLocks noGrp="1" noRot="1" noChangeAspect="1"/>
          </p:cNvSpPr>
          <p:nvPr>
            <p:ph type="sldImg"/>
          </p:nvPr>
        </p:nvSpPr>
        <p:spPr bwMode="auto">
          <a:noFill/>
          <a:ln>
            <a:solidFill>
              <a:srgbClr val="000000"/>
            </a:solidFill>
            <a:miter lim="800000"/>
            <a:headEnd/>
            <a:tailEnd/>
          </a:ln>
        </p:spPr>
      </p:sp>
      <p:sp>
        <p:nvSpPr>
          <p:cNvPr id="118786"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endParaRPr lang="de-DE"/>
          </a:p>
        </p:txBody>
      </p:sp>
      <p:sp>
        <p:nvSpPr>
          <p:cNvPr id="118787"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BEC62C5A-C54F-4628-8FF3-422F46E34AB6}" type="slidenum">
              <a:rPr lang="en-US" smtClean="0"/>
              <a:pPr/>
              <a:t>140</a:t>
            </a:fld>
            <a:endParaRPr lang="en-US" dirty="0"/>
          </a:p>
        </p:txBody>
      </p:sp>
    </p:spTree>
    <p:extLst>
      <p:ext uri="{BB962C8B-B14F-4D97-AF65-F5344CB8AC3E}">
        <p14:creationId xmlns:p14="http://schemas.microsoft.com/office/powerpoint/2010/main" val="37741462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05A55C3B-CD09-4923-B322-C1F9920EF884}" type="datetime1">
              <a:rPr lang="en-US" smtClean="0"/>
              <a:t>6/21/2022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F3DA2C8-5B72-4388-8D1E-72C210589DD5}" type="slidenum">
              <a:rPr lang="en-US" smtClean="0"/>
              <a:t>‹#›</a:t>
            </a:fld>
            <a:endParaRPr lang="en-US"/>
          </a:p>
        </p:txBody>
      </p:sp>
    </p:spTree>
    <p:extLst>
      <p:ext uri="{BB962C8B-B14F-4D97-AF65-F5344CB8AC3E}">
        <p14:creationId xmlns:p14="http://schemas.microsoft.com/office/powerpoint/2010/main" val="10283673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71C69AD-3155-4EA3-BA72-52F789C67290}" type="datetime1">
              <a:rPr lang="en-US" smtClean="0"/>
              <a:t>6/21/2022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F3DA2C8-5B72-4388-8D1E-72C210589DD5}" type="slidenum">
              <a:rPr lang="en-US" smtClean="0"/>
              <a:t>‹#›</a:t>
            </a:fld>
            <a:endParaRPr lang="en-US"/>
          </a:p>
        </p:txBody>
      </p:sp>
    </p:spTree>
    <p:extLst>
      <p:ext uri="{BB962C8B-B14F-4D97-AF65-F5344CB8AC3E}">
        <p14:creationId xmlns:p14="http://schemas.microsoft.com/office/powerpoint/2010/main" val="10175108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B7FEDD6-A4F2-43C1-A960-1826A50D2AEE}" type="datetime1">
              <a:rPr lang="en-US" smtClean="0"/>
              <a:t>6/21/2022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F3DA2C8-5B72-4388-8D1E-72C210589DD5}" type="slidenum">
              <a:rPr lang="en-US" smtClean="0"/>
              <a:t>‹#›</a:t>
            </a:fld>
            <a:endParaRPr lang="en-US"/>
          </a:p>
        </p:txBody>
      </p:sp>
    </p:spTree>
    <p:extLst>
      <p:ext uri="{BB962C8B-B14F-4D97-AF65-F5344CB8AC3E}">
        <p14:creationId xmlns:p14="http://schemas.microsoft.com/office/powerpoint/2010/main" val="6529215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5B4BC79-66AD-43B0-ABF3-E3D5EF3633EF}" type="datetime1">
              <a:rPr lang="en-US" smtClean="0"/>
              <a:t>6/21/2022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F3DA2C8-5B72-4388-8D1E-72C210589DD5}" type="slidenum">
              <a:rPr lang="en-US" smtClean="0"/>
              <a:t>‹#›</a:t>
            </a:fld>
            <a:endParaRPr lang="en-US"/>
          </a:p>
        </p:txBody>
      </p:sp>
    </p:spTree>
    <p:extLst>
      <p:ext uri="{BB962C8B-B14F-4D97-AF65-F5344CB8AC3E}">
        <p14:creationId xmlns:p14="http://schemas.microsoft.com/office/powerpoint/2010/main" val="26896588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b="1"/>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E83DC7C-C991-432C-B53F-E56AA7A4631F}" type="datetime1">
              <a:rPr lang="en-US" smtClean="0"/>
              <a:t>6/21/2022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F3DA2C8-5B72-4388-8D1E-72C210589DD5}" type="slidenum">
              <a:rPr lang="en-US" smtClean="0"/>
              <a:t>‹#›</a:t>
            </a:fld>
            <a:endParaRPr lang="en-US"/>
          </a:p>
        </p:txBody>
      </p:sp>
    </p:spTree>
    <p:extLst>
      <p:ext uri="{BB962C8B-B14F-4D97-AF65-F5344CB8AC3E}">
        <p14:creationId xmlns:p14="http://schemas.microsoft.com/office/powerpoint/2010/main" val="5470566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6C9959E-BB61-4842-802A-5B862BBCDAC3}" type="datetime1">
              <a:rPr lang="en-US" smtClean="0"/>
              <a:t>6/21/2022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F3DA2C8-5B72-4388-8D1E-72C210589DD5}" type="slidenum">
              <a:rPr lang="en-US" smtClean="0"/>
              <a:t>‹#›</a:t>
            </a:fld>
            <a:endParaRPr lang="en-US"/>
          </a:p>
        </p:txBody>
      </p:sp>
    </p:spTree>
    <p:extLst>
      <p:ext uri="{BB962C8B-B14F-4D97-AF65-F5344CB8AC3E}">
        <p14:creationId xmlns:p14="http://schemas.microsoft.com/office/powerpoint/2010/main" val="23471831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2E8820C-28B0-4E76-9C1C-5F4B47D99F11}" type="datetime1">
              <a:rPr lang="en-US" smtClean="0"/>
              <a:t>6/21/2022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F3DA2C8-5B72-4388-8D1E-72C210589DD5}" type="slidenum">
              <a:rPr lang="en-US" smtClean="0"/>
              <a:t>‹#›</a:t>
            </a:fld>
            <a:endParaRPr lang="en-US"/>
          </a:p>
        </p:txBody>
      </p:sp>
    </p:spTree>
    <p:extLst>
      <p:ext uri="{BB962C8B-B14F-4D97-AF65-F5344CB8AC3E}">
        <p14:creationId xmlns:p14="http://schemas.microsoft.com/office/powerpoint/2010/main" val="42218243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F515681-8421-4147-B809-21CF963EED5D}" type="datetime1">
              <a:rPr lang="en-US" smtClean="0"/>
              <a:t>6/21/2022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F3DA2C8-5B72-4388-8D1E-72C210589DD5}" type="slidenum">
              <a:rPr lang="en-US" smtClean="0"/>
              <a:t>‹#›</a:t>
            </a:fld>
            <a:endParaRPr lang="en-US"/>
          </a:p>
        </p:txBody>
      </p:sp>
    </p:spTree>
    <p:extLst>
      <p:ext uri="{BB962C8B-B14F-4D97-AF65-F5344CB8AC3E}">
        <p14:creationId xmlns:p14="http://schemas.microsoft.com/office/powerpoint/2010/main" val="32723125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71DD60E-3159-4C51-BE6A-B85CBA6525F3}" type="datetime1">
              <a:rPr lang="en-US" smtClean="0"/>
              <a:t>6/21/2022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F3DA2C8-5B72-4388-8D1E-72C210589DD5}" type="slidenum">
              <a:rPr lang="en-US" smtClean="0"/>
              <a:t>‹#›</a:t>
            </a:fld>
            <a:endParaRPr lang="en-US"/>
          </a:p>
        </p:txBody>
      </p:sp>
    </p:spTree>
    <p:extLst>
      <p:ext uri="{BB962C8B-B14F-4D97-AF65-F5344CB8AC3E}">
        <p14:creationId xmlns:p14="http://schemas.microsoft.com/office/powerpoint/2010/main" val="16718938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0373E9A-5B8D-41F4-B18D-326246458222}" type="datetime1">
              <a:rPr lang="en-US" smtClean="0"/>
              <a:t>6/21/2022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F3DA2C8-5B72-4388-8D1E-72C210589DD5}" type="slidenum">
              <a:rPr lang="en-US" smtClean="0"/>
              <a:t>‹#›</a:t>
            </a:fld>
            <a:endParaRPr lang="en-US"/>
          </a:p>
        </p:txBody>
      </p:sp>
    </p:spTree>
    <p:extLst>
      <p:ext uri="{BB962C8B-B14F-4D97-AF65-F5344CB8AC3E}">
        <p14:creationId xmlns:p14="http://schemas.microsoft.com/office/powerpoint/2010/main" val="20854803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CFB08E2-A09B-499A-B325-AEF3B533EC7A}" type="datetime1">
              <a:rPr lang="en-US" smtClean="0"/>
              <a:t>6/21/2022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F3DA2C8-5B72-4388-8D1E-72C210589DD5}" type="slidenum">
              <a:rPr lang="en-US" smtClean="0"/>
              <a:t>‹#›</a:t>
            </a:fld>
            <a:endParaRPr lang="en-US"/>
          </a:p>
        </p:txBody>
      </p:sp>
    </p:spTree>
    <p:extLst>
      <p:ext uri="{BB962C8B-B14F-4D97-AF65-F5344CB8AC3E}">
        <p14:creationId xmlns:p14="http://schemas.microsoft.com/office/powerpoint/2010/main" val="21175738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Roboto" panose="02000000000000000000" pitchFamily="2" charset="0"/>
                <a:ea typeface="Roboto" panose="02000000000000000000" pitchFamily="2" charset="0"/>
              </a:defRPr>
            </a:lvl1pPr>
          </a:lstStyle>
          <a:p>
            <a:fld id="{C2A4A5CE-765F-4823-8F0D-36E854F732AB}" type="datetime1">
              <a:rPr lang="en-US" smtClean="0"/>
              <a:t>6/21/2022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Roboto" panose="02000000000000000000" pitchFamily="2" charset="0"/>
                <a:ea typeface="Roboto" panose="02000000000000000000" pitchFamily="2" charset="0"/>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Roboto" panose="02000000000000000000" pitchFamily="2" charset="0"/>
                <a:ea typeface="Roboto" panose="02000000000000000000" pitchFamily="2" charset="0"/>
              </a:defRPr>
            </a:lvl1pPr>
          </a:lstStyle>
          <a:p>
            <a:fld id="{5F3DA2C8-5B72-4388-8D1E-72C210589DD5}" type="slidenum">
              <a:rPr lang="en-US" smtClean="0"/>
              <a:pPr/>
              <a:t>‹#›</a:t>
            </a:fld>
            <a:endParaRPr lang="en-US"/>
          </a:p>
        </p:txBody>
      </p:sp>
      <p:pic>
        <p:nvPicPr>
          <p:cNvPr id="7" name="Picture 6"/>
          <p:cNvPicPr>
            <a:picLocks noChangeAspect="1"/>
          </p:cNvPicPr>
          <p:nvPr userDrawn="1"/>
        </p:nvPicPr>
        <p:blipFill>
          <a:blip r:embed="rId13" cstate="screen">
            <a:extLst>
              <a:ext uri="{28A0092B-C50C-407E-A947-70E740481C1C}">
                <a14:useLocalDpi xmlns:a14="http://schemas.microsoft.com/office/drawing/2010/main"/>
              </a:ext>
            </a:extLst>
          </a:blip>
          <a:stretch>
            <a:fillRect/>
          </a:stretch>
        </p:blipFill>
        <p:spPr>
          <a:xfrm>
            <a:off x="110690" y="-132531"/>
            <a:ext cx="1835591" cy="995312"/>
          </a:xfrm>
          <a:prstGeom prst="rect">
            <a:avLst/>
          </a:prstGeom>
        </p:spPr>
      </p:pic>
    </p:spTree>
    <p:extLst>
      <p:ext uri="{BB962C8B-B14F-4D97-AF65-F5344CB8AC3E}">
        <p14:creationId xmlns:p14="http://schemas.microsoft.com/office/powerpoint/2010/main" val="144033821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Roboto" panose="02000000000000000000" pitchFamily="2" charset="0"/>
          <a:ea typeface="Roboto" panose="02000000000000000000" pitchFamily="2"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Roboto" panose="02000000000000000000" pitchFamily="2" charset="0"/>
          <a:ea typeface="Roboto" panose="02000000000000000000"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Roboto" panose="02000000000000000000" pitchFamily="2" charset="0"/>
          <a:ea typeface="Roboto"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boto" panose="02000000000000000000" pitchFamily="2" charset="0"/>
          <a:ea typeface="Roboto" panose="02000000000000000000" pitchFamily="2"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oleObject" Target="../embeddings/oleObject3.bin"/><Relationship Id="rId3" Type="http://schemas.openxmlformats.org/officeDocument/2006/relationships/notesSlide" Target="../notesSlides/notesSlide3.xml"/><Relationship Id="rId7" Type="http://schemas.openxmlformats.org/officeDocument/2006/relationships/image" Target="../media/image11.gif"/><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8.gif"/><Relationship Id="rId5" Type="http://schemas.openxmlformats.org/officeDocument/2006/relationships/image" Target="../media/image10.png"/><Relationship Id="rId4" Type="http://schemas.openxmlformats.org/officeDocument/2006/relationships/image" Target="../media/image7.png"/><Relationship Id="rId9" Type="http://schemas.openxmlformats.org/officeDocument/2006/relationships/image" Target="../media/image12.wmf"/></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81.png"/><Relationship Id="rId7" Type="http://schemas.openxmlformats.org/officeDocument/2006/relationships/image" Target="../media/image83.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1.gif"/><Relationship Id="rId5" Type="http://schemas.openxmlformats.org/officeDocument/2006/relationships/image" Target="../media/image8.gif"/><Relationship Id="rId4" Type="http://schemas.openxmlformats.org/officeDocument/2006/relationships/image" Target="../media/image8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vmlDrawing" Target="../drawings/vmlDrawing4.vml"/><Relationship Id="rId5" Type="http://schemas.openxmlformats.org/officeDocument/2006/relationships/image" Target="../media/image84.wmf"/><Relationship Id="rId4" Type="http://schemas.openxmlformats.org/officeDocument/2006/relationships/oleObject" Target="../embeddings/oleObject4.bin"/></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3" Type="http://schemas.openxmlformats.org/officeDocument/2006/relationships/image" Target="../media/image86.emf"/><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87.emf"/></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4.png"/><Relationship Id="rId1" Type="http://schemas.openxmlformats.org/officeDocument/2006/relationships/slideLayout" Target="../slideLayouts/slideLayout3.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3.xml"/><Relationship Id="rId6" Type="http://schemas.openxmlformats.org/officeDocument/2006/relationships/image" Target="../media/image26.png"/><Relationship Id="rId5" Type="http://schemas.openxmlformats.org/officeDocument/2006/relationships/image" Target="../media/image30.png"/><Relationship Id="rId4" Type="http://schemas.openxmlformats.org/officeDocument/2006/relationships/image" Target="../media/image29.png"/></Relationships>
</file>

<file path=ppt/slides/_rels/slide3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hyperlink" Target="https://github.com/felixthoemmes/dfg_netzwerk_2022_mannheim" TargetMode="Externa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1.xml"/><Relationship Id="rId7" Type="http://schemas.openxmlformats.org/officeDocument/2006/relationships/image" Target="../media/image8.gi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7.png"/><Relationship Id="rId5" Type="http://schemas.openxmlformats.org/officeDocument/2006/relationships/image" Target="../media/image6.wmf"/><Relationship Id="rId4" Type="http://schemas.openxmlformats.org/officeDocument/2006/relationships/oleObject" Target="../embeddings/oleObject1.bin"/></Relationships>
</file>

<file path=ppt/slides/_rels/slide80.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9.jpeg"/><Relationship Id="rId7" Type="http://schemas.openxmlformats.org/officeDocument/2006/relationships/image" Target="../media/image63.png"/><Relationship Id="rId2" Type="http://schemas.openxmlformats.org/officeDocument/2006/relationships/slideLayout" Target="../slideLayouts/slideLayout2.xml"/><Relationship Id="rId1" Type="http://schemas.openxmlformats.org/officeDocument/2006/relationships/themeOverride" Target="../theme/themeOverride1.xml"/><Relationship Id="rId6" Type="http://schemas.openxmlformats.org/officeDocument/2006/relationships/image" Target="../media/image62.jpeg"/><Relationship Id="rId5" Type="http://schemas.openxmlformats.org/officeDocument/2006/relationships/image" Target="../media/image61.jpeg"/><Relationship Id="rId4" Type="http://schemas.openxmlformats.org/officeDocument/2006/relationships/image" Target="../media/image60.png"/></Relationships>
</file>

<file path=ppt/slides/_rels/slide81.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68.png"/><Relationship Id="rId4" Type="http://schemas.openxmlformats.org/officeDocument/2006/relationships/image" Target="../media/image67.png"/></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8.gif"/><Relationship Id="rId3" Type="http://schemas.openxmlformats.org/officeDocument/2006/relationships/notesSlide" Target="../notesSlides/notesSlide2.xml"/><Relationship Id="rId7" Type="http://schemas.openxmlformats.org/officeDocument/2006/relationships/image" Target="../media/image10.png"/><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7.png"/><Relationship Id="rId5" Type="http://schemas.openxmlformats.org/officeDocument/2006/relationships/image" Target="../media/image9.wmf"/><Relationship Id="rId4" Type="http://schemas.openxmlformats.org/officeDocument/2006/relationships/oleObject" Target="../embeddings/oleObject2.bin"/><Relationship Id="rId9" Type="http://schemas.openxmlformats.org/officeDocument/2006/relationships/image" Target="../media/image11.gif"/></Relationships>
</file>

<file path=ppt/slides/_rels/slide90.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de-AT" b="1" dirty="0"/>
              <a:t>Kausale</a:t>
            </a:r>
            <a:r>
              <a:rPr lang="en-US" b="1" dirty="0"/>
              <a:t> </a:t>
            </a:r>
            <a:r>
              <a:rPr lang="de-DE" b="1" dirty="0"/>
              <a:t>Effekte</a:t>
            </a:r>
            <a:r>
              <a:rPr lang="en-US" b="1" dirty="0"/>
              <a:t> in der </a:t>
            </a:r>
            <a:r>
              <a:rPr lang="de-DE" b="1" dirty="0"/>
              <a:t>Persönlichkeitspsychologie</a:t>
            </a:r>
            <a:endParaRPr lang="en-US" b="1" dirty="0"/>
          </a:p>
        </p:txBody>
      </p:sp>
      <p:sp>
        <p:nvSpPr>
          <p:cNvPr id="3" name="Subtitle 2"/>
          <p:cNvSpPr>
            <a:spLocks noGrp="1"/>
          </p:cNvSpPr>
          <p:nvPr>
            <p:ph type="subTitle" idx="1"/>
          </p:nvPr>
        </p:nvSpPr>
        <p:spPr/>
        <p:txBody>
          <a:bodyPr/>
          <a:lstStyle/>
          <a:p>
            <a:endParaRPr lang="en-US" dirty="0"/>
          </a:p>
          <a:p>
            <a:r>
              <a:rPr lang="en-US" dirty="0"/>
              <a:t>Felix Thoemmes</a:t>
            </a:r>
            <a:br>
              <a:rPr lang="en-US" dirty="0"/>
            </a:br>
            <a:r>
              <a:rPr lang="en-US" dirty="0" err="1"/>
              <a:t>Juni</a:t>
            </a:r>
            <a:r>
              <a:rPr lang="en-US" dirty="0"/>
              <a:t>, 2022</a:t>
            </a:r>
          </a:p>
        </p:txBody>
      </p:sp>
      <p:sp>
        <p:nvSpPr>
          <p:cNvPr id="5" name="Slide Number Placeholder 4"/>
          <p:cNvSpPr>
            <a:spLocks noGrp="1"/>
          </p:cNvSpPr>
          <p:nvPr>
            <p:ph type="sldNum" sz="quarter" idx="12"/>
          </p:nvPr>
        </p:nvSpPr>
        <p:spPr/>
        <p:txBody>
          <a:bodyPr/>
          <a:lstStyle/>
          <a:p>
            <a:fld id="{5F3DA2C8-5B72-4388-8D1E-72C210589DD5}" type="slidenum">
              <a:rPr lang="en-US" smtClean="0"/>
              <a:t>1</a:t>
            </a:fld>
            <a:endParaRPr lang="en-US"/>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46448" y="4937760"/>
            <a:ext cx="1331464" cy="1331464"/>
          </a:xfrm>
          <a:prstGeom prst="rect">
            <a:avLst/>
          </a:prstGeom>
        </p:spPr>
      </p:pic>
    </p:spTree>
    <p:extLst>
      <p:ext uri="{BB962C8B-B14F-4D97-AF65-F5344CB8AC3E}">
        <p14:creationId xmlns:p14="http://schemas.microsoft.com/office/powerpoint/2010/main" val="28860353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cxnSp>
        <p:nvCxnSpPr>
          <p:cNvPr id="8" name="Straight Arrow Connector 7"/>
          <p:cNvCxnSpPr/>
          <p:nvPr/>
        </p:nvCxnSpPr>
        <p:spPr>
          <a:xfrm flipV="1">
            <a:off x="3243263" y="2743200"/>
            <a:ext cx="1981200" cy="5334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9" name="Straight Arrow Connector 8"/>
          <p:cNvCxnSpPr/>
          <p:nvPr/>
        </p:nvCxnSpPr>
        <p:spPr>
          <a:xfrm>
            <a:off x="3243263" y="3429000"/>
            <a:ext cx="1981200" cy="6096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8436" name="TextBox 10"/>
          <p:cNvSpPr txBox="1">
            <a:spLocks noChangeArrowheads="1"/>
          </p:cNvSpPr>
          <p:nvPr/>
        </p:nvSpPr>
        <p:spPr bwMode="auto">
          <a:xfrm>
            <a:off x="3471864" y="2362200"/>
            <a:ext cx="132873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2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eaLnBrk="1" hangingPunct="1">
              <a:spcBef>
                <a:spcPct val="0"/>
              </a:spcBef>
              <a:buFontTx/>
              <a:buNone/>
            </a:pPr>
            <a:r>
              <a:rPr lang="en-US" altLang="en-US" sz="1800" dirty="0">
                <a:latin typeface="Calibri" panose="020F0502020204030204" pitchFamily="34" charset="0"/>
              </a:rPr>
              <a:t>TREATMENT</a:t>
            </a:r>
          </a:p>
        </p:txBody>
      </p:sp>
      <p:sp>
        <p:nvSpPr>
          <p:cNvPr id="18437" name="TextBox 11"/>
          <p:cNvSpPr txBox="1">
            <a:spLocks noChangeArrowheads="1"/>
          </p:cNvSpPr>
          <p:nvPr/>
        </p:nvSpPr>
        <p:spPr bwMode="auto">
          <a:xfrm>
            <a:off x="3624263" y="4038600"/>
            <a:ext cx="10922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2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eaLnBrk="1" hangingPunct="1">
              <a:spcBef>
                <a:spcPct val="0"/>
              </a:spcBef>
              <a:buFontTx/>
              <a:buNone/>
            </a:pPr>
            <a:r>
              <a:rPr lang="en-US" altLang="en-US" sz="1800" dirty="0">
                <a:latin typeface="Calibri" panose="020F0502020204030204" pitchFamily="34" charset="0"/>
              </a:rPr>
              <a:t>CONTROL</a:t>
            </a:r>
          </a:p>
        </p:txBody>
      </p:sp>
      <p:cxnSp>
        <p:nvCxnSpPr>
          <p:cNvPr id="25" name="Elbow Connector 24"/>
          <p:cNvCxnSpPr/>
          <p:nvPr/>
        </p:nvCxnSpPr>
        <p:spPr>
          <a:xfrm>
            <a:off x="6172200" y="2590800"/>
            <a:ext cx="1588" cy="1752600"/>
          </a:xfrm>
          <a:prstGeom prst="bentConnector3">
            <a:avLst>
              <a:gd name="adj1" fmla="val 40500769"/>
            </a:avLst>
          </a:prstGeom>
          <a:ln>
            <a:headEnd type="arrow"/>
            <a:tailEnd type="arrow"/>
          </a:ln>
        </p:spPr>
        <p:style>
          <a:lnRef idx="2">
            <a:schemeClr val="dk1"/>
          </a:lnRef>
          <a:fillRef idx="0">
            <a:schemeClr val="dk1"/>
          </a:fillRef>
          <a:effectRef idx="1">
            <a:schemeClr val="dk1"/>
          </a:effectRef>
          <a:fontRef idx="minor">
            <a:schemeClr val="tx1"/>
          </a:fontRef>
        </p:style>
      </p:cxnSp>
      <p:sp>
        <p:nvSpPr>
          <p:cNvPr id="18439" name="Rectangle 4"/>
          <p:cNvSpPr>
            <a:spLocks noChangeArrowheads="1"/>
          </p:cNvSpPr>
          <p:nvPr/>
        </p:nvSpPr>
        <p:spPr bwMode="auto">
          <a:xfrm>
            <a:off x="1524000" y="0"/>
            <a:ext cx="184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2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eaLnBrk="1" hangingPunct="1">
              <a:spcBef>
                <a:spcPct val="0"/>
              </a:spcBef>
              <a:buFontTx/>
              <a:buNone/>
            </a:pPr>
            <a:endParaRPr lang="de-DE" altLang="en-US" sz="1800" dirty="0">
              <a:latin typeface="Calibri" panose="020F0502020204030204" pitchFamily="34" charset="0"/>
            </a:endParaRPr>
          </a:p>
        </p:txBody>
      </p:sp>
      <p:sp>
        <p:nvSpPr>
          <p:cNvPr id="18440" name="Rectangle 6"/>
          <p:cNvSpPr>
            <a:spLocks noChangeArrowheads="1"/>
          </p:cNvSpPr>
          <p:nvPr/>
        </p:nvSpPr>
        <p:spPr bwMode="auto">
          <a:xfrm>
            <a:off x="1524000" y="0"/>
            <a:ext cx="184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2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eaLnBrk="1" hangingPunct="1">
              <a:spcBef>
                <a:spcPct val="0"/>
              </a:spcBef>
              <a:buFontTx/>
              <a:buNone/>
            </a:pPr>
            <a:endParaRPr lang="de-DE" altLang="en-US" sz="1800" dirty="0">
              <a:latin typeface="Calibri" panose="020F0502020204030204" pitchFamily="34" charset="0"/>
            </a:endParaRPr>
          </a:p>
        </p:txBody>
      </p:sp>
      <p:sp>
        <p:nvSpPr>
          <p:cNvPr id="18441" name="Rectangle 4"/>
          <p:cNvSpPr>
            <a:spLocks noChangeArrowheads="1"/>
          </p:cNvSpPr>
          <p:nvPr/>
        </p:nvSpPr>
        <p:spPr bwMode="auto">
          <a:xfrm>
            <a:off x="1524000" y="0"/>
            <a:ext cx="184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2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eaLnBrk="1" hangingPunct="1">
              <a:spcBef>
                <a:spcPct val="0"/>
              </a:spcBef>
              <a:buFontTx/>
              <a:buNone/>
            </a:pPr>
            <a:endParaRPr lang="de-DE" altLang="en-US" sz="1800" dirty="0">
              <a:latin typeface="Calibri" panose="020F0502020204030204" pitchFamily="34" charset="0"/>
            </a:endParaRPr>
          </a:p>
        </p:txBody>
      </p:sp>
      <p:pic>
        <p:nvPicPr>
          <p:cNvPr id="18442" name="Picture 29" descr="person.gif"/>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514600" y="2362200"/>
            <a:ext cx="304800" cy="636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43" name="Picture 30" descr="person.gif"/>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819400" y="2971800"/>
            <a:ext cx="304800" cy="636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44" name="Picture 41" descr="person2.gif"/>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260600" y="2819400"/>
            <a:ext cx="330200" cy="757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45" name="Picture 42" descr="person2.gif"/>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514600" y="3276600"/>
            <a:ext cx="330200" cy="757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 name="Picture 44" descr="person.gif"/>
          <p:cNvPicPr>
            <a:picLocks noChangeAspect="1"/>
          </p:cNvPicPr>
          <p:nvPr/>
        </p:nvPicPr>
        <p:blipFill>
          <a:blip r:embed="rId6" cstate="print">
            <a:duotone>
              <a:schemeClr val="accent2">
                <a:shade val="45000"/>
                <a:satMod val="135000"/>
              </a:schemeClr>
              <a:prstClr val="white"/>
            </a:duotone>
          </a:blip>
          <a:stretch>
            <a:fillRect/>
          </a:stretch>
        </p:blipFill>
        <p:spPr>
          <a:xfrm>
            <a:off x="5791200" y="2209800"/>
            <a:ext cx="304800" cy="637032"/>
          </a:xfrm>
          <a:prstGeom prst="rect">
            <a:avLst/>
          </a:prstGeom>
        </p:spPr>
      </p:pic>
      <p:pic>
        <p:nvPicPr>
          <p:cNvPr id="47" name="Picture 46" descr="person2.gif"/>
          <p:cNvPicPr>
            <a:picLocks noChangeAspect="1"/>
          </p:cNvPicPr>
          <p:nvPr/>
        </p:nvPicPr>
        <p:blipFill>
          <a:blip r:embed="rId7" cstate="print">
            <a:duotone>
              <a:schemeClr val="accent2">
                <a:shade val="45000"/>
                <a:satMod val="135000"/>
              </a:schemeClr>
              <a:prstClr val="white"/>
            </a:duotone>
          </a:blip>
          <a:stretch>
            <a:fillRect/>
          </a:stretch>
        </p:blipFill>
        <p:spPr>
          <a:xfrm>
            <a:off x="5486400" y="2514600"/>
            <a:ext cx="329810" cy="756622"/>
          </a:xfrm>
          <a:prstGeom prst="rect">
            <a:avLst/>
          </a:prstGeom>
        </p:spPr>
      </p:pic>
      <p:pic>
        <p:nvPicPr>
          <p:cNvPr id="18448" name="Picture 47" descr="person.gif"/>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486400" y="3429000"/>
            <a:ext cx="304800" cy="636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49" name="Picture 49" descr="person2.gif"/>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232400" y="3886200"/>
            <a:ext cx="330200" cy="757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8450" name="Object 1"/>
          <p:cNvGraphicFramePr>
            <a:graphicFrameLocks noChangeAspect="1"/>
          </p:cNvGraphicFramePr>
          <p:nvPr/>
        </p:nvGraphicFramePr>
        <p:xfrm>
          <a:off x="6870700" y="2971800"/>
          <a:ext cx="3721100" cy="838200"/>
        </p:xfrm>
        <a:graphic>
          <a:graphicData uri="http://schemas.openxmlformats.org/presentationml/2006/ole">
            <mc:AlternateContent xmlns:mc="http://schemas.openxmlformats.org/markup-compatibility/2006">
              <mc:Choice xmlns:v="urn:schemas-microsoft-com:vml" Requires="v">
                <p:oleObj spid="_x0000_s6204" name="Equation" r:id="rId8" imgW="2070100" imgH="431800" progId="Equation.3">
                  <p:embed/>
                </p:oleObj>
              </mc:Choice>
              <mc:Fallback>
                <p:oleObj name="Equation" r:id="rId8" imgW="2070100" imgH="431800" progId="Equation.3">
                  <p:embed/>
                  <p:pic>
                    <p:nvPicPr>
                      <p:cNvPr id="18450" name="Object 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870700" y="2971800"/>
                        <a:ext cx="37211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1" name="TextBox 20"/>
          <p:cNvSpPr txBox="1"/>
          <p:nvPr/>
        </p:nvSpPr>
        <p:spPr>
          <a:xfrm>
            <a:off x="6932614" y="4114800"/>
            <a:ext cx="3231013" cy="338554"/>
          </a:xfrm>
          <a:prstGeom prst="rect">
            <a:avLst/>
          </a:prstGeom>
          <a:noFill/>
        </p:spPr>
        <p:txBody>
          <a:bodyPr wrap="none">
            <a:spAutoFit/>
          </a:bodyPr>
          <a:lstStyle/>
          <a:p>
            <a:pPr eaLnBrk="1" hangingPunct="1">
              <a:defRPr/>
            </a:pPr>
            <a:r>
              <a:rPr lang="en-US" sz="1600" dirty="0">
                <a:latin typeface="+mj-lt"/>
              </a:rPr>
              <a:t>Estimate of the Average Causal Effect</a:t>
            </a:r>
          </a:p>
        </p:txBody>
      </p:sp>
      <p:sp>
        <p:nvSpPr>
          <p:cNvPr id="18452" name="Slide Number Placeholder 21"/>
          <p:cNvSpPr>
            <a:spLocks noGrp="1"/>
          </p:cNvSpPr>
          <p:nvPr>
            <p:ph type="sldNum" sz="quarter" idx="12"/>
          </p:nvPr>
        </p:nvSpPr>
        <p:spPr>
          <a:xfrm>
            <a:off x="8077200" y="6356351"/>
            <a:ext cx="2133600" cy="365125"/>
          </a:xfrm>
        </p:spPr>
        <p:txBody>
          <a:bodyPr vert="horz" lIns="91440" tIns="45720" rIns="91440" bIns="45720" rtlCol="0" anchor="ctr"/>
          <a:lstStyle/>
          <a:p>
            <a:fld id="{EBDBD13A-3070-4C21-8DF7-C4DAB3C5EDE1}" type="slidenum">
              <a:rPr lang="en-US" altLang="en-US"/>
              <a:pPr/>
              <a:t>10</a:t>
            </a:fld>
            <a:endParaRPr lang="en-US" altLang="en-US" dirty="0"/>
          </a:p>
        </p:txBody>
      </p:sp>
    </p:spTree>
    <p:extLst>
      <p:ext uri="{BB962C8B-B14F-4D97-AF65-F5344CB8AC3E}">
        <p14:creationId xmlns:p14="http://schemas.microsoft.com/office/powerpoint/2010/main" val="931200479"/>
      </p:ext>
    </p:extLst>
  </p:cSld>
  <p:clrMapOvr>
    <a:masterClrMapping/>
  </p:clrMapOvr>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Statistical aspects of adjustment</a:t>
            </a:r>
          </a:p>
        </p:txBody>
      </p:sp>
      <p:sp>
        <p:nvSpPr>
          <p:cNvPr id="3" name="Content Placeholder 2"/>
          <p:cNvSpPr>
            <a:spLocks noGrp="1"/>
          </p:cNvSpPr>
          <p:nvPr>
            <p:ph idx="1"/>
          </p:nvPr>
        </p:nvSpPr>
        <p:spPr/>
        <p:txBody>
          <a:bodyPr/>
          <a:lstStyle/>
          <a:p>
            <a:r>
              <a:rPr lang="en-US" dirty="0"/>
              <a:t>Research manuscripts often mention that variables were adjusted on, or controlled for</a:t>
            </a:r>
          </a:p>
          <a:p>
            <a:endParaRPr lang="en-US" dirty="0"/>
          </a:p>
          <a:p>
            <a:r>
              <a:rPr lang="en-US" dirty="0"/>
              <a:t>What exactly does it mean to control for something? </a:t>
            </a:r>
          </a:p>
        </p:txBody>
      </p:sp>
      <p:sp>
        <p:nvSpPr>
          <p:cNvPr id="4" name="Slide Number Placeholder 3"/>
          <p:cNvSpPr>
            <a:spLocks noGrp="1"/>
          </p:cNvSpPr>
          <p:nvPr>
            <p:ph type="sldNum" sz="quarter" idx="12"/>
          </p:nvPr>
        </p:nvSpPr>
        <p:spPr/>
        <p:txBody>
          <a:bodyPr/>
          <a:lstStyle/>
          <a:p>
            <a:fld id="{5F3DA2C8-5B72-4388-8D1E-72C210589DD5}" type="slidenum">
              <a:rPr lang="en-US" smtClean="0"/>
              <a:t>100</a:t>
            </a:fld>
            <a:endParaRPr lang="en-US"/>
          </a:p>
        </p:txBody>
      </p:sp>
    </p:spTree>
    <p:extLst>
      <p:ext uri="{BB962C8B-B14F-4D97-AF65-F5344CB8AC3E}">
        <p14:creationId xmlns:p14="http://schemas.microsoft.com/office/powerpoint/2010/main" val="92089229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Statistical aspects of adjustment</a:t>
            </a:r>
          </a:p>
        </p:txBody>
      </p:sp>
      <p:sp>
        <p:nvSpPr>
          <p:cNvPr id="3" name="Content Placeholder 2"/>
          <p:cNvSpPr>
            <a:spLocks noGrp="1"/>
          </p:cNvSpPr>
          <p:nvPr>
            <p:ph idx="1"/>
          </p:nvPr>
        </p:nvSpPr>
        <p:spPr/>
        <p:txBody>
          <a:bodyPr/>
          <a:lstStyle/>
          <a:p>
            <a:r>
              <a:rPr lang="en-US" dirty="0"/>
              <a:t>In many instances adjustment or controlling for is synonymous with adding a covariate (a potential confounder) to a linear regression model</a:t>
            </a:r>
          </a:p>
          <a:p>
            <a:endParaRPr lang="en-US" dirty="0"/>
          </a:p>
          <a:p>
            <a:r>
              <a:rPr lang="en-US" dirty="0"/>
              <a:t>But other adjustment techniques also exist (matching, weighting)</a:t>
            </a:r>
          </a:p>
          <a:p>
            <a:endParaRPr lang="en-US" dirty="0"/>
          </a:p>
          <a:p>
            <a:r>
              <a:rPr lang="en-US" dirty="0"/>
              <a:t>We will cover all three of them</a:t>
            </a:r>
          </a:p>
        </p:txBody>
      </p:sp>
      <p:sp>
        <p:nvSpPr>
          <p:cNvPr id="4" name="Slide Number Placeholder 3"/>
          <p:cNvSpPr>
            <a:spLocks noGrp="1"/>
          </p:cNvSpPr>
          <p:nvPr>
            <p:ph type="sldNum" sz="quarter" idx="12"/>
          </p:nvPr>
        </p:nvSpPr>
        <p:spPr/>
        <p:txBody>
          <a:bodyPr/>
          <a:lstStyle/>
          <a:p>
            <a:fld id="{5F3DA2C8-5B72-4388-8D1E-72C210589DD5}" type="slidenum">
              <a:rPr lang="en-US" smtClean="0"/>
              <a:t>101</a:t>
            </a:fld>
            <a:endParaRPr lang="en-US"/>
          </a:p>
        </p:txBody>
      </p:sp>
    </p:spTree>
    <p:extLst>
      <p:ext uri="{BB962C8B-B14F-4D97-AF65-F5344CB8AC3E}">
        <p14:creationId xmlns:p14="http://schemas.microsoft.com/office/powerpoint/2010/main" val="224893512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Statistical aspects of adjustment</a:t>
            </a:r>
          </a:p>
        </p:txBody>
      </p:sp>
      <p:sp>
        <p:nvSpPr>
          <p:cNvPr id="3" name="Content Placeholder 2"/>
          <p:cNvSpPr>
            <a:spLocks noGrp="1"/>
          </p:cNvSpPr>
          <p:nvPr>
            <p:ph idx="1"/>
          </p:nvPr>
        </p:nvSpPr>
        <p:spPr/>
        <p:txBody>
          <a:bodyPr>
            <a:normAutofit/>
          </a:bodyPr>
          <a:lstStyle/>
          <a:p>
            <a:r>
              <a:rPr lang="en-US" sz="2400" dirty="0"/>
              <a:t>Consider that we are interested in the causal effect of a non-randomized treatment </a:t>
            </a:r>
          </a:p>
          <a:p>
            <a:endParaRPr lang="en-US" sz="2400" dirty="0"/>
          </a:p>
          <a:p>
            <a:r>
              <a:rPr lang="en-US" sz="2400" dirty="0"/>
              <a:t>We have covariates at our disposal, and through the use of theory (and maybe a DAG) we feel confident that we have a set of covariates that would fulfill </a:t>
            </a:r>
            <a:r>
              <a:rPr lang="en-US" sz="2400" dirty="0" err="1"/>
              <a:t>ignorability</a:t>
            </a:r>
            <a:r>
              <a:rPr lang="en-US" sz="2400" dirty="0"/>
              <a:t> </a:t>
            </a:r>
          </a:p>
          <a:p>
            <a:endParaRPr lang="en-US" sz="2400" dirty="0"/>
          </a:p>
          <a:p>
            <a:r>
              <a:rPr lang="en-US" sz="2400" dirty="0"/>
              <a:t>How do we adjust on these variables? </a:t>
            </a:r>
          </a:p>
        </p:txBody>
      </p:sp>
      <p:sp>
        <p:nvSpPr>
          <p:cNvPr id="4" name="Slide Number Placeholder 3"/>
          <p:cNvSpPr>
            <a:spLocks noGrp="1"/>
          </p:cNvSpPr>
          <p:nvPr>
            <p:ph type="sldNum" sz="quarter" idx="12"/>
          </p:nvPr>
        </p:nvSpPr>
        <p:spPr/>
        <p:txBody>
          <a:bodyPr/>
          <a:lstStyle/>
          <a:p>
            <a:fld id="{061FFEAE-7CFE-4C28-BB04-36A916A89FDF}" type="slidenum">
              <a:rPr lang="en-US" smtClean="0"/>
              <a:t>102</a:t>
            </a:fld>
            <a:endParaRPr lang="en-US"/>
          </a:p>
        </p:txBody>
      </p:sp>
    </p:spTree>
    <p:extLst>
      <p:ext uri="{BB962C8B-B14F-4D97-AF65-F5344CB8AC3E}">
        <p14:creationId xmlns:p14="http://schemas.microsoft.com/office/powerpoint/2010/main" val="181388972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Simple example</a:t>
            </a:r>
          </a:p>
        </p:txBody>
      </p:sp>
      <p:sp>
        <p:nvSpPr>
          <p:cNvPr id="3" name="Content Placeholder 2"/>
          <p:cNvSpPr>
            <a:spLocks noGrp="1"/>
          </p:cNvSpPr>
          <p:nvPr>
            <p:ph idx="1"/>
          </p:nvPr>
        </p:nvSpPr>
        <p:spPr/>
        <p:txBody>
          <a:bodyPr/>
          <a:lstStyle/>
          <a:p>
            <a:r>
              <a:rPr lang="en-US" dirty="0"/>
              <a:t>A non-randomized treatment that hopes to increase academic achievement is offered to a group of students</a:t>
            </a:r>
          </a:p>
          <a:p>
            <a:endParaRPr lang="en-US" dirty="0"/>
          </a:p>
          <a:p>
            <a:r>
              <a:rPr lang="en-US" dirty="0"/>
              <a:t>Students select into treatments and consequently end up differing on important pre-test covariates</a:t>
            </a:r>
          </a:p>
          <a:p>
            <a:endParaRPr lang="en-US" dirty="0"/>
          </a:p>
          <a:p>
            <a:r>
              <a:rPr lang="en-US" dirty="0"/>
              <a:t>One of them is prior academic achievement</a:t>
            </a:r>
          </a:p>
        </p:txBody>
      </p:sp>
      <p:sp>
        <p:nvSpPr>
          <p:cNvPr id="4" name="Slide Number Placeholder 3"/>
          <p:cNvSpPr>
            <a:spLocks noGrp="1"/>
          </p:cNvSpPr>
          <p:nvPr>
            <p:ph type="sldNum" sz="quarter" idx="12"/>
          </p:nvPr>
        </p:nvSpPr>
        <p:spPr/>
        <p:txBody>
          <a:bodyPr/>
          <a:lstStyle/>
          <a:p>
            <a:fld id="{061FFEAE-7CFE-4C28-BB04-36A916A89FDF}" type="slidenum">
              <a:rPr lang="en-US" smtClean="0"/>
              <a:t>103</a:t>
            </a:fld>
            <a:endParaRPr lang="en-US"/>
          </a:p>
        </p:txBody>
      </p:sp>
    </p:spTree>
    <p:extLst>
      <p:ext uri="{BB962C8B-B14F-4D97-AF65-F5344CB8AC3E}">
        <p14:creationId xmlns:p14="http://schemas.microsoft.com/office/powerpoint/2010/main" val="419781874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061FFEAE-7CFE-4C28-BB04-36A916A89FDF}" type="slidenum">
              <a:rPr lang="en-US" smtClean="0"/>
              <a:t>104</a:t>
            </a:fld>
            <a:endParaRPr lang="en-US"/>
          </a:p>
        </p:txBody>
      </p:sp>
      <p:pic>
        <p:nvPicPr>
          <p:cNvPr id="5" name="Picture 4"/>
          <p:cNvPicPr>
            <a:picLocks noChangeAspect="1"/>
          </p:cNvPicPr>
          <p:nvPr/>
        </p:nvPicPr>
        <p:blipFill>
          <a:blip r:embed="rId2"/>
          <a:stretch>
            <a:fillRect/>
          </a:stretch>
        </p:blipFill>
        <p:spPr>
          <a:xfrm>
            <a:off x="1725168" y="318336"/>
            <a:ext cx="8257032" cy="6038014"/>
          </a:xfrm>
          <a:prstGeom prst="rect">
            <a:avLst/>
          </a:prstGeom>
        </p:spPr>
      </p:pic>
      <p:sp>
        <p:nvSpPr>
          <p:cNvPr id="6" name="Title 5"/>
          <p:cNvSpPr>
            <a:spLocks noGrp="1"/>
          </p:cNvSpPr>
          <p:nvPr>
            <p:ph type="title"/>
          </p:nvPr>
        </p:nvSpPr>
        <p:spPr/>
        <p:txBody>
          <a:bodyPr/>
          <a:lstStyle/>
          <a:p>
            <a:endParaRPr lang="en-US"/>
          </a:p>
        </p:txBody>
      </p:sp>
    </p:spTree>
    <p:extLst>
      <p:ext uri="{BB962C8B-B14F-4D97-AF65-F5344CB8AC3E}">
        <p14:creationId xmlns:p14="http://schemas.microsoft.com/office/powerpoint/2010/main" val="349798892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Simple example</a:t>
            </a:r>
          </a:p>
        </p:txBody>
      </p:sp>
      <p:sp>
        <p:nvSpPr>
          <p:cNvPr id="3" name="Content Placeholder 2"/>
          <p:cNvSpPr>
            <a:spLocks noGrp="1"/>
          </p:cNvSpPr>
          <p:nvPr>
            <p:ph idx="1"/>
          </p:nvPr>
        </p:nvSpPr>
        <p:spPr/>
        <p:txBody>
          <a:bodyPr/>
          <a:lstStyle/>
          <a:p>
            <a:r>
              <a:rPr lang="en-US" dirty="0"/>
              <a:t>Comparison of groups that differ in treatment status AND at the same time differ on their pre-treatment achievement</a:t>
            </a:r>
          </a:p>
          <a:p>
            <a:endParaRPr lang="en-US" dirty="0"/>
          </a:p>
          <a:p>
            <a:r>
              <a:rPr lang="en-US" dirty="0"/>
              <a:t>How would the means of the two groups look like if the pre-treatment achievement scores were identical? (e.g., both were on the overall mean)</a:t>
            </a:r>
          </a:p>
        </p:txBody>
      </p:sp>
      <p:sp>
        <p:nvSpPr>
          <p:cNvPr id="4" name="Slide Number Placeholder 3"/>
          <p:cNvSpPr>
            <a:spLocks noGrp="1"/>
          </p:cNvSpPr>
          <p:nvPr>
            <p:ph type="sldNum" sz="quarter" idx="12"/>
          </p:nvPr>
        </p:nvSpPr>
        <p:spPr/>
        <p:txBody>
          <a:bodyPr/>
          <a:lstStyle/>
          <a:p>
            <a:fld id="{061FFEAE-7CFE-4C28-BB04-36A916A89FDF}" type="slidenum">
              <a:rPr lang="en-US" smtClean="0"/>
              <a:t>105</a:t>
            </a:fld>
            <a:endParaRPr lang="en-US"/>
          </a:p>
        </p:txBody>
      </p:sp>
    </p:spTree>
    <p:extLst>
      <p:ext uri="{BB962C8B-B14F-4D97-AF65-F5344CB8AC3E}">
        <p14:creationId xmlns:p14="http://schemas.microsoft.com/office/powerpoint/2010/main" val="369745697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Simple example</a:t>
            </a:r>
          </a:p>
        </p:txBody>
      </p:sp>
      <p:sp>
        <p:nvSpPr>
          <p:cNvPr id="3" name="Content Placeholder 2"/>
          <p:cNvSpPr>
            <a:spLocks noGrp="1"/>
          </p:cNvSpPr>
          <p:nvPr>
            <p:ph idx="1"/>
          </p:nvPr>
        </p:nvSpPr>
        <p:spPr>
          <a:xfrm>
            <a:off x="838200" y="1825624"/>
            <a:ext cx="10515600" cy="4530725"/>
          </a:xfrm>
        </p:spPr>
        <p:txBody>
          <a:bodyPr>
            <a:normAutofit/>
          </a:bodyPr>
          <a:lstStyle/>
          <a:p>
            <a:r>
              <a:rPr lang="en-US" dirty="0"/>
              <a:t>Using a model (e.g., a parametric linear regression model) we can predict what the post-test score of a unit would be if assigned to the treatment group, or the control group, given values on pre-academic achievement</a:t>
            </a:r>
          </a:p>
          <a:p>
            <a:endParaRPr lang="en-US" dirty="0"/>
          </a:p>
          <a:p>
            <a:r>
              <a:rPr lang="en-US" dirty="0"/>
              <a:t>These predictions emerge from a model, hence this is referred to as </a:t>
            </a:r>
            <a:r>
              <a:rPr lang="en-US" i="1" dirty="0"/>
              <a:t>model-based adjustment </a:t>
            </a:r>
          </a:p>
          <a:p>
            <a:endParaRPr lang="en-US" dirty="0"/>
          </a:p>
          <a:p>
            <a:endParaRPr lang="en-US" dirty="0"/>
          </a:p>
        </p:txBody>
      </p:sp>
      <p:sp>
        <p:nvSpPr>
          <p:cNvPr id="4" name="Slide Number Placeholder 3"/>
          <p:cNvSpPr>
            <a:spLocks noGrp="1"/>
          </p:cNvSpPr>
          <p:nvPr>
            <p:ph type="sldNum" sz="quarter" idx="12"/>
          </p:nvPr>
        </p:nvSpPr>
        <p:spPr/>
        <p:txBody>
          <a:bodyPr/>
          <a:lstStyle/>
          <a:p>
            <a:fld id="{061FFEAE-7CFE-4C28-BB04-36A916A89FDF}" type="slidenum">
              <a:rPr lang="en-US" smtClean="0"/>
              <a:t>106</a:t>
            </a:fld>
            <a:endParaRPr lang="en-US"/>
          </a:p>
        </p:txBody>
      </p:sp>
    </p:spTree>
    <p:extLst>
      <p:ext uri="{BB962C8B-B14F-4D97-AF65-F5344CB8AC3E}">
        <p14:creationId xmlns:p14="http://schemas.microsoft.com/office/powerpoint/2010/main" val="257466877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Simple example</a:t>
            </a:r>
          </a:p>
        </p:txBody>
      </p:sp>
      <p:sp>
        <p:nvSpPr>
          <p:cNvPr id="3" name="Content Placeholder 2"/>
          <p:cNvSpPr>
            <a:spLocks noGrp="1"/>
          </p:cNvSpPr>
          <p:nvPr>
            <p:ph idx="1"/>
          </p:nvPr>
        </p:nvSpPr>
        <p:spPr/>
        <p:txBody>
          <a:bodyPr>
            <a:normAutofit/>
          </a:bodyPr>
          <a:lstStyle/>
          <a:p>
            <a:r>
              <a:rPr lang="en-US" dirty="0"/>
              <a:t>We can use the regression equation to predict the post-test academic achievement for each person, under both control and treatment</a:t>
            </a:r>
          </a:p>
          <a:p>
            <a:endParaRPr lang="en-US" dirty="0"/>
          </a:p>
          <a:p>
            <a:r>
              <a:rPr lang="en-US" dirty="0"/>
              <a:t>From these individual values, we can aggregate means, which are referred to as “adjusted means” </a:t>
            </a:r>
          </a:p>
          <a:p>
            <a:endParaRPr lang="en-US" dirty="0"/>
          </a:p>
          <a:p>
            <a:r>
              <a:rPr lang="en-US" dirty="0"/>
              <a:t>This model is essentially identical to the ANCOVA model</a:t>
            </a:r>
          </a:p>
          <a:p>
            <a:pPr marL="0" indent="0">
              <a:buNone/>
            </a:pPr>
            <a:endParaRPr lang="en-US" dirty="0"/>
          </a:p>
        </p:txBody>
      </p:sp>
      <p:sp>
        <p:nvSpPr>
          <p:cNvPr id="4" name="Slide Number Placeholder 3"/>
          <p:cNvSpPr>
            <a:spLocks noGrp="1"/>
          </p:cNvSpPr>
          <p:nvPr>
            <p:ph type="sldNum" sz="quarter" idx="12"/>
          </p:nvPr>
        </p:nvSpPr>
        <p:spPr/>
        <p:txBody>
          <a:bodyPr/>
          <a:lstStyle/>
          <a:p>
            <a:fld id="{061FFEAE-7CFE-4C28-BB04-36A916A89FDF}" type="slidenum">
              <a:rPr lang="en-US" smtClean="0"/>
              <a:t>107</a:t>
            </a:fld>
            <a:endParaRPr lang="en-US"/>
          </a:p>
        </p:txBody>
      </p:sp>
    </p:spTree>
    <p:extLst>
      <p:ext uri="{BB962C8B-B14F-4D97-AF65-F5344CB8AC3E}">
        <p14:creationId xmlns:p14="http://schemas.microsoft.com/office/powerpoint/2010/main" val="115471100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Simple example</a:t>
            </a:r>
          </a:p>
        </p:txBody>
      </p:sp>
      <p:sp>
        <p:nvSpPr>
          <p:cNvPr id="3" name="Content Placeholder 2"/>
          <p:cNvSpPr>
            <a:spLocks noGrp="1"/>
          </p:cNvSpPr>
          <p:nvPr>
            <p:ph idx="1"/>
          </p:nvPr>
        </p:nvSpPr>
        <p:spPr/>
        <p:txBody>
          <a:bodyPr/>
          <a:lstStyle/>
          <a:p>
            <a:r>
              <a:rPr lang="en-US" dirty="0"/>
              <a:t>Differences between these adjusted means are </a:t>
            </a:r>
            <a:r>
              <a:rPr lang="en-US" i="1" dirty="0"/>
              <a:t>adjusted treatment effects</a:t>
            </a:r>
          </a:p>
          <a:p>
            <a:endParaRPr lang="en-US" dirty="0"/>
          </a:p>
          <a:p>
            <a:r>
              <a:rPr lang="en-US" dirty="0"/>
              <a:t>They answer the question what the treatment effect would be, if we compared similar units </a:t>
            </a:r>
            <a:r>
              <a:rPr lang="en-US" i="1" dirty="0"/>
              <a:t>or </a:t>
            </a:r>
            <a:r>
              <a:rPr lang="en-US" dirty="0"/>
              <a:t>observed every potential outcome (which we do not)</a:t>
            </a:r>
          </a:p>
        </p:txBody>
      </p:sp>
      <p:sp>
        <p:nvSpPr>
          <p:cNvPr id="4" name="Slide Number Placeholder 3"/>
          <p:cNvSpPr>
            <a:spLocks noGrp="1"/>
          </p:cNvSpPr>
          <p:nvPr>
            <p:ph type="sldNum" sz="quarter" idx="12"/>
          </p:nvPr>
        </p:nvSpPr>
        <p:spPr/>
        <p:txBody>
          <a:bodyPr/>
          <a:lstStyle/>
          <a:p>
            <a:fld id="{5F3DA2C8-5B72-4388-8D1E-72C210589DD5}" type="slidenum">
              <a:rPr lang="en-US" smtClean="0"/>
              <a:t>108</a:t>
            </a:fld>
            <a:endParaRPr lang="en-US"/>
          </a:p>
        </p:txBody>
      </p:sp>
    </p:spTree>
    <p:extLst>
      <p:ext uri="{BB962C8B-B14F-4D97-AF65-F5344CB8AC3E}">
        <p14:creationId xmlns:p14="http://schemas.microsoft.com/office/powerpoint/2010/main" val="241381562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Simple example</a:t>
            </a:r>
          </a:p>
        </p:txBody>
      </p:sp>
      <p:sp>
        <p:nvSpPr>
          <p:cNvPr id="3" name="Content Placeholder 2"/>
          <p:cNvSpPr>
            <a:spLocks noGrp="1"/>
          </p:cNvSpPr>
          <p:nvPr>
            <p:ph idx="1"/>
          </p:nvPr>
        </p:nvSpPr>
        <p:spPr/>
        <p:txBody>
          <a:bodyPr/>
          <a:lstStyle/>
          <a:p>
            <a:r>
              <a:rPr lang="en-US" dirty="0"/>
              <a:t>It is possible to obtain these treatment effects </a:t>
            </a:r>
            <a:r>
              <a:rPr lang="en-US" i="1" dirty="0"/>
              <a:t>directly </a:t>
            </a:r>
            <a:r>
              <a:rPr lang="en-US" dirty="0"/>
              <a:t>from the (summary) output of a regression model</a:t>
            </a:r>
          </a:p>
          <a:p>
            <a:endParaRPr lang="en-US" dirty="0"/>
          </a:p>
          <a:p>
            <a:r>
              <a:rPr lang="en-US" dirty="0"/>
              <a:t>This however only works in simple (linear, non-interactive) models</a:t>
            </a:r>
          </a:p>
          <a:p>
            <a:endParaRPr lang="en-US" dirty="0"/>
          </a:p>
          <a:p>
            <a:r>
              <a:rPr lang="en-US" dirty="0"/>
              <a:t>More complicated models (with interactions, non-linear effects) require some type of post-processing of the regression estimates</a:t>
            </a:r>
          </a:p>
        </p:txBody>
      </p:sp>
      <p:sp>
        <p:nvSpPr>
          <p:cNvPr id="4" name="Slide Number Placeholder 3"/>
          <p:cNvSpPr>
            <a:spLocks noGrp="1"/>
          </p:cNvSpPr>
          <p:nvPr>
            <p:ph type="sldNum" sz="quarter" idx="12"/>
          </p:nvPr>
        </p:nvSpPr>
        <p:spPr/>
        <p:txBody>
          <a:bodyPr/>
          <a:lstStyle/>
          <a:p>
            <a:fld id="{5F3DA2C8-5B72-4388-8D1E-72C210589DD5}" type="slidenum">
              <a:rPr lang="en-US" smtClean="0"/>
              <a:t>109</a:t>
            </a:fld>
            <a:endParaRPr lang="en-US"/>
          </a:p>
        </p:txBody>
      </p:sp>
    </p:spTree>
    <p:extLst>
      <p:ext uri="{BB962C8B-B14F-4D97-AF65-F5344CB8AC3E}">
        <p14:creationId xmlns:p14="http://schemas.microsoft.com/office/powerpoint/2010/main" val="26269359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DAGs</a:t>
            </a:r>
            <a:endParaRPr lang="en-US" dirty="0"/>
          </a:p>
        </p:txBody>
      </p:sp>
      <p:sp>
        <p:nvSpPr>
          <p:cNvPr id="3" name="Content Placeholder 2"/>
          <p:cNvSpPr>
            <a:spLocks noGrp="1"/>
          </p:cNvSpPr>
          <p:nvPr>
            <p:ph idx="1"/>
          </p:nvPr>
        </p:nvSpPr>
        <p:spPr>
          <a:xfrm>
            <a:off x="417575" y="4668735"/>
            <a:ext cx="7772400" cy="2209800"/>
          </a:xfrm>
        </p:spPr>
        <p:txBody>
          <a:bodyPr>
            <a:normAutofit/>
          </a:bodyPr>
          <a:lstStyle/>
          <a:p>
            <a:r>
              <a:rPr lang="en-US"/>
              <a:t>Buchstaben sind </a:t>
            </a:r>
            <a:r>
              <a:rPr lang="en-US" b="1"/>
              <a:t>Variablen</a:t>
            </a:r>
            <a:endParaRPr lang="en-US"/>
          </a:p>
          <a:p>
            <a:endParaRPr lang="en-US"/>
          </a:p>
          <a:p>
            <a:r>
              <a:rPr lang="en-US" b="1"/>
              <a:t>Pfeile</a:t>
            </a:r>
            <a:r>
              <a:rPr lang="en-US"/>
              <a:t> sind angenommene kausal Effekte</a:t>
            </a:r>
            <a:endParaRPr lang="en-US" dirty="0"/>
          </a:p>
        </p:txBody>
      </p:sp>
      <p:pic>
        <p:nvPicPr>
          <p:cNvPr id="14" name="Picture 13" descr="A picture containing necklet, different&#10;&#10;Description automatically generated">
            <a:extLst>
              <a:ext uri="{FF2B5EF4-FFF2-40B4-BE49-F238E27FC236}">
                <a16:creationId xmlns:a16="http://schemas.microsoft.com/office/drawing/2014/main" id="{FAF51FF1-F8A3-4BC9-AE1A-2A254A5F14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82751" y="566408"/>
            <a:ext cx="6206600" cy="378699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95065824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Simple example</a:t>
            </a:r>
          </a:p>
        </p:txBody>
      </p:sp>
      <p:sp>
        <p:nvSpPr>
          <p:cNvPr id="3" name="Content Placeholder 2"/>
          <p:cNvSpPr>
            <a:spLocks noGrp="1"/>
          </p:cNvSpPr>
          <p:nvPr>
            <p:ph idx="1"/>
          </p:nvPr>
        </p:nvSpPr>
        <p:spPr/>
        <p:txBody>
          <a:bodyPr>
            <a:normAutofit fontScale="92500" lnSpcReduction="10000"/>
          </a:bodyPr>
          <a:lstStyle/>
          <a:p>
            <a:r>
              <a:rPr lang="en-US" dirty="0"/>
              <a:t>R has various packages that perform this type of analysis</a:t>
            </a:r>
          </a:p>
          <a:p>
            <a:endParaRPr lang="en-US" dirty="0"/>
          </a:p>
          <a:p>
            <a:pPr lvl="1"/>
            <a:r>
              <a:rPr lang="en-US" i="1" dirty="0"/>
              <a:t>margins</a:t>
            </a:r>
            <a:r>
              <a:rPr lang="en-US" dirty="0"/>
              <a:t> – general package for average effects (based on Stata’s margins command)</a:t>
            </a:r>
          </a:p>
          <a:p>
            <a:pPr lvl="1"/>
            <a:endParaRPr lang="en-US" dirty="0"/>
          </a:p>
          <a:p>
            <a:pPr lvl="1"/>
            <a:r>
              <a:rPr lang="en-US" i="1" dirty="0" err="1"/>
              <a:t>EffectLiteR</a:t>
            </a:r>
            <a:r>
              <a:rPr lang="en-US" dirty="0"/>
              <a:t> – powerful package for causal effects using multi-group SEM</a:t>
            </a:r>
          </a:p>
          <a:p>
            <a:pPr lvl="1"/>
            <a:endParaRPr lang="en-US" dirty="0"/>
          </a:p>
          <a:p>
            <a:pPr lvl="1"/>
            <a:r>
              <a:rPr lang="en-US" i="1" dirty="0" err="1"/>
              <a:t>tlme</a:t>
            </a:r>
            <a:r>
              <a:rPr lang="en-US" i="1" dirty="0"/>
              <a:t> – </a:t>
            </a:r>
            <a:r>
              <a:rPr lang="en-US" dirty="0"/>
              <a:t>package for G-estimation, especially useful for doubly robust methods and flexible estimation</a:t>
            </a:r>
          </a:p>
          <a:p>
            <a:pPr lvl="1"/>
            <a:endParaRPr lang="en-US" i="1" dirty="0"/>
          </a:p>
          <a:p>
            <a:pPr lvl="1"/>
            <a:r>
              <a:rPr lang="en-US" i="1" dirty="0" err="1"/>
              <a:t>emmeans</a:t>
            </a:r>
            <a:r>
              <a:rPr lang="en-US" dirty="0"/>
              <a:t> – general purpose package for post-processing regression results with categorical treatment variables</a:t>
            </a:r>
          </a:p>
        </p:txBody>
      </p:sp>
      <p:sp>
        <p:nvSpPr>
          <p:cNvPr id="4" name="Slide Number Placeholder 3"/>
          <p:cNvSpPr>
            <a:spLocks noGrp="1"/>
          </p:cNvSpPr>
          <p:nvPr>
            <p:ph type="sldNum" sz="quarter" idx="12"/>
          </p:nvPr>
        </p:nvSpPr>
        <p:spPr/>
        <p:txBody>
          <a:bodyPr/>
          <a:lstStyle/>
          <a:p>
            <a:fld id="{5F3DA2C8-5B72-4388-8D1E-72C210589DD5}" type="slidenum">
              <a:rPr lang="en-US" smtClean="0"/>
              <a:t>110</a:t>
            </a:fld>
            <a:endParaRPr lang="en-US"/>
          </a:p>
        </p:txBody>
      </p:sp>
    </p:spTree>
    <p:extLst>
      <p:ext uri="{BB962C8B-B14F-4D97-AF65-F5344CB8AC3E}">
        <p14:creationId xmlns:p14="http://schemas.microsoft.com/office/powerpoint/2010/main" val="55061825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emmeans</a:t>
            </a:r>
            <a:r>
              <a:rPr lang="en-US" dirty="0"/>
              <a:t> example</a:t>
            </a:r>
          </a:p>
        </p:txBody>
      </p:sp>
      <p:sp>
        <p:nvSpPr>
          <p:cNvPr id="3" name="Content Placeholder 2"/>
          <p:cNvSpPr>
            <a:spLocks noGrp="1"/>
          </p:cNvSpPr>
          <p:nvPr>
            <p:ph idx="1"/>
          </p:nvPr>
        </p:nvSpPr>
        <p:spPr/>
        <p:txBody>
          <a:bodyPr/>
          <a:lstStyle/>
          <a:p>
            <a:r>
              <a:rPr lang="en-US" dirty="0"/>
              <a:t>Same example of post-academic achievement, and the effect of treatment, adjusted on pre-academic achievement</a:t>
            </a:r>
          </a:p>
          <a:p>
            <a:endParaRPr lang="en-US" dirty="0"/>
          </a:p>
          <a:p>
            <a:endParaRPr lang="en-US" dirty="0"/>
          </a:p>
        </p:txBody>
      </p:sp>
      <p:sp>
        <p:nvSpPr>
          <p:cNvPr id="4" name="Slide Number Placeholder 3"/>
          <p:cNvSpPr>
            <a:spLocks noGrp="1"/>
          </p:cNvSpPr>
          <p:nvPr>
            <p:ph type="sldNum" sz="quarter" idx="12"/>
          </p:nvPr>
        </p:nvSpPr>
        <p:spPr/>
        <p:txBody>
          <a:bodyPr/>
          <a:lstStyle/>
          <a:p>
            <a:fld id="{5F3DA2C8-5B72-4388-8D1E-72C210589DD5}" type="slidenum">
              <a:rPr lang="en-US" smtClean="0"/>
              <a:t>111</a:t>
            </a:fld>
            <a:endParaRPr lang="en-US"/>
          </a:p>
        </p:txBody>
      </p:sp>
      <p:pic>
        <p:nvPicPr>
          <p:cNvPr id="5" name="Picture 4"/>
          <p:cNvPicPr>
            <a:picLocks noChangeAspect="1"/>
          </p:cNvPicPr>
          <p:nvPr/>
        </p:nvPicPr>
        <p:blipFill>
          <a:blip r:embed="rId2"/>
          <a:stretch>
            <a:fillRect/>
          </a:stretch>
        </p:blipFill>
        <p:spPr>
          <a:xfrm>
            <a:off x="3053443" y="2974830"/>
            <a:ext cx="4378942" cy="3202133"/>
          </a:xfrm>
          <a:prstGeom prst="rect">
            <a:avLst/>
          </a:prstGeom>
        </p:spPr>
      </p:pic>
    </p:spTree>
    <p:extLst>
      <p:ext uri="{BB962C8B-B14F-4D97-AF65-F5344CB8AC3E}">
        <p14:creationId xmlns:p14="http://schemas.microsoft.com/office/powerpoint/2010/main" val="65095251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emmeans</a:t>
            </a:r>
            <a:endParaRPr lang="en-US" dirty="0"/>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5F3DA2C8-5B72-4388-8D1E-72C210589DD5}" type="slidenum">
              <a:rPr lang="en-US" smtClean="0"/>
              <a:t>112</a:t>
            </a:fld>
            <a:endParaRPr lang="en-US"/>
          </a:p>
        </p:txBody>
      </p:sp>
      <p:pic>
        <p:nvPicPr>
          <p:cNvPr id="5" name="Picture 4"/>
          <p:cNvPicPr>
            <a:picLocks noChangeAspect="1"/>
          </p:cNvPicPr>
          <p:nvPr/>
        </p:nvPicPr>
        <p:blipFill>
          <a:blip r:embed="rId2"/>
          <a:stretch>
            <a:fillRect/>
          </a:stretch>
        </p:blipFill>
        <p:spPr>
          <a:xfrm>
            <a:off x="1879327" y="2480869"/>
            <a:ext cx="8229600" cy="3040849"/>
          </a:xfrm>
          <a:prstGeom prst="rect">
            <a:avLst/>
          </a:prstGeom>
        </p:spPr>
      </p:pic>
    </p:spTree>
    <p:extLst>
      <p:ext uri="{BB962C8B-B14F-4D97-AF65-F5344CB8AC3E}">
        <p14:creationId xmlns:p14="http://schemas.microsoft.com/office/powerpoint/2010/main" val="149986019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Regression and predicted values</a:t>
            </a:r>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5F3DA2C8-5B72-4388-8D1E-72C210589DD5}" type="slidenum">
              <a:rPr lang="en-US" smtClean="0"/>
              <a:t>113</a:t>
            </a:fld>
            <a:endParaRPr lang="en-US"/>
          </a:p>
        </p:txBody>
      </p:sp>
      <p:pic>
        <p:nvPicPr>
          <p:cNvPr id="5" name="Picture 4"/>
          <p:cNvPicPr>
            <a:picLocks noChangeAspect="1"/>
          </p:cNvPicPr>
          <p:nvPr/>
        </p:nvPicPr>
        <p:blipFill>
          <a:blip r:embed="rId2"/>
          <a:stretch>
            <a:fillRect/>
          </a:stretch>
        </p:blipFill>
        <p:spPr>
          <a:xfrm>
            <a:off x="2772091" y="1890131"/>
            <a:ext cx="6400800" cy="4222325"/>
          </a:xfrm>
          <a:prstGeom prst="rect">
            <a:avLst/>
          </a:prstGeom>
        </p:spPr>
      </p:pic>
    </p:spTree>
    <p:extLst>
      <p:ext uri="{BB962C8B-B14F-4D97-AF65-F5344CB8AC3E}">
        <p14:creationId xmlns:p14="http://schemas.microsoft.com/office/powerpoint/2010/main" val="353338499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Regression and predicted values</a:t>
            </a:r>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5F3DA2C8-5B72-4388-8D1E-72C210589DD5}" type="slidenum">
              <a:rPr lang="en-US" smtClean="0"/>
              <a:t>114</a:t>
            </a:fld>
            <a:endParaRPr lang="en-US"/>
          </a:p>
        </p:txBody>
      </p:sp>
      <p:pic>
        <p:nvPicPr>
          <p:cNvPr id="6" name="Picture 5"/>
          <p:cNvPicPr>
            <a:picLocks noChangeAspect="1"/>
          </p:cNvPicPr>
          <p:nvPr/>
        </p:nvPicPr>
        <p:blipFill>
          <a:blip r:embed="rId2"/>
          <a:stretch>
            <a:fillRect/>
          </a:stretch>
        </p:blipFill>
        <p:spPr>
          <a:xfrm>
            <a:off x="52387" y="3470502"/>
            <a:ext cx="12087225" cy="619125"/>
          </a:xfrm>
          <a:prstGeom prst="rect">
            <a:avLst/>
          </a:prstGeom>
        </p:spPr>
      </p:pic>
    </p:spTree>
    <p:extLst>
      <p:ext uri="{BB962C8B-B14F-4D97-AF65-F5344CB8AC3E}">
        <p14:creationId xmlns:p14="http://schemas.microsoft.com/office/powerpoint/2010/main" val="173701199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emmeans</a:t>
            </a:r>
            <a:endParaRPr lang="en-US" dirty="0"/>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5F3DA2C8-5B72-4388-8D1E-72C210589DD5}" type="slidenum">
              <a:rPr lang="en-US" smtClean="0"/>
              <a:t>115</a:t>
            </a:fld>
            <a:endParaRPr lang="en-US"/>
          </a:p>
        </p:txBody>
      </p:sp>
      <p:pic>
        <p:nvPicPr>
          <p:cNvPr id="6" name="Picture 5"/>
          <p:cNvPicPr>
            <a:picLocks noChangeAspect="1"/>
          </p:cNvPicPr>
          <p:nvPr/>
        </p:nvPicPr>
        <p:blipFill>
          <a:blip r:embed="rId2"/>
          <a:stretch>
            <a:fillRect/>
          </a:stretch>
        </p:blipFill>
        <p:spPr>
          <a:xfrm>
            <a:off x="1679394" y="2682233"/>
            <a:ext cx="9144000" cy="2638122"/>
          </a:xfrm>
          <a:prstGeom prst="rect">
            <a:avLst/>
          </a:prstGeom>
        </p:spPr>
      </p:pic>
    </p:spTree>
    <p:extLst>
      <p:ext uri="{BB962C8B-B14F-4D97-AF65-F5344CB8AC3E}">
        <p14:creationId xmlns:p14="http://schemas.microsoft.com/office/powerpoint/2010/main" val="195234161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ANCOVA</a:t>
            </a:r>
          </a:p>
        </p:txBody>
      </p:sp>
      <p:sp>
        <p:nvSpPr>
          <p:cNvPr id="3" name="Content Placeholder 2"/>
          <p:cNvSpPr>
            <a:spLocks noGrp="1"/>
          </p:cNvSpPr>
          <p:nvPr>
            <p:ph idx="1"/>
          </p:nvPr>
        </p:nvSpPr>
        <p:spPr/>
        <p:txBody>
          <a:bodyPr/>
          <a:lstStyle/>
          <a:p>
            <a:r>
              <a:rPr lang="en-US" dirty="0"/>
              <a:t>Linearity assumption needs to be confirmed</a:t>
            </a:r>
          </a:p>
          <a:p>
            <a:pPr lvl="1"/>
            <a:r>
              <a:rPr lang="en-US" dirty="0"/>
              <a:t>But can be relaxed</a:t>
            </a:r>
          </a:p>
          <a:p>
            <a:endParaRPr lang="en-US" dirty="0"/>
          </a:p>
          <a:p>
            <a:r>
              <a:rPr lang="en-US" dirty="0"/>
              <a:t>No-interaction assumption needs to be confirmed</a:t>
            </a:r>
          </a:p>
          <a:p>
            <a:pPr lvl="1"/>
            <a:r>
              <a:rPr lang="en-US" dirty="0"/>
              <a:t>But can be relaxed</a:t>
            </a:r>
          </a:p>
          <a:p>
            <a:pPr lvl="1"/>
            <a:endParaRPr lang="en-US" dirty="0"/>
          </a:p>
        </p:txBody>
      </p:sp>
      <p:sp>
        <p:nvSpPr>
          <p:cNvPr id="4" name="Slide Number Placeholder 3"/>
          <p:cNvSpPr>
            <a:spLocks noGrp="1"/>
          </p:cNvSpPr>
          <p:nvPr>
            <p:ph type="sldNum" sz="quarter" idx="12"/>
          </p:nvPr>
        </p:nvSpPr>
        <p:spPr/>
        <p:txBody>
          <a:bodyPr/>
          <a:lstStyle/>
          <a:p>
            <a:fld id="{061FFEAE-7CFE-4C28-BB04-36A916A89FDF}" type="slidenum">
              <a:rPr lang="en-US" smtClean="0"/>
              <a:t>116</a:t>
            </a:fld>
            <a:endParaRPr lang="en-US"/>
          </a:p>
        </p:txBody>
      </p:sp>
    </p:spTree>
    <p:extLst>
      <p:ext uri="{BB962C8B-B14F-4D97-AF65-F5344CB8AC3E}">
        <p14:creationId xmlns:p14="http://schemas.microsoft.com/office/powerpoint/2010/main" val="34196314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ANCOVA</a:t>
            </a:r>
          </a:p>
        </p:txBody>
      </p:sp>
      <p:sp>
        <p:nvSpPr>
          <p:cNvPr id="3" name="Content Placeholder 2"/>
          <p:cNvSpPr>
            <a:spLocks noGrp="1"/>
          </p:cNvSpPr>
          <p:nvPr>
            <p:ph idx="1"/>
          </p:nvPr>
        </p:nvSpPr>
        <p:spPr/>
        <p:txBody>
          <a:bodyPr/>
          <a:lstStyle/>
          <a:p>
            <a:r>
              <a:rPr lang="en-US" dirty="0"/>
              <a:t>How do we know whether a non-linear effect or an interaction is needed?</a:t>
            </a:r>
          </a:p>
          <a:p>
            <a:endParaRPr lang="en-US" dirty="0"/>
          </a:p>
          <a:p>
            <a:r>
              <a:rPr lang="en-US" dirty="0"/>
              <a:t>Regression diagnostics</a:t>
            </a:r>
          </a:p>
          <a:p>
            <a:endParaRPr lang="en-US" dirty="0"/>
          </a:p>
          <a:p>
            <a:r>
              <a:rPr lang="en-US" dirty="0"/>
              <a:t>Machine learning to circumvent the whole process of selecting functional forms and checking them (</a:t>
            </a:r>
            <a:r>
              <a:rPr lang="en-US" i="1" dirty="0" err="1"/>
              <a:t>tmle</a:t>
            </a:r>
            <a:r>
              <a:rPr lang="en-US" dirty="0"/>
              <a:t> </a:t>
            </a:r>
            <a:r>
              <a:rPr lang="en-US" dirty="0" err="1"/>
              <a:t>SuperLearner</a:t>
            </a:r>
            <a:r>
              <a:rPr lang="en-US" dirty="0"/>
              <a:t>)</a:t>
            </a:r>
          </a:p>
        </p:txBody>
      </p:sp>
      <p:sp>
        <p:nvSpPr>
          <p:cNvPr id="4" name="Slide Number Placeholder 3"/>
          <p:cNvSpPr>
            <a:spLocks noGrp="1"/>
          </p:cNvSpPr>
          <p:nvPr>
            <p:ph type="sldNum" sz="quarter" idx="12"/>
          </p:nvPr>
        </p:nvSpPr>
        <p:spPr/>
        <p:txBody>
          <a:bodyPr/>
          <a:lstStyle/>
          <a:p>
            <a:fld id="{5F3DA2C8-5B72-4388-8D1E-72C210589DD5}" type="slidenum">
              <a:rPr lang="en-US" smtClean="0"/>
              <a:t>117</a:t>
            </a:fld>
            <a:endParaRPr lang="en-US"/>
          </a:p>
        </p:txBody>
      </p:sp>
    </p:spTree>
    <p:extLst>
      <p:ext uri="{BB962C8B-B14F-4D97-AF65-F5344CB8AC3E}">
        <p14:creationId xmlns:p14="http://schemas.microsoft.com/office/powerpoint/2010/main" val="387700383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5F3DA2C8-5B72-4388-8D1E-72C210589DD5}" type="slidenum">
              <a:rPr lang="en-US" smtClean="0"/>
              <a:t>118</a:t>
            </a:fld>
            <a:endParaRPr lang="en-US"/>
          </a:p>
        </p:txBody>
      </p:sp>
      <p:pic>
        <p:nvPicPr>
          <p:cNvPr id="5" name="Picture 4"/>
          <p:cNvPicPr>
            <a:picLocks noChangeAspect="1"/>
          </p:cNvPicPr>
          <p:nvPr/>
        </p:nvPicPr>
        <p:blipFill>
          <a:blip r:embed="rId2"/>
          <a:stretch>
            <a:fillRect/>
          </a:stretch>
        </p:blipFill>
        <p:spPr>
          <a:xfrm>
            <a:off x="1922500" y="138868"/>
            <a:ext cx="7857143" cy="6038095"/>
          </a:xfrm>
          <a:prstGeom prst="rect">
            <a:avLst/>
          </a:prstGeom>
        </p:spPr>
      </p:pic>
    </p:spTree>
    <p:extLst>
      <p:ext uri="{BB962C8B-B14F-4D97-AF65-F5344CB8AC3E}">
        <p14:creationId xmlns:p14="http://schemas.microsoft.com/office/powerpoint/2010/main" val="395346711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Effect estimation</a:t>
            </a:r>
          </a:p>
        </p:txBody>
      </p:sp>
      <p:sp>
        <p:nvSpPr>
          <p:cNvPr id="3" name="Content Placeholder 2"/>
          <p:cNvSpPr>
            <a:spLocks noGrp="1"/>
          </p:cNvSpPr>
          <p:nvPr>
            <p:ph idx="1"/>
          </p:nvPr>
        </p:nvSpPr>
        <p:spPr/>
        <p:txBody>
          <a:bodyPr>
            <a:normAutofit fontScale="92500" lnSpcReduction="10000"/>
          </a:bodyPr>
          <a:lstStyle/>
          <a:p>
            <a:r>
              <a:rPr lang="en-US" dirty="0"/>
              <a:t>In the presence of non-linear effects, and interactions, typical regression summaries do not show the treatment effect</a:t>
            </a:r>
          </a:p>
          <a:p>
            <a:endParaRPr lang="en-US" dirty="0"/>
          </a:p>
          <a:p>
            <a:r>
              <a:rPr lang="en-US" dirty="0"/>
              <a:t>The treatment effect can still be derived by generating predicted values for each unit under treatment and under control (and then computing differences, and aggregates of differences)</a:t>
            </a:r>
          </a:p>
          <a:p>
            <a:endParaRPr lang="en-US" dirty="0"/>
          </a:p>
          <a:p>
            <a:r>
              <a:rPr lang="en-US" dirty="0"/>
              <a:t>It is also possible to obtain the same estimates by evaluating group mean differences at the mean value of all covariates</a:t>
            </a:r>
          </a:p>
          <a:p>
            <a:endParaRPr lang="en-US" dirty="0"/>
          </a:p>
          <a:p>
            <a:r>
              <a:rPr lang="en-US" dirty="0" err="1"/>
              <a:t>emmeans</a:t>
            </a:r>
            <a:r>
              <a:rPr lang="en-US" dirty="0"/>
              <a:t> can do this for us</a:t>
            </a:r>
          </a:p>
        </p:txBody>
      </p:sp>
      <p:sp>
        <p:nvSpPr>
          <p:cNvPr id="4" name="Slide Number Placeholder 3"/>
          <p:cNvSpPr>
            <a:spLocks noGrp="1"/>
          </p:cNvSpPr>
          <p:nvPr>
            <p:ph type="sldNum" sz="quarter" idx="12"/>
          </p:nvPr>
        </p:nvSpPr>
        <p:spPr/>
        <p:txBody>
          <a:bodyPr/>
          <a:lstStyle/>
          <a:p>
            <a:fld id="{5F3DA2C8-5B72-4388-8D1E-72C210589DD5}" type="slidenum">
              <a:rPr lang="en-US" smtClean="0"/>
              <a:t>119</a:t>
            </a:fld>
            <a:endParaRPr lang="en-US"/>
          </a:p>
        </p:txBody>
      </p:sp>
    </p:spTree>
    <p:extLst>
      <p:ext uri="{BB962C8B-B14F-4D97-AF65-F5344CB8AC3E}">
        <p14:creationId xmlns:p14="http://schemas.microsoft.com/office/powerpoint/2010/main" val="17493159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DAGs</a:t>
            </a:r>
          </a:p>
        </p:txBody>
      </p:sp>
      <p:sp>
        <p:nvSpPr>
          <p:cNvPr id="3" name="Content Placeholder 2"/>
          <p:cNvSpPr>
            <a:spLocks noGrp="1"/>
          </p:cNvSpPr>
          <p:nvPr>
            <p:ph idx="1"/>
          </p:nvPr>
        </p:nvSpPr>
        <p:spPr/>
        <p:txBody>
          <a:bodyPr/>
          <a:lstStyle/>
          <a:p>
            <a:r>
              <a:rPr lang="de-DE"/>
              <a:t>Pfeil mit einer Spitze ist angenommer kausaler Effekt zwischen zwei Variablen</a:t>
            </a:r>
            <a:br>
              <a:rPr lang="de-DE"/>
            </a:br>
            <a:endParaRPr lang="de-DE"/>
          </a:p>
          <a:p>
            <a:r>
              <a:rPr lang="de-DE"/>
              <a:t>Pfeil mit zwei Spitzen is angenommener kausal Effekt einer dritten Variable zwischen zwei Variablen (latente Variable)</a:t>
            </a:r>
          </a:p>
          <a:p>
            <a:endParaRPr lang="de-DE"/>
          </a:p>
          <a:p>
            <a:r>
              <a:rPr lang="de-DE"/>
              <a:t>Pfeile setzen keine spezielle parametrische Form voraus</a:t>
            </a:r>
          </a:p>
        </p:txBody>
      </p:sp>
    </p:spTree>
    <p:extLst>
      <p:ext uri="{BB962C8B-B14F-4D97-AF65-F5344CB8AC3E}">
        <p14:creationId xmlns:p14="http://schemas.microsoft.com/office/powerpoint/2010/main" val="12437383"/>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5F3DA2C8-5B72-4388-8D1E-72C210589DD5}" type="slidenum">
              <a:rPr lang="en-US" smtClean="0"/>
              <a:t>120</a:t>
            </a:fld>
            <a:endParaRPr lang="en-US"/>
          </a:p>
        </p:txBody>
      </p:sp>
      <p:pic>
        <p:nvPicPr>
          <p:cNvPr id="5" name="Picture 4"/>
          <p:cNvPicPr>
            <a:picLocks noChangeAspect="1"/>
          </p:cNvPicPr>
          <p:nvPr/>
        </p:nvPicPr>
        <p:blipFill>
          <a:blip r:embed="rId2"/>
          <a:stretch>
            <a:fillRect/>
          </a:stretch>
        </p:blipFill>
        <p:spPr>
          <a:xfrm>
            <a:off x="2069646" y="365125"/>
            <a:ext cx="7677150" cy="5791200"/>
          </a:xfrm>
          <a:prstGeom prst="rect">
            <a:avLst/>
          </a:prstGeom>
        </p:spPr>
      </p:pic>
    </p:spTree>
    <p:extLst>
      <p:ext uri="{BB962C8B-B14F-4D97-AF65-F5344CB8AC3E}">
        <p14:creationId xmlns:p14="http://schemas.microsoft.com/office/powerpoint/2010/main" val="181847147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Categorical covariates</a:t>
            </a:r>
          </a:p>
        </p:txBody>
      </p:sp>
      <p:sp>
        <p:nvSpPr>
          <p:cNvPr id="3" name="Content Placeholder 2"/>
          <p:cNvSpPr>
            <a:spLocks noGrp="1"/>
          </p:cNvSpPr>
          <p:nvPr>
            <p:ph idx="1"/>
          </p:nvPr>
        </p:nvSpPr>
        <p:spPr/>
        <p:txBody>
          <a:bodyPr/>
          <a:lstStyle/>
          <a:p>
            <a:r>
              <a:rPr lang="en-US" dirty="0"/>
              <a:t>The same principle applies if the covariate happens to be categorical and not continuous</a:t>
            </a:r>
          </a:p>
          <a:p>
            <a:endParaRPr lang="en-US" dirty="0"/>
          </a:p>
          <a:p>
            <a:r>
              <a:rPr lang="en-US" dirty="0"/>
              <a:t>We can still predict outcomes under all combinations of covariate levels, and treatment assignments</a:t>
            </a:r>
          </a:p>
          <a:p>
            <a:endParaRPr lang="en-US" dirty="0"/>
          </a:p>
          <a:p>
            <a:r>
              <a:rPr lang="en-US" dirty="0" err="1"/>
              <a:t>emmeans</a:t>
            </a:r>
            <a:r>
              <a:rPr lang="en-US" dirty="0"/>
              <a:t> treats categorical predictors properly (for causal inference purposes) if we use the weights=“proportional” option</a:t>
            </a:r>
          </a:p>
        </p:txBody>
      </p:sp>
      <p:sp>
        <p:nvSpPr>
          <p:cNvPr id="4" name="Slide Number Placeholder 3"/>
          <p:cNvSpPr>
            <a:spLocks noGrp="1"/>
          </p:cNvSpPr>
          <p:nvPr>
            <p:ph type="sldNum" sz="quarter" idx="12"/>
          </p:nvPr>
        </p:nvSpPr>
        <p:spPr/>
        <p:txBody>
          <a:bodyPr/>
          <a:lstStyle/>
          <a:p>
            <a:fld id="{5F3DA2C8-5B72-4388-8D1E-72C210589DD5}" type="slidenum">
              <a:rPr lang="en-US" smtClean="0"/>
              <a:t>121</a:t>
            </a:fld>
            <a:endParaRPr lang="en-US"/>
          </a:p>
        </p:txBody>
      </p:sp>
    </p:spTree>
    <p:extLst>
      <p:ext uri="{BB962C8B-B14F-4D97-AF65-F5344CB8AC3E}">
        <p14:creationId xmlns:p14="http://schemas.microsoft.com/office/powerpoint/2010/main" val="357318747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ANCOVA	</a:t>
            </a:r>
          </a:p>
        </p:txBody>
      </p:sp>
      <p:sp>
        <p:nvSpPr>
          <p:cNvPr id="3" name="Content Placeholder 2"/>
          <p:cNvSpPr>
            <a:spLocks noGrp="1"/>
          </p:cNvSpPr>
          <p:nvPr>
            <p:ph idx="1"/>
          </p:nvPr>
        </p:nvSpPr>
        <p:spPr/>
        <p:txBody>
          <a:bodyPr/>
          <a:lstStyle/>
          <a:p>
            <a:r>
              <a:rPr lang="en-US" dirty="0"/>
              <a:t>Additional assumption that there is sufficient overlap (positivity)</a:t>
            </a:r>
          </a:p>
          <a:p>
            <a:endParaRPr lang="en-US" dirty="0"/>
          </a:p>
          <a:p>
            <a:r>
              <a:rPr lang="en-US" dirty="0"/>
              <a:t>Adjusted means represent predictions based on observed regression slopes</a:t>
            </a:r>
          </a:p>
          <a:p>
            <a:endParaRPr lang="en-US" dirty="0"/>
          </a:p>
          <a:p>
            <a:r>
              <a:rPr lang="en-US" dirty="0"/>
              <a:t>These predictions can be far outside the “region of common support”</a:t>
            </a:r>
          </a:p>
        </p:txBody>
      </p:sp>
      <p:sp>
        <p:nvSpPr>
          <p:cNvPr id="4" name="Slide Number Placeholder 3"/>
          <p:cNvSpPr>
            <a:spLocks noGrp="1"/>
          </p:cNvSpPr>
          <p:nvPr>
            <p:ph type="sldNum" sz="quarter" idx="12"/>
          </p:nvPr>
        </p:nvSpPr>
        <p:spPr/>
        <p:txBody>
          <a:bodyPr/>
          <a:lstStyle/>
          <a:p>
            <a:fld id="{061FFEAE-7CFE-4C28-BB04-36A916A89FDF}" type="slidenum">
              <a:rPr lang="en-US" smtClean="0"/>
              <a:t>122</a:t>
            </a:fld>
            <a:endParaRPr lang="en-US"/>
          </a:p>
        </p:txBody>
      </p:sp>
    </p:spTree>
    <p:extLst>
      <p:ext uri="{BB962C8B-B14F-4D97-AF65-F5344CB8AC3E}">
        <p14:creationId xmlns:p14="http://schemas.microsoft.com/office/powerpoint/2010/main" val="132368690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ANCOVA</a:t>
            </a:r>
          </a:p>
        </p:txBody>
      </p:sp>
      <p:sp>
        <p:nvSpPr>
          <p:cNvPr id="3" name="Content Placeholder 2"/>
          <p:cNvSpPr>
            <a:spLocks noGrp="1"/>
          </p:cNvSpPr>
          <p:nvPr>
            <p:ph idx="1"/>
          </p:nvPr>
        </p:nvSpPr>
        <p:spPr/>
        <p:txBody>
          <a:bodyPr/>
          <a:lstStyle/>
          <a:p>
            <a:r>
              <a:rPr lang="en-US" dirty="0"/>
              <a:t>Imagine adjusting for many variables</a:t>
            </a:r>
          </a:p>
          <a:p>
            <a:endParaRPr lang="en-US" dirty="0"/>
          </a:p>
          <a:p>
            <a:r>
              <a:rPr lang="en-US" dirty="0"/>
              <a:t>Groups should have some overlap otherwise adjusted means are extrapolated into regions where potentially no data is observed</a:t>
            </a:r>
          </a:p>
          <a:p>
            <a:endParaRPr lang="en-US" dirty="0"/>
          </a:p>
          <a:p>
            <a:r>
              <a:rPr lang="en-US" dirty="0"/>
              <a:t>One way to confront this is to restrict estimation of a causal effect for region in which there is overlap</a:t>
            </a:r>
          </a:p>
        </p:txBody>
      </p:sp>
      <p:sp>
        <p:nvSpPr>
          <p:cNvPr id="4" name="Slide Number Placeholder 3"/>
          <p:cNvSpPr>
            <a:spLocks noGrp="1"/>
          </p:cNvSpPr>
          <p:nvPr>
            <p:ph type="sldNum" sz="quarter" idx="12"/>
          </p:nvPr>
        </p:nvSpPr>
        <p:spPr/>
        <p:txBody>
          <a:bodyPr/>
          <a:lstStyle/>
          <a:p>
            <a:fld id="{061FFEAE-7CFE-4C28-BB04-36A916A89FDF}" type="slidenum">
              <a:rPr lang="en-US" smtClean="0"/>
              <a:t>123</a:t>
            </a:fld>
            <a:endParaRPr lang="en-US"/>
          </a:p>
        </p:txBody>
      </p:sp>
    </p:spTree>
    <p:extLst>
      <p:ext uri="{BB962C8B-B14F-4D97-AF65-F5344CB8AC3E}">
        <p14:creationId xmlns:p14="http://schemas.microsoft.com/office/powerpoint/2010/main" val="267068228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Convex hull</a:t>
            </a:r>
          </a:p>
        </p:txBody>
      </p:sp>
      <p:sp>
        <p:nvSpPr>
          <p:cNvPr id="3" name="Content Placeholder 2"/>
          <p:cNvSpPr>
            <a:spLocks noGrp="1"/>
          </p:cNvSpPr>
          <p:nvPr>
            <p:ph idx="1"/>
          </p:nvPr>
        </p:nvSpPr>
        <p:spPr/>
        <p:txBody>
          <a:bodyPr>
            <a:normAutofit/>
          </a:bodyPr>
          <a:lstStyle/>
          <a:p>
            <a:r>
              <a:rPr lang="en-US" dirty="0"/>
              <a:t>The convex hull is an area that is defined by the outer limits of a point cloud in multi-dimensional space</a:t>
            </a:r>
          </a:p>
          <a:p>
            <a:endParaRPr lang="en-US" dirty="0"/>
          </a:p>
          <a:p>
            <a:r>
              <a:rPr lang="en-US" dirty="0"/>
              <a:t>We can restrict our analysis to those units that are assigned to one treatment, but still fall in the convex hull of the other units</a:t>
            </a:r>
          </a:p>
          <a:p>
            <a:endParaRPr lang="en-US" dirty="0"/>
          </a:p>
          <a:p>
            <a:r>
              <a:rPr lang="en-US" dirty="0"/>
              <a:t>That way, we never extrapolate in regions that are completely sparse and only exclusively inhabited by one or the other group</a:t>
            </a:r>
          </a:p>
        </p:txBody>
      </p:sp>
      <p:sp>
        <p:nvSpPr>
          <p:cNvPr id="4" name="Slide Number Placeholder 3"/>
          <p:cNvSpPr>
            <a:spLocks noGrp="1"/>
          </p:cNvSpPr>
          <p:nvPr>
            <p:ph type="sldNum" sz="quarter" idx="12"/>
          </p:nvPr>
        </p:nvSpPr>
        <p:spPr/>
        <p:txBody>
          <a:bodyPr/>
          <a:lstStyle/>
          <a:p>
            <a:fld id="{5F3DA2C8-5B72-4388-8D1E-72C210589DD5}" type="slidenum">
              <a:rPr lang="en-US" smtClean="0"/>
              <a:t>124</a:t>
            </a:fld>
            <a:endParaRPr lang="en-US"/>
          </a:p>
        </p:txBody>
      </p:sp>
    </p:spTree>
    <p:extLst>
      <p:ext uri="{BB962C8B-B14F-4D97-AF65-F5344CB8AC3E}">
        <p14:creationId xmlns:p14="http://schemas.microsoft.com/office/powerpoint/2010/main" val="171183391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Convex hull</a:t>
            </a:r>
          </a:p>
        </p:txBody>
      </p:sp>
      <p:sp>
        <p:nvSpPr>
          <p:cNvPr id="3" name="Content Placeholder 2"/>
          <p:cNvSpPr>
            <a:spLocks noGrp="1"/>
          </p:cNvSpPr>
          <p:nvPr>
            <p:ph idx="1"/>
          </p:nvPr>
        </p:nvSpPr>
        <p:spPr/>
        <p:txBody>
          <a:bodyPr>
            <a:normAutofit/>
          </a:bodyPr>
          <a:lstStyle/>
          <a:p>
            <a:r>
              <a:rPr lang="en-US" dirty="0"/>
              <a:t>Gary King gives an example on the causal effect of effects of democracies vs autocracies</a:t>
            </a:r>
          </a:p>
          <a:p>
            <a:endParaRPr lang="en-US" dirty="0"/>
          </a:p>
          <a:p>
            <a:r>
              <a:rPr lang="en-US" dirty="0"/>
              <a:t>The counterfactual of autocratic Poland in 1990 lies within the range of other democracies</a:t>
            </a:r>
          </a:p>
          <a:p>
            <a:endParaRPr lang="en-US" dirty="0"/>
          </a:p>
          <a:p>
            <a:r>
              <a:rPr lang="en-US" dirty="0"/>
              <a:t>The counterfactual of democratic Canada in 1995 lies far outside the range of other autocracies</a:t>
            </a:r>
          </a:p>
        </p:txBody>
      </p:sp>
      <p:sp>
        <p:nvSpPr>
          <p:cNvPr id="4" name="Slide Number Placeholder 3"/>
          <p:cNvSpPr>
            <a:spLocks noGrp="1"/>
          </p:cNvSpPr>
          <p:nvPr>
            <p:ph type="sldNum" sz="quarter" idx="12"/>
          </p:nvPr>
        </p:nvSpPr>
        <p:spPr/>
        <p:txBody>
          <a:bodyPr/>
          <a:lstStyle/>
          <a:p>
            <a:fld id="{5F3DA2C8-5B72-4388-8D1E-72C210589DD5}" type="slidenum">
              <a:rPr lang="en-US" smtClean="0"/>
              <a:t>125</a:t>
            </a:fld>
            <a:endParaRPr lang="en-US"/>
          </a:p>
        </p:txBody>
      </p:sp>
    </p:spTree>
    <p:extLst>
      <p:ext uri="{BB962C8B-B14F-4D97-AF65-F5344CB8AC3E}">
        <p14:creationId xmlns:p14="http://schemas.microsoft.com/office/powerpoint/2010/main" val="173173997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5F3DA2C8-5B72-4388-8D1E-72C210589DD5}" type="slidenum">
              <a:rPr lang="en-US" smtClean="0"/>
              <a:t>126</a:t>
            </a:fld>
            <a:endParaRPr lang="en-US"/>
          </a:p>
        </p:txBody>
      </p:sp>
      <p:pic>
        <p:nvPicPr>
          <p:cNvPr id="5" name="Picture 4"/>
          <p:cNvPicPr>
            <a:picLocks noChangeAspect="1"/>
          </p:cNvPicPr>
          <p:nvPr/>
        </p:nvPicPr>
        <p:blipFill>
          <a:blip r:embed="rId2"/>
          <a:stretch>
            <a:fillRect/>
          </a:stretch>
        </p:blipFill>
        <p:spPr>
          <a:xfrm>
            <a:off x="2596923" y="798059"/>
            <a:ext cx="6638925" cy="4886325"/>
          </a:xfrm>
          <a:prstGeom prst="rect">
            <a:avLst/>
          </a:prstGeom>
        </p:spPr>
      </p:pic>
    </p:spTree>
    <p:extLst>
      <p:ext uri="{BB962C8B-B14F-4D97-AF65-F5344CB8AC3E}">
        <p14:creationId xmlns:p14="http://schemas.microsoft.com/office/powerpoint/2010/main" val="365676322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Convex hull</a:t>
            </a:r>
          </a:p>
        </p:txBody>
      </p:sp>
      <p:sp>
        <p:nvSpPr>
          <p:cNvPr id="3" name="Content Placeholder 2"/>
          <p:cNvSpPr>
            <a:spLocks noGrp="1"/>
          </p:cNvSpPr>
          <p:nvPr>
            <p:ph idx="1"/>
          </p:nvPr>
        </p:nvSpPr>
        <p:spPr/>
        <p:txBody>
          <a:bodyPr>
            <a:normAutofit/>
          </a:bodyPr>
          <a:lstStyle/>
          <a:p>
            <a:r>
              <a:rPr lang="en-US" dirty="0"/>
              <a:t>Restricting the analysis to points that lie inside the region of common support reduces model dependency</a:t>
            </a:r>
          </a:p>
          <a:p>
            <a:endParaRPr lang="en-US" dirty="0"/>
          </a:p>
          <a:p>
            <a:r>
              <a:rPr lang="en-US" dirty="0"/>
              <a:t>That means that slightly </a:t>
            </a:r>
            <a:r>
              <a:rPr lang="en-US" dirty="0" err="1"/>
              <a:t>mis</a:t>
            </a:r>
            <a:r>
              <a:rPr lang="en-US" dirty="0"/>
              <a:t>-specified models do not have very severe consequences (more robust) </a:t>
            </a:r>
          </a:p>
          <a:p>
            <a:endParaRPr lang="en-US" dirty="0"/>
          </a:p>
          <a:p>
            <a:r>
              <a:rPr lang="en-US" dirty="0"/>
              <a:t>It also forces us to realize that there are points for which causal inference is unstable</a:t>
            </a:r>
          </a:p>
        </p:txBody>
      </p:sp>
      <p:sp>
        <p:nvSpPr>
          <p:cNvPr id="4" name="Slide Number Placeholder 3"/>
          <p:cNvSpPr>
            <a:spLocks noGrp="1"/>
          </p:cNvSpPr>
          <p:nvPr>
            <p:ph type="sldNum" sz="quarter" idx="12"/>
          </p:nvPr>
        </p:nvSpPr>
        <p:spPr/>
        <p:txBody>
          <a:bodyPr/>
          <a:lstStyle/>
          <a:p>
            <a:fld id="{5F3DA2C8-5B72-4388-8D1E-72C210589DD5}" type="slidenum">
              <a:rPr lang="en-US" smtClean="0"/>
              <a:t>127</a:t>
            </a:fld>
            <a:endParaRPr lang="en-US"/>
          </a:p>
        </p:txBody>
      </p:sp>
    </p:spTree>
    <p:extLst>
      <p:ext uri="{BB962C8B-B14F-4D97-AF65-F5344CB8AC3E}">
        <p14:creationId xmlns:p14="http://schemas.microsoft.com/office/powerpoint/2010/main" val="85551495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2"/>
          </p:nvPr>
        </p:nvSpPr>
        <p:spPr/>
        <p:txBody>
          <a:bodyPr/>
          <a:lstStyle/>
          <a:p>
            <a:fld id="{5F3DA2C8-5B72-4388-8D1E-72C210589DD5}" type="slidenum">
              <a:rPr lang="en-US" smtClean="0"/>
              <a:t>128</a:t>
            </a:fld>
            <a:endParaRPr lang="en-US"/>
          </a:p>
        </p:txBody>
      </p:sp>
      <p:pic>
        <p:nvPicPr>
          <p:cNvPr id="5" name="Picture 4"/>
          <p:cNvPicPr>
            <a:picLocks noChangeAspect="1"/>
          </p:cNvPicPr>
          <p:nvPr/>
        </p:nvPicPr>
        <p:blipFill>
          <a:blip r:embed="rId2"/>
          <a:stretch>
            <a:fillRect/>
          </a:stretch>
        </p:blipFill>
        <p:spPr>
          <a:xfrm>
            <a:off x="2125057" y="138868"/>
            <a:ext cx="7857143" cy="6038095"/>
          </a:xfrm>
          <a:prstGeom prst="rect">
            <a:avLst/>
          </a:prstGeom>
        </p:spPr>
      </p:pic>
      <p:sp>
        <p:nvSpPr>
          <p:cNvPr id="6" name="Title 5"/>
          <p:cNvSpPr>
            <a:spLocks noGrp="1"/>
          </p:cNvSpPr>
          <p:nvPr>
            <p:ph type="title"/>
          </p:nvPr>
        </p:nvSpPr>
        <p:spPr/>
        <p:txBody>
          <a:bodyPr/>
          <a:lstStyle/>
          <a:p>
            <a:endParaRPr lang="en-US"/>
          </a:p>
        </p:txBody>
      </p:sp>
    </p:spTree>
    <p:extLst>
      <p:ext uri="{BB962C8B-B14F-4D97-AF65-F5344CB8AC3E}">
        <p14:creationId xmlns:p14="http://schemas.microsoft.com/office/powerpoint/2010/main" val="4023013054"/>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Regression adjustment workflow</a:t>
            </a:r>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2"/>
          </p:nvPr>
        </p:nvSpPr>
        <p:spPr/>
        <p:txBody>
          <a:bodyPr/>
          <a:lstStyle/>
          <a:p>
            <a:fld id="{5F3DA2C8-5B72-4388-8D1E-72C210589DD5}" type="slidenum">
              <a:rPr lang="en-US" smtClean="0"/>
              <a:t>129</a:t>
            </a:fld>
            <a:endParaRPr lang="en-US"/>
          </a:p>
        </p:txBody>
      </p:sp>
      <p:graphicFrame>
        <p:nvGraphicFramePr>
          <p:cNvPr id="5" name="Diagram 4"/>
          <p:cNvGraphicFramePr/>
          <p:nvPr/>
        </p:nvGraphicFramePr>
        <p:xfrm>
          <a:off x="1630136" y="3077936"/>
          <a:ext cx="8458200" cy="1447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146454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35000" y="640823"/>
            <a:ext cx="3418659" cy="5583148"/>
          </a:xfrm>
        </p:spPr>
        <p:txBody>
          <a:bodyPr anchor="ctr">
            <a:normAutofit/>
          </a:bodyPr>
          <a:lstStyle/>
          <a:p>
            <a:r>
              <a:rPr lang="en-US" sz="5400"/>
              <a:t>Pfade</a:t>
            </a:r>
          </a:p>
        </p:txBody>
      </p:sp>
      <p:sp>
        <p:nvSpPr>
          <p:cNvPr id="11"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67B7B71A-7760-5A52-49F9-B66AEB7D92FE}"/>
              </a:ext>
            </a:extLst>
          </p:cNvPr>
          <p:cNvGraphicFramePr>
            <a:graphicFrameLocks noGrp="1"/>
          </p:cNvGraphicFramePr>
          <p:nvPr>
            <p:ph idx="1"/>
            <p:extLst>
              <p:ext uri="{D42A27DB-BD31-4B8C-83A1-F6EECF244321}">
                <p14:modId xmlns:p14="http://schemas.microsoft.com/office/powerpoint/2010/main" val="756010938"/>
              </p:ext>
            </p:extLst>
          </p:nvPr>
        </p:nvGraphicFramePr>
        <p:xfrm>
          <a:off x="4688659" y="640822"/>
          <a:ext cx="6859871" cy="568377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9658689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Matching</a:t>
            </a:r>
          </a:p>
        </p:txBody>
      </p:sp>
      <p:sp>
        <p:nvSpPr>
          <p:cNvPr id="5" name="Text Placeholder 4"/>
          <p:cNvSpPr>
            <a:spLocks noGrp="1"/>
          </p:cNvSpPr>
          <p:nvPr>
            <p:ph type="body" idx="1"/>
          </p:nvPr>
        </p:nvSpPr>
        <p:spPr/>
        <p:txBody>
          <a:bodyPr/>
          <a:lstStyle/>
          <a:p>
            <a:endParaRPr lang="en-US"/>
          </a:p>
        </p:txBody>
      </p:sp>
      <p:sp>
        <p:nvSpPr>
          <p:cNvPr id="4" name="Slide Number Placeholder 3"/>
          <p:cNvSpPr>
            <a:spLocks noGrp="1"/>
          </p:cNvSpPr>
          <p:nvPr>
            <p:ph type="sldNum" sz="quarter" idx="12"/>
          </p:nvPr>
        </p:nvSpPr>
        <p:spPr/>
        <p:txBody>
          <a:bodyPr/>
          <a:lstStyle/>
          <a:p>
            <a:fld id="{5F3DA2C8-5B72-4388-8D1E-72C210589DD5}" type="slidenum">
              <a:rPr lang="en-US" smtClean="0"/>
              <a:t>130</a:t>
            </a:fld>
            <a:endParaRPr lang="en-US"/>
          </a:p>
        </p:txBody>
      </p:sp>
    </p:spTree>
    <p:extLst>
      <p:ext uri="{BB962C8B-B14F-4D97-AF65-F5344CB8AC3E}">
        <p14:creationId xmlns:p14="http://schemas.microsoft.com/office/powerpoint/2010/main" val="4973528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Matching</a:t>
            </a:r>
          </a:p>
        </p:txBody>
      </p:sp>
      <p:sp>
        <p:nvSpPr>
          <p:cNvPr id="6" name="Content Placeholder 5"/>
          <p:cNvSpPr>
            <a:spLocks noGrp="1"/>
          </p:cNvSpPr>
          <p:nvPr>
            <p:ph idx="1"/>
          </p:nvPr>
        </p:nvSpPr>
        <p:spPr/>
        <p:txBody>
          <a:bodyPr/>
          <a:lstStyle/>
          <a:p>
            <a:r>
              <a:rPr lang="en-US" dirty="0"/>
              <a:t>In the previous section on adjustment we used a parametric model to predict potential outcome</a:t>
            </a:r>
          </a:p>
          <a:p>
            <a:endParaRPr lang="en-US" dirty="0"/>
          </a:p>
          <a:p>
            <a:r>
              <a:rPr lang="en-US" dirty="0"/>
              <a:t>Instead of using a model, we may choose to try to find pairs of variables that are identical (on covariates) but differ on treatment assignment, so that they can serve as the missing potential outcome for each other</a:t>
            </a:r>
          </a:p>
        </p:txBody>
      </p:sp>
      <p:sp>
        <p:nvSpPr>
          <p:cNvPr id="4" name="Slide Number Placeholder 3"/>
          <p:cNvSpPr>
            <a:spLocks noGrp="1"/>
          </p:cNvSpPr>
          <p:nvPr>
            <p:ph type="sldNum" sz="quarter" idx="12"/>
          </p:nvPr>
        </p:nvSpPr>
        <p:spPr/>
        <p:txBody>
          <a:bodyPr/>
          <a:lstStyle/>
          <a:p>
            <a:fld id="{5F3DA2C8-5B72-4388-8D1E-72C210589DD5}" type="slidenum">
              <a:rPr lang="en-US" smtClean="0"/>
              <a:t>131</a:t>
            </a:fld>
            <a:endParaRPr lang="en-US"/>
          </a:p>
        </p:txBody>
      </p:sp>
    </p:spTree>
    <p:extLst>
      <p:ext uri="{BB962C8B-B14F-4D97-AF65-F5344CB8AC3E}">
        <p14:creationId xmlns:p14="http://schemas.microsoft.com/office/powerpoint/2010/main" val="108842268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383607" y="285676"/>
            <a:ext cx="4837176" cy="3228143"/>
          </a:xfrm>
          <a:prstGeom prst="rect">
            <a:avLst/>
          </a:prstGeom>
        </p:spPr>
      </p:pic>
      <p:sp>
        <p:nvSpPr>
          <p:cNvPr id="2" name="Title 1"/>
          <p:cNvSpPr>
            <a:spLocks noGrp="1"/>
          </p:cNvSpPr>
          <p:nvPr>
            <p:ph type="title"/>
          </p:nvPr>
        </p:nvSpPr>
        <p:spPr/>
        <p:txBody>
          <a:bodyPr/>
          <a:lstStyle/>
          <a:p>
            <a:endParaRPr lang="en-US" dirty="0"/>
          </a:p>
        </p:txBody>
      </p:sp>
      <p:sp>
        <p:nvSpPr>
          <p:cNvPr id="4" name="Slide Number Placeholder 3"/>
          <p:cNvSpPr>
            <a:spLocks noGrp="1"/>
          </p:cNvSpPr>
          <p:nvPr>
            <p:ph type="sldNum" sz="quarter" idx="12"/>
          </p:nvPr>
        </p:nvSpPr>
        <p:spPr/>
        <p:txBody>
          <a:bodyPr/>
          <a:lstStyle/>
          <a:p>
            <a:fld id="{5F3DA2C8-5B72-4388-8D1E-72C210589DD5}" type="slidenum">
              <a:rPr lang="en-US" smtClean="0"/>
              <a:t>132</a:t>
            </a:fld>
            <a:endParaRPr lang="en-US"/>
          </a:p>
        </p:txBody>
      </p:sp>
      <p:cxnSp>
        <p:nvCxnSpPr>
          <p:cNvPr id="6" name="Straight Arrow Connector 5"/>
          <p:cNvCxnSpPr/>
          <p:nvPr/>
        </p:nvCxnSpPr>
        <p:spPr>
          <a:xfrm>
            <a:off x="5457524" y="2175309"/>
            <a:ext cx="927234" cy="56789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aphicFrame>
        <p:nvGraphicFramePr>
          <p:cNvPr id="8" name="Content Placeholder 8"/>
          <p:cNvGraphicFramePr>
            <a:graphicFrameLocks noGrp="1"/>
          </p:cNvGraphicFramePr>
          <p:nvPr>
            <p:ph idx="1"/>
          </p:nvPr>
        </p:nvGraphicFramePr>
        <p:xfrm>
          <a:off x="6713701" y="2459254"/>
          <a:ext cx="2873060" cy="3708400"/>
        </p:xfrm>
        <a:graphic>
          <a:graphicData uri="http://schemas.openxmlformats.org/drawingml/2006/table">
            <a:tbl>
              <a:tblPr firstRow="1" bandRow="1">
                <a:tableStyleId>{5C22544A-7EE6-4342-B048-85BDC9FD1C3A}</a:tableStyleId>
              </a:tblPr>
              <a:tblGrid>
                <a:gridCol w="718265">
                  <a:extLst>
                    <a:ext uri="{9D8B030D-6E8A-4147-A177-3AD203B41FA5}">
                      <a16:colId xmlns:a16="http://schemas.microsoft.com/office/drawing/2014/main" val="3513371150"/>
                    </a:ext>
                  </a:extLst>
                </a:gridCol>
                <a:gridCol w="718265">
                  <a:extLst>
                    <a:ext uri="{9D8B030D-6E8A-4147-A177-3AD203B41FA5}">
                      <a16:colId xmlns:a16="http://schemas.microsoft.com/office/drawing/2014/main" val="3996987234"/>
                    </a:ext>
                  </a:extLst>
                </a:gridCol>
                <a:gridCol w="718265">
                  <a:extLst>
                    <a:ext uri="{9D8B030D-6E8A-4147-A177-3AD203B41FA5}">
                      <a16:colId xmlns:a16="http://schemas.microsoft.com/office/drawing/2014/main" val="2243984000"/>
                    </a:ext>
                  </a:extLst>
                </a:gridCol>
                <a:gridCol w="718265">
                  <a:extLst>
                    <a:ext uri="{9D8B030D-6E8A-4147-A177-3AD203B41FA5}">
                      <a16:colId xmlns:a16="http://schemas.microsoft.com/office/drawing/2014/main" val="3254593173"/>
                    </a:ext>
                  </a:extLst>
                </a:gridCol>
              </a:tblGrid>
              <a:tr h="370840">
                <a:tc>
                  <a:txBody>
                    <a:bodyPr/>
                    <a:lstStyle/>
                    <a:p>
                      <a:pPr algn="ctr"/>
                      <a:r>
                        <a:rPr lang="en-US" dirty="0"/>
                        <a:t>Z</a:t>
                      </a:r>
                    </a:p>
                  </a:txBody>
                  <a:tcPr/>
                </a:tc>
                <a:tc>
                  <a:txBody>
                    <a:bodyPr/>
                    <a:lstStyle/>
                    <a:p>
                      <a:pPr algn="ctr"/>
                      <a:r>
                        <a:rPr lang="en-US" dirty="0"/>
                        <a:t>T</a:t>
                      </a:r>
                    </a:p>
                  </a:txBody>
                  <a:tcPr/>
                </a:tc>
                <a:tc>
                  <a:txBody>
                    <a:bodyPr/>
                    <a:lstStyle/>
                    <a:p>
                      <a:pPr algn="ctr"/>
                      <a:r>
                        <a:rPr lang="en-US" dirty="0"/>
                        <a:t>Y0</a:t>
                      </a:r>
                    </a:p>
                  </a:txBody>
                  <a:tcPr/>
                </a:tc>
                <a:tc>
                  <a:txBody>
                    <a:bodyPr/>
                    <a:lstStyle/>
                    <a:p>
                      <a:pPr algn="ctr"/>
                      <a:r>
                        <a:rPr lang="en-US" dirty="0"/>
                        <a:t>Y1</a:t>
                      </a:r>
                    </a:p>
                  </a:txBody>
                  <a:tcPr/>
                </a:tc>
                <a:extLst>
                  <a:ext uri="{0D108BD9-81ED-4DB2-BD59-A6C34878D82A}">
                    <a16:rowId xmlns:a16="http://schemas.microsoft.com/office/drawing/2014/main" val="3550999402"/>
                  </a:ext>
                </a:extLst>
              </a:tr>
              <a:tr h="370840">
                <a:tc>
                  <a:txBody>
                    <a:bodyPr/>
                    <a:lstStyle/>
                    <a:p>
                      <a:pPr algn="ctr"/>
                      <a:r>
                        <a:rPr lang="en-US" dirty="0"/>
                        <a:t>1</a:t>
                      </a:r>
                    </a:p>
                  </a:txBody>
                  <a:tcPr/>
                </a:tc>
                <a:tc>
                  <a:txBody>
                    <a:bodyPr/>
                    <a:lstStyle/>
                    <a:p>
                      <a:pPr algn="ctr"/>
                      <a:r>
                        <a:rPr lang="en-US" dirty="0"/>
                        <a:t>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2</a:t>
                      </a:r>
                    </a:p>
                  </a:txBody>
                  <a:tcPr/>
                </a:tc>
                <a:extLst>
                  <a:ext uri="{0D108BD9-81ED-4DB2-BD59-A6C34878D82A}">
                    <a16:rowId xmlns:a16="http://schemas.microsoft.com/office/drawing/2014/main" val="34464470"/>
                  </a:ext>
                </a:extLst>
              </a:tr>
              <a:tr h="370840">
                <a:tc>
                  <a:txBody>
                    <a:bodyPr/>
                    <a:lstStyle/>
                    <a:p>
                      <a:pPr algn="ctr"/>
                      <a:r>
                        <a:rPr lang="en-US" dirty="0"/>
                        <a:t>1</a:t>
                      </a:r>
                    </a:p>
                  </a:txBody>
                  <a:tcPr/>
                </a:tc>
                <a:tc>
                  <a:txBody>
                    <a:bodyPr/>
                    <a:lstStyle/>
                    <a:p>
                      <a:pPr algn="ctr"/>
                      <a:r>
                        <a:rPr lang="en-US" dirty="0"/>
                        <a:t>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t>
                      </a:r>
                    </a:p>
                  </a:txBody>
                  <a:tcPr/>
                </a:tc>
                <a:tc>
                  <a:txBody>
                    <a:bodyPr/>
                    <a:lstStyle/>
                    <a:p>
                      <a:pPr algn="ctr"/>
                      <a:r>
                        <a:rPr lang="en-US" dirty="0"/>
                        <a:t>2</a:t>
                      </a:r>
                    </a:p>
                  </a:txBody>
                  <a:tcPr/>
                </a:tc>
                <a:extLst>
                  <a:ext uri="{0D108BD9-81ED-4DB2-BD59-A6C34878D82A}">
                    <a16:rowId xmlns:a16="http://schemas.microsoft.com/office/drawing/2014/main" val="2637768270"/>
                  </a:ext>
                </a:extLst>
              </a:tr>
              <a:tr h="370840">
                <a:tc>
                  <a:txBody>
                    <a:bodyPr/>
                    <a:lstStyle/>
                    <a:p>
                      <a:pPr algn="ctr"/>
                      <a:r>
                        <a:rPr lang="en-US" dirty="0"/>
                        <a:t>1</a:t>
                      </a:r>
                    </a:p>
                  </a:txBody>
                  <a:tcPr/>
                </a:tc>
                <a:tc>
                  <a:txBody>
                    <a:bodyPr/>
                    <a:lstStyle/>
                    <a:p>
                      <a:pPr algn="ctr"/>
                      <a:r>
                        <a:rPr lang="en-US" dirty="0"/>
                        <a:t>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2</a:t>
                      </a:r>
                    </a:p>
                  </a:txBody>
                  <a:tcPr/>
                </a:tc>
                <a:extLst>
                  <a:ext uri="{0D108BD9-81ED-4DB2-BD59-A6C34878D82A}">
                    <a16:rowId xmlns:a16="http://schemas.microsoft.com/office/drawing/2014/main" val="4074711065"/>
                  </a:ext>
                </a:extLst>
              </a:tr>
              <a:tr h="370840">
                <a:tc>
                  <a:txBody>
                    <a:bodyPr/>
                    <a:lstStyle/>
                    <a:p>
                      <a:pPr algn="ctr"/>
                      <a:r>
                        <a:rPr lang="en-US" dirty="0"/>
                        <a:t>1</a:t>
                      </a:r>
                    </a:p>
                  </a:txBody>
                  <a:tcPr/>
                </a:tc>
                <a:tc>
                  <a:txBody>
                    <a:bodyPr/>
                    <a:lstStyle/>
                    <a:p>
                      <a:pPr algn="ctr"/>
                      <a:r>
                        <a:rPr lang="en-US" dirty="0"/>
                        <a:t>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t>
                      </a:r>
                    </a:p>
                  </a:txBody>
                  <a:tcPr/>
                </a:tc>
                <a:extLst>
                  <a:ext uri="{0D108BD9-81ED-4DB2-BD59-A6C34878D82A}">
                    <a16:rowId xmlns:a16="http://schemas.microsoft.com/office/drawing/2014/main" val="2410159313"/>
                  </a:ext>
                </a:extLst>
              </a:tr>
              <a:tr h="370840">
                <a:tc>
                  <a:txBody>
                    <a:bodyPr/>
                    <a:lstStyle/>
                    <a:p>
                      <a:pPr algn="ctr"/>
                      <a:r>
                        <a:rPr lang="en-US" dirty="0"/>
                        <a:t>2</a:t>
                      </a:r>
                    </a:p>
                  </a:txBody>
                  <a:tcPr/>
                </a:tc>
                <a:tc>
                  <a:txBody>
                    <a:bodyPr/>
                    <a:lstStyle/>
                    <a:p>
                      <a:pPr algn="ctr"/>
                      <a:r>
                        <a:rPr lang="en-US" dirty="0"/>
                        <a:t>0</a:t>
                      </a:r>
                    </a:p>
                  </a:txBody>
                  <a:tcPr/>
                </a:tc>
                <a:tc>
                  <a:txBody>
                    <a:bodyPr/>
                    <a:lstStyle/>
                    <a:p>
                      <a:pPr algn="ctr"/>
                      <a:r>
                        <a:rPr lang="en-US" dirty="0"/>
                        <a:t>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t>
                      </a:r>
                    </a:p>
                  </a:txBody>
                  <a:tcPr/>
                </a:tc>
                <a:extLst>
                  <a:ext uri="{0D108BD9-81ED-4DB2-BD59-A6C34878D82A}">
                    <a16:rowId xmlns:a16="http://schemas.microsoft.com/office/drawing/2014/main" val="752497002"/>
                  </a:ext>
                </a:extLst>
              </a:tr>
              <a:tr h="370840">
                <a:tc>
                  <a:txBody>
                    <a:bodyPr/>
                    <a:lstStyle/>
                    <a:p>
                      <a:pPr algn="ctr"/>
                      <a:r>
                        <a:rPr lang="en-US" dirty="0"/>
                        <a:t>2</a:t>
                      </a:r>
                    </a:p>
                  </a:txBody>
                  <a:tcPr/>
                </a:tc>
                <a:tc>
                  <a:txBody>
                    <a:bodyPr/>
                    <a:lstStyle/>
                    <a:p>
                      <a:pPr algn="ctr"/>
                      <a:r>
                        <a:rPr lang="en-US" dirty="0"/>
                        <a:t>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t>
                      </a:r>
                    </a:p>
                  </a:txBody>
                  <a:tcPr/>
                </a:tc>
                <a:extLst>
                  <a:ext uri="{0D108BD9-81ED-4DB2-BD59-A6C34878D82A}">
                    <a16:rowId xmlns:a16="http://schemas.microsoft.com/office/drawing/2014/main" val="113169308"/>
                  </a:ext>
                </a:extLst>
              </a:tr>
              <a:tr h="370840">
                <a:tc>
                  <a:txBody>
                    <a:bodyPr/>
                    <a:lstStyle/>
                    <a:p>
                      <a:pPr algn="ctr"/>
                      <a:r>
                        <a:rPr lang="en-US" dirty="0"/>
                        <a:t>2</a:t>
                      </a:r>
                    </a:p>
                  </a:txBody>
                  <a:tcPr/>
                </a:tc>
                <a:tc>
                  <a:txBody>
                    <a:bodyPr/>
                    <a:lstStyle/>
                    <a:p>
                      <a:pPr algn="ctr"/>
                      <a:r>
                        <a:rPr lang="en-US" dirty="0"/>
                        <a:t>0</a:t>
                      </a:r>
                    </a:p>
                  </a:txBody>
                  <a:tcPr/>
                </a:tc>
                <a:tc>
                  <a:txBody>
                    <a:bodyPr/>
                    <a:lstStyle/>
                    <a:p>
                      <a:pPr algn="ctr"/>
                      <a:r>
                        <a:rPr lang="en-US" dirty="0"/>
                        <a:t>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t>
                      </a:r>
                    </a:p>
                  </a:txBody>
                  <a:tcPr/>
                </a:tc>
                <a:extLst>
                  <a:ext uri="{0D108BD9-81ED-4DB2-BD59-A6C34878D82A}">
                    <a16:rowId xmlns:a16="http://schemas.microsoft.com/office/drawing/2014/main" val="3990381016"/>
                  </a:ext>
                </a:extLst>
              </a:tr>
              <a:tr h="370840">
                <a:tc>
                  <a:txBody>
                    <a:bodyPr/>
                    <a:lstStyle/>
                    <a:p>
                      <a:pPr algn="ctr"/>
                      <a:r>
                        <a:rPr lang="en-US" dirty="0"/>
                        <a:t>2</a:t>
                      </a:r>
                    </a:p>
                  </a:txBody>
                  <a:tcPr>
                    <a:lnB w="12700" cap="flat" cmpd="sng" algn="ctr">
                      <a:solidFill>
                        <a:schemeClr val="tx1"/>
                      </a:solidFill>
                      <a:prstDash val="solid"/>
                      <a:round/>
                      <a:headEnd type="none" w="med" len="med"/>
                      <a:tailEnd type="none" w="med" len="med"/>
                    </a:lnB>
                  </a:tcPr>
                </a:tc>
                <a:tc>
                  <a:txBody>
                    <a:bodyPr/>
                    <a:lstStyle/>
                    <a:p>
                      <a:pPr algn="ctr"/>
                      <a:r>
                        <a:rPr lang="en-US" dirty="0"/>
                        <a:t>1</a:t>
                      </a:r>
                    </a:p>
                  </a:txBody>
                  <a:tcPr>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t>
                      </a:r>
                    </a:p>
                  </a:txBody>
                  <a:tcPr>
                    <a:lnB w="12700" cap="flat" cmpd="sng" algn="ctr">
                      <a:solidFill>
                        <a:schemeClr val="tx1"/>
                      </a:solidFill>
                      <a:prstDash val="solid"/>
                      <a:round/>
                      <a:headEnd type="none" w="med" len="med"/>
                      <a:tailEnd type="none" w="med" len="med"/>
                    </a:lnB>
                  </a:tcPr>
                </a:tc>
                <a:tc>
                  <a:txBody>
                    <a:bodyPr/>
                    <a:lstStyle/>
                    <a:p>
                      <a:pPr algn="ctr"/>
                      <a:r>
                        <a:rPr lang="en-US" dirty="0"/>
                        <a:t>1/4</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98422865"/>
                  </a:ext>
                </a:extLst>
              </a:tr>
              <a:tr h="370840">
                <a:tc>
                  <a:txBody>
                    <a:bodyPr/>
                    <a:lstStyle/>
                    <a:p>
                      <a:pPr algn="ctr"/>
                      <a:endParaRPr lang="en-US" dirty="0"/>
                    </a:p>
                  </a:txBody>
                  <a:tcPr>
                    <a:lnT w="12700" cap="flat" cmpd="sng" algn="ctr">
                      <a:solidFill>
                        <a:schemeClr val="tx1"/>
                      </a:solidFill>
                      <a:prstDash val="solid"/>
                      <a:round/>
                      <a:headEnd type="none" w="med" len="med"/>
                      <a:tailEnd type="none" w="med" len="med"/>
                    </a:lnT>
                  </a:tcPr>
                </a:tc>
                <a:tc>
                  <a:txBody>
                    <a:bodyPr/>
                    <a:lstStyle/>
                    <a:p>
                      <a:pPr algn="ctr"/>
                      <a:endParaRPr lang="en-US" dirty="0"/>
                    </a:p>
                  </a:txBody>
                  <a:tcPr>
                    <a:lnT w="12700" cap="flat" cmpd="sng" algn="ctr">
                      <a:solidFill>
                        <a:schemeClr val="tx1"/>
                      </a:solidFill>
                      <a:prstDash val="solid"/>
                      <a:round/>
                      <a:headEnd type="none" w="med" len="med"/>
                      <a:tailEnd type="none" w="med" len="med"/>
                    </a:lnT>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0</a:t>
                      </a:r>
                    </a:p>
                  </a:txBody>
                  <a:tcPr>
                    <a:lnT w="12700" cap="flat" cmpd="sng" algn="ctr">
                      <a:solidFill>
                        <a:schemeClr val="tx1"/>
                      </a:solidFill>
                      <a:prstDash val="solid"/>
                      <a:round/>
                      <a:headEnd type="none" w="med" len="med"/>
                      <a:tailEnd type="none" w="med" len="med"/>
                    </a:lnT>
                  </a:tcPr>
                </a:tc>
                <a:tc>
                  <a:txBody>
                    <a:bodyPr/>
                    <a:lstStyle/>
                    <a:p>
                      <a:pPr algn="ctr"/>
                      <a:r>
                        <a:rPr lang="en-US" dirty="0"/>
                        <a:t>1.562</a:t>
                      </a: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4015463560"/>
                  </a:ext>
                </a:extLst>
              </a:tr>
            </a:tbl>
          </a:graphicData>
        </a:graphic>
      </p:graphicFrame>
    </p:spTree>
    <p:extLst>
      <p:ext uri="{BB962C8B-B14F-4D97-AF65-F5344CB8AC3E}">
        <p14:creationId xmlns:p14="http://schemas.microsoft.com/office/powerpoint/2010/main" val="265052575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383607" y="285676"/>
            <a:ext cx="4837176" cy="3228143"/>
          </a:xfrm>
          <a:prstGeom prst="rect">
            <a:avLst/>
          </a:prstGeom>
        </p:spPr>
      </p:pic>
      <p:sp>
        <p:nvSpPr>
          <p:cNvPr id="2" name="Title 1"/>
          <p:cNvSpPr>
            <a:spLocks noGrp="1"/>
          </p:cNvSpPr>
          <p:nvPr>
            <p:ph type="title"/>
          </p:nvPr>
        </p:nvSpPr>
        <p:spPr/>
        <p:txBody>
          <a:bodyPr/>
          <a:lstStyle/>
          <a:p>
            <a:endParaRPr lang="en-US" dirty="0"/>
          </a:p>
        </p:txBody>
      </p:sp>
      <p:sp>
        <p:nvSpPr>
          <p:cNvPr id="4" name="Slide Number Placeholder 3"/>
          <p:cNvSpPr>
            <a:spLocks noGrp="1"/>
          </p:cNvSpPr>
          <p:nvPr>
            <p:ph type="sldNum" sz="quarter" idx="12"/>
          </p:nvPr>
        </p:nvSpPr>
        <p:spPr/>
        <p:txBody>
          <a:bodyPr/>
          <a:lstStyle/>
          <a:p>
            <a:fld id="{5F3DA2C8-5B72-4388-8D1E-72C210589DD5}" type="slidenum">
              <a:rPr lang="en-US" smtClean="0"/>
              <a:t>133</a:t>
            </a:fld>
            <a:endParaRPr lang="en-US"/>
          </a:p>
        </p:txBody>
      </p:sp>
      <p:cxnSp>
        <p:nvCxnSpPr>
          <p:cNvPr id="6" name="Straight Arrow Connector 5"/>
          <p:cNvCxnSpPr/>
          <p:nvPr/>
        </p:nvCxnSpPr>
        <p:spPr>
          <a:xfrm>
            <a:off x="5457524" y="2175309"/>
            <a:ext cx="927234" cy="56789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aphicFrame>
        <p:nvGraphicFramePr>
          <p:cNvPr id="8" name="Content Placeholder 8"/>
          <p:cNvGraphicFramePr>
            <a:graphicFrameLocks noGrp="1"/>
          </p:cNvGraphicFramePr>
          <p:nvPr>
            <p:ph idx="1"/>
          </p:nvPr>
        </p:nvGraphicFramePr>
        <p:xfrm>
          <a:off x="6713701" y="2459254"/>
          <a:ext cx="2873060" cy="3708400"/>
        </p:xfrm>
        <a:graphic>
          <a:graphicData uri="http://schemas.openxmlformats.org/drawingml/2006/table">
            <a:tbl>
              <a:tblPr firstRow="1" bandRow="1">
                <a:tableStyleId>{5C22544A-7EE6-4342-B048-85BDC9FD1C3A}</a:tableStyleId>
              </a:tblPr>
              <a:tblGrid>
                <a:gridCol w="718265">
                  <a:extLst>
                    <a:ext uri="{9D8B030D-6E8A-4147-A177-3AD203B41FA5}">
                      <a16:colId xmlns:a16="http://schemas.microsoft.com/office/drawing/2014/main" val="3513371150"/>
                    </a:ext>
                  </a:extLst>
                </a:gridCol>
                <a:gridCol w="718265">
                  <a:extLst>
                    <a:ext uri="{9D8B030D-6E8A-4147-A177-3AD203B41FA5}">
                      <a16:colId xmlns:a16="http://schemas.microsoft.com/office/drawing/2014/main" val="3996987234"/>
                    </a:ext>
                  </a:extLst>
                </a:gridCol>
                <a:gridCol w="718265">
                  <a:extLst>
                    <a:ext uri="{9D8B030D-6E8A-4147-A177-3AD203B41FA5}">
                      <a16:colId xmlns:a16="http://schemas.microsoft.com/office/drawing/2014/main" val="2243984000"/>
                    </a:ext>
                  </a:extLst>
                </a:gridCol>
                <a:gridCol w="718265">
                  <a:extLst>
                    <a:ext uri="{9D8B030D-6E8A-4147-A177-3AD203B41FA5}">
                      <a16:colId xmlns:a16="http://schemas.microsoft.com/office/drawing/2014/main" val="3254593173"/>
                    </a:ext>
                  </a:extLst>
                </a:gridCol>
              </a:tblGrid>
              <a:tr h="370840">
                <a:tc>
                  <a:txBody>
                    <a:bodyPr/>
                    <a:lstStyle/>
                    <a:p>
                      <a:pPr algn="ctr"/>
                      <a:r>
                        <a:rPr lang="en-US" dirty="0"/>
                        <a:t>Z</a:t>
                      </a:r>
                    </a:p>
                  </a:txBody>
                  <a:tcPr/>
                </a:tc>
                <a:tc>
                  <a:txBody>
                    <a:bodyPr/>
                    <a:lstStyle/>
                    <a:p>
                      <a:pPr algn="ctr"/>
                      <a:r>
                        <a:rPr lang="en-US" dirty="0"/>
                        <a:t>T</a:t>
                      </a:r>
                    </a:p>
                  </a:txBody>
                  <a:tcPr/>
                </a:tc>
                <a:tc>
                  <a:txBody>
                    <a:bodyPr/>
                    <a:lstStyle/>
                    <a:p>
                      <a:pPr algn="ctr"/>
                      <a:r>
                        <a:rPr lang="en-US" dirty="0"/>
                        <a:t>Y0</a:t>
                      </a:r>
                    </a:p>
                  </a:txBody>
                  <a:tcPr/>
                </a:tc>
                <a:tc>
                  <a:txBody>
                    <a:bodyPr/>
                    <a:lstStyle/>
                    <a:p>
                      <a:pPr algn="ctr"/>
                      <a:r>
                        <a:rPr lang="en-US" dirty="0"/>
                        <a:t>Y1</a:t>
                      </a:r>
                    </a:p>
                  </a:txBody>
                  <a:tcPr/>
                </a:tc>
                <a:extLst>
                  <a:ext uri="{0D108BD9-81ED-4DB2-BD59-A6C34878D82A}">
                    <a16:rowId xmlns:a16="http://schemas.microsoft.com/office/drawing/2014/main" val="3550999402"/>
                  </a:ext>
                </a:extLst>
              </a:tr>
              <a:tr h="370840">
                <a:tc>
                  <a:txBody>
                    <a:bodyPr/>
                    <a:lstStyle/>
                    <a:p>
                      <a:pPr algn="ctr"/>
                      <a:endParaRPr lang="en-US" dirty="0"/>
                    </a:p>
                  </a:txBody>
                  <a:tcPr/>
                </a:tc>
                <a:tc>
                  <a:txBody>
                    <a:bodyPr/>
                    <a:lstStyle/>
                    <a:p>
                      <a:pPr algn="ctr"/>
                      <a:endParaRPr 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p>
                  </a:txBody>
                  <a:tcPr/>
                </a:tc>
                <a:extLst>
                  <a:ext uri="{0D108BD9-81ED-4DB2-BD59-A6C34878D82A}">
                    <a16:rowId xmlns:a16="http://schemas.microsoft.com/office/drawing/2014/main" val="34464470"/>
                  </a:ext>
                </a:extLst>
              </a:tr>
              <a:tr h="370840">
                <a:tc>
                  <a:txBody>
                    <a:bodyPr/>
                    <a:lstStyle/>
                    <a:p>
                      <a:pPr algn="ctr"/>
                      <a:endParaRPr lang="en-US" dirty="0"/>
                    </a:p>
                  </a:txBody>
                  <a:tcPr/>
                </a:tc>
                <a:tc>
                  <a:txBody>
                    <a:bodyPr/>
                    <a:lstStyle/>
                    <a:p>
                      <a:pPr algn="ctr"/>
                      <a:endParaRPr 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p>
                  </a:txBody>
                  <a:tcPr/>
                </a:tc>
                <a:tc>
                  <a:txBody>
                    <a:bodyPr/>
                    <a:lstStyle/>
                    <a:p>
                      <a:pPr algn="ctr"/>
                      <a:endParaRPr lang="en-US" dirty="0"/>
                    </a:p>
                  </a:txBody>
                  <a:tcPr/>
                </a:tc>
                <a:extLst>
                  <a:ext uri="{0D108BD9-81ED-4DB2-BD59-A6C34878D82A}">
                    <a16:rowId xmlns:a16="http://schemas.microsoft.com/office/drawing/2014/main" val="2637768270"/>
                  </a:ext>
                </a:extLst>
              </a:tr>
              <a:tr h="370840">
                <a:tc>
                  <a:txBody>
                    <a:bodyPr/>
                    <a:lstStyle/>
                    <a:p>
                      <a:pPr algn="ctr"/>
                      <a:r>
                        <a:rPr lang="en-US" dirty="0"/>
                        <a:t>1</a:t>
                      </a:r>
                    </a:p>
                  </a:txBody>
                  <a:tcPr/>
                </a:tc>
                <a:tc>
                  <a:txBody>
                    <a:bodyPr/>
                    <a:lstStyle/>
                    <a:p>
                      <a:pPr algn="ctr"/>
                      <a:r>
                        <a:rPr lang="en-US" dirty="0"/>
                        <a:t>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2</a:t>
                      </a:r>
                    </a:p>
                  </a:txBody>
                  <a:tcPr/>
                </a:tc>
                <a:extLst>
                  <a:ext uri="{0D108BD9-81ED-4DB2-BD59-A6C34878D82A}">
                    <a16:rowId xmlns:a16="http://schemas.microsoft.com/office/drawing/2014/main" val="4074711065"/>
                  </a:ext>
                </a:extLst>
              </a:tr>
              <a:tr h="370840">
                <a:tc>
                  <a:txBody>
                    <a:bodyPr/>
                    <a:lstStyle/>
                    <a:p>
                      <a:pPr algn="ctr"/>
                      <a:r>
                        <a:rPr lang="en-US" dirty="0"/>
                        <a:t>1</a:t>
                      </a:r>
                    </a:p>
                  </a:txBody>
                  <a:tcPr/>
                </a:tc>
                <a:tc>
                  <a:txBody>
                    <a:bodyPr/>
                    <a:lstStyle/>
                    <a:p>
                      <a:pPr algn="ctr"/>
                      <a:r>
                        <a:rPr lang="en-US" dirty="0"/>
                        <a:t>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t>
                      </a:r>
                    </a:p>
                  </a:txBody>
                  <a:tcPr/>
                </a:tc>
                <a:extLst>
                  <a:ext uri="{0D108BD9-81ED-4DB2-BD59-A6C34878D82A}">
                    <a16:rowId xmlns:a16="http://schemas.microsoft.com/office/drawing/2014/main" val="2410159313"/>
                  </a:ext>
                </a:extLst>
              </a:tr>
              <a:tr h="370840">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p>
                  </a:txBody>
                  <a:tcPr/>
                </a:tc>
                <a:extLst>
                  <a:ext uri="{0D108BD9-81ED-4DB2-BD59-A6C34878D82A}">
                    <a16:rowId xmlns:a16="http://schemas.microsoft.com/office/drawing/2014/main" val="752497002"/>
                  </a:ext>
                </a:extLst>
              </a:tr>
              <a:tr h="370840">
                <a:tc>
                  <a:txBody>
                    <a:bodyPr/>
                    <a:lstStyle/>
                    <a:p>
                      <a:pPr algn="ctr"/>
                      <a:endParaRPr lang="en-US" dirty="0"/>
                    </a:p>
                  </a:txBody>
                  <a:tcPr/>
                </a:tc>
                <a:tc>
                  <a:txBody>
                    <a:bodyPr/>
                    <a:lstStyle/>
                    <a:p>
                      <a:pPr algn="ctr"/>
                      <a:endParaRPr 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p>
                  </a:txBody>
                  <a:tcPr/>
                </a:tc>
                <a:extLst>
                  <a:ext uri="{0D108BD9-81ED-4DB2-BD59-A6C34878D82A}">
                    <a16:rowId xmlns:a16="http://schemas.microsoft.com/office/drawing/2014/main" val="113169308"/>
                  </a:ext>
                </a:extLst>
              </a:tr>
              <a:tr h="370840">
                <a:tc>
                  <a:txBody>
                    <a:bodyPr/>
                    <a:lstStyle/>
                    <a:p>
                      <a:pPr algn="ctr"/>
                      <a:r>
                        <a:rPr lang="en-US" dirty="0"/>
                        <a:t>2</a:t>
                      </a:r>
                    </a:p>
                  </a:txBody>
                  <a:tcPr/>
                </a:tc>
                <a:tc>
                  <a:txBody>
                    <a:bodyPr/>
                    <a:lstStyle/>
                    <a:p>
                      <a:pPr algn="ctr"/>
                      <a:r>
                        <a:rPr lang="en-US" dirty="0"/>
                        <a:t>0</a:t>
                      </a:r>
                    </a:p>
                  </a:txBody>
                  <a:tcPr/>
                </a:tc>
                <a:tc>
                  <a:txBody>
                    <a:bodyPr/>
                    <a:lstStyle/>
                    <a:p>
                      <a:pPr algn="ctr"/>
                      <a:r>
                        <a:rPr lang="en-US" dirty="0"/>
                        <a:t>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t>
                      </a:r>
                    </a:p>
                  </a:txBody>
                  <a:tcPr/>
                </a:tc>
                <a:extLst>
                  <a:ext uri="{0D108BD9-81ED-4DB2-BD59-A6C34878D82A}">
                    <a16:rowId xmlns:a16="http://schemas.microsoft.com/office/drawing/2014/main" val="3990381016"/>
                  </a:ext>
                </a:extLst>
              </a:tr>
              <a:tr h="370840">
                <a:tc>
                  <a:txBody>
                    <a:bodyPr/>
                    <a:lstStyle/>
                    <a:p>
                      <a:pPr algn="ctr"/>
                      <a:r>
                        <a:rPr lang="en-US" dirty="0"/>
                        <a:t>2</a:t>
                      </a:r>
                    </a:p>
                  </a:txBody>
                  <a:tcPr>
                    <a:lnB w="12700" cap="flat" cmpd="sng" algn="ctr">
                      <a:solidFill>
                        <a:schemeClr val="tx1"/>
                      </a:solidFill>
                      <a:prstDash val="solid"/>
                      <a:round/>
                      <a:headEnd type="none" w="med" len="med"/>
                      <a:tailEnd type="none" w="med" len="med"/>
                    </a:lnB>
                  </a:tcPr>
                </a:tc>
                <a:tc>
                  <a:txBody>
                    <a:bodyPr/>
                    <a:lstStyle/>
                    <a:p>
                      <a:pPr algn="ctr"/>
                      <a:r>
                        <a:rPr lang="en-US" dirty="0"/>
                        <a:t>1</a:t>
                      </a:r>
                    </a:p>
                  </a:txBody>
                  <a:tcPr>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t>
                      </a:r>
                    </a:p>
                  </a:txBody>
                  <a:tcPr>
                    <a:lnB w="12700" cap="flat" cmpd="sng" algn="ctr">
                      <a:solidFill>
                        <a:schemeClr val="tx1"/>
                      </a:solidFill>
                      <a:prstDash val="solid"/>
                      <a:round/>
                      <a:headEnd type="none" w="med" len="med"/>
                      <a:tailEnd type="none" w="med" len="med"/>
                    </a:lnB>
                  </a:tcPr>
                </a:tc>
                <a:tc>
                  <a:txBody>
                    <a:bodyPr/>
                    <a:lstStyle/>
                    <a:p>
                      <a:pPr algn="ctr"/>
                      <a:r>
                        <a:rPr lang="en-US" dirty="0"/>
                        <a:t>1/4</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98422865"/>
                  </a:ext>
                </a:extLst>
              </a:tr>
              <a:tr h="370840">
                <a:tc>
                  <a:txBody>
                    <a:bodyPr/>
                    <a:lstStyle/>
                    <a:p>
                      <a:pPr algn="ctr"/>
                      <a:endParaRPr lang="en-US" dirty="0"/>
                    </a:p>
                  </a:txBody>
                  <a:tcPr>
                    <a:lnT w="12700" cap="flat" cmpd="sng" algn="ctr">
                      <a:solidFill>
                        <a:schemeClr val="tx1"/>
                      </a:solidFill>
                      <a:prstDash val="solid"/>
                      <a:round/>
                      <a:headEnd type="none" w="med" len="med"/>
                      <a:tailEnd type="none" w="med" len="med"/>
                    </a:lnT>
                  </a:tcPr>
                </a:tc>
                <a:tc>
                  <a:txBody>
                    <a:bodyPr/>
                    <a:lstStyle/>
                    <a:p>
                      <a:pPr algn="ctr"/>
                      <a:endParaRPr lang="en-US" dirty="0"/>
                    </a:p>
                  </a:txBody>
                  <a:tcPr>
                    <a:lnT w="12700" cap="flat" cmpd="sng" algn="ctr">
                      <a:solidFill>
                        <a:schemeClr val="tx1"/>
                      </a:solidFill>
                      <a:prstDash val="solid"/>
                      <a:round/>
                      <a:headEnd type="none" w="med" len="med"/>
                      <a:tailEnd type="none" w="med" len="med"/>
                    </a:lnT>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0</a:t>
                      </a:r>
                    </a:p>
                  </a:txBody>
                  <a:tcPr>
                    <a:lnT w="12700" cap="flat" cmpd="sng" algn="ctr">
                      <a:solidFill>
                        <a:schemeClr val="tx1"/>
                      </a:solidFill>
                      <a:prstDash val="solid"/>
                      <a:round/>
                      <a:headEnd type="none" w="med" len="med"/>
                      <a:tailEnd type="none" w="med" len="med"/>
                    </a:lnT>
                  </a:tcPr>
                </a:tc>
                <a:tc>
                  <a:txBody>
                    <a:bodyPr/>
                    <a:lstStyle/>
                    <a:p>
                      <a:pPr algn="ctr"/>
                      <a:r>
                        <a:rPr lang="en-US" dirty="0"/>
                        <a:t>1.125</a:t>
                      </a: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4015463560"/>
                  </a:ext>
                </a:extLst>
              </a:tr>
            </a:tbl>
          </a:graphicData>
        </a:graphic>
      </p:graphicFrame>
    </p:spTree>
    <p:extLst>
      <p:ext uri="{BB962C8B-B14F-4D97-AF65-F5344CB8AC3E}">
        <p14:creationId xmlns:p14="http://schemas.microsoft.com/office/powerpoint/2010/main" val="530369319"/>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383607" y="285676"/>
            <a:ext cx="4837176" cy="3228143"/>
          </a:xfrm>
          <a:prstGeom prst="rect">
            <a:avLst/>
          </a:prstGeom>
        </p:spPr>
      </p:pic>
      <p:sp>
        <p:nvSpPr>
          <p:cNvPr id="2" name="Title 1"/>
          <p:cNvSpPr>
            <a:spLocks noGrp="1"/>
          </p:cNvSpPr>
          <p:nvPr>
            <p:ph type="title"/>
          </p:nvPr>
        </p:nvSpPr>
        <p:spPr/>
        <p:txBody>
          <a:bodyPr/>
          <a:lstStyle/>
          <a:p>
            <a:endParaRPr lang="en-US" dirty="0"/>
          </a:p>
        </p:txBody>
      </p:sp>
      <p:sp>
        <p:nvSpPr>
          <p:cNvPr id="4" name="Slide Number Placeholder 3"/>
          <p:cNvSpPr>
            <a:spLocks noGrp="1"/>
          </p:cNvSpPr>
          <p:nvPr>
            <p:ph type="sldNum" sz="quarter" idx="12"/>
          </p:nvPr>
        </p:nvSpPr>
        <p:spPr/>
        <p:txBody>
          <a:bodyPr/>
          <a:lstStyle/>
          <a:p>
            <a:fld id="{5F3DA2C8-5B72-4388-8D1E-72C210589DD5}" type="slidenum">
              <a:rPr lang="en-US" smtClean="0"/>
              <a:t>134</a:t>
            </a:fld>
            <a:endParaRPr lang="en-US"/>
          </a:p>
        </p:txBody>
      </p:sp>
      <p:cxnSp>
        <p:nvCxnSpPr>
          <p:cNvPr id="6" name="Straight Arrow Connector 5"/>
          <p:cNvCxnSpPr/>
          <p:nvPr/>
        </p:nvCxnSpPr>
        <p:spPr>
          <a:xfrm>
            <a:off x="5457524" y="2175309"/>
            <a:ext cx="927234" cy="56789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aphicFrame>
        <p:nvGraphicFramePr>
          <p:cNvPr id="8" name="Content Placeholder 8"/>
          <p:cNvGraphicFramePr>
            <a:graphicFrameLocks noGrp="1"/>
          </p:cNvGraphicFramePr>
          <p:nvPr>
            <p:ph idx="1"/>
          </p:nvPr>
        </p:nvGraphicFramePr>
        <p:xfrm>
          <a:off x="6713701" y="2459254"/>
          <a:ext cx="2873060" cy="3708400"/>
        </p:xfrm>
        <a:graphic>
          <a:graphicData uri="http://schemas.openxmlformats.org/drawingml/2006/table">
            <a:tbl>
              <a:tblPr firstRow="1" bandRow="1">
                <a:tableStyleId>{5C22544A-7EE6-4342-B048-85BDC9FD1C3A}</a:tableStyleId>
              </a:tblPr>
              <a:tblGrid>
                <a:gridCol w="718265">
                  <a:extLst>
                    <a:ext uri="{9D8B030D-6E8A-4147-A177-3AD203B41FA5}">
                      <a16:colId xmlns:a16="http://schemas.microsoft.com/office/drawing/2014/main" val="3513371150"/>
                    </a:ext>
                  </a:extLst>
                </a:gridCol>
                <a:gridCol w="718265">
                  <a:extLst>
                    <a:ext uri="{9D8B030D-6E8A-4147-A177-3AD203B41FA5}">
                      <a16:colId xmlns:a16="http://schemas.microsoft.com/office/drawing/2014/main" val="3996987234"/>
                    </a:ext>
                  </a:extLst>
                </a:gridCol>
                <a:gridCol w="718265">
                  <a:extLst>
                    <a:ext uri="{9D8B030D-6E8A-4147-A177-3AD203B41FA5}">
                      <a16:colId xmlns:a16="http://schemas.microsoft.com/office/drawing/2014/main" val="2243984000"/>
                    </a:ext>
                  </a:extLst>
                </a:gridCol>
                <a:gridCol w="718265">
                  <a:extLst>
                    <a:ext uri="{9D8B030D-6E8A-4147-A177-3AD203B41FA5}">
                      <a16:colId xmlns:a16="http://schemas.microsoft.com/office/drawing/2014/main" val="3254593173"/>
                    </a:ext>
                  </a:extLst>
                </a:gridCol>
              </a:tblGrid>
              <a:tr h="370840">
                <a:tc>
                  <a:txBody>
                    <a:bodyPr/>
                    <a:lstStyle/>
                    <a:p>
                      <a:pPr algn="ctr"/>
                      <a:r>
                        <a:rPr lang="en-US" dirty="0"/>
                        <a:t>Z</a:t>
                      </a:r>
                    </a:p>
                  </a:txBody>
                  <a:tcPr/>
                </a:tc>
                <a:tc>
                  <a:txBody>
                    <a:bodyPr/>
                    <a:lstStyle/>
                    <a:p>
                      <a:pPr algn="ctr"/>
                      <a:r>
                        <a:rPr lang="en-US" dirty="0"/>
                        <a:t>T</a:t>
                      </a:r>
                    </a:p>
                  </a:txBody>
                  <a:tcPr/>
                </a:tc>
                <a:tc>
                  <a:txBody>
                    <a:bodyPr/>
                    <a:lstStyle/>
                    <a:p>
                      <a:pPr algn="ctr"/>
                      <a:r>
                        <a:rPr lang="en-US" dirty="0"/>
                        <a:t>Y0</a:t>
                      </a:r>
                    </a:p>
                  </a:txBody>
                  <a:tcPr/>
                </a:tc>
                <a:tc>
                  <a:txBody>
                    <a:bodyPr/>
                    <a:lstStyle/>
                    <a:p>
                      <a:pPr algn="ctr"/>
                      <a:r>
                        <a:rPr lang="en-US" dirty="0"/>
                        <a:t>Y1</a:t>
                      </a:r>
                    </a:p>
                  </a:txBody>
                  <a:tcPr/>
                </a:tc>
                <a:extLst>
                  <a:ext uri="{0D108BD9-81ED-4DB2-BD59-A6C34878D82A}">
                    <a16:rowId xmlns:a16="http://schemas.microsoft.com/office/drawing/2014/main" val="3550999402"/>
                  </a:ext>
                </a:extLst>
              </a:tr>
              <a:tr h="370840">
                <a:tc>
                  <a:txBody>
                    <a:bodyPr/>
                    <a:lstStyle/>
                    <a:p>
                      <a:pPr algn="ctr"/>
                      <a:endParaRPr lang="en-US" dirty="0"/>
                    </a:p>
                  </a:txBody>
                  <a:tcPr/>
                </a:tc>
                <a:tc>
                  <a:txBody>
                    <a:bodyPr/>
                    <a:lstStyle/>
                    <a:p>
                      <a:pPr algn="ctr"/>
                      <a:endParaRPr 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p>
                  </a:txBody>
                  <a:tcPr/>
                </a:tc>
                <a:extLst>
                  <a:ext uri="{0D108BD9-81ED-4DB2-BD59-A6C34878D82A}">
                    <a16:rowId xmlns:a16="http://schemas.microsoft.com/office/drawing/2014/main" val="34464470"/>
                  </a:ext>
                </a:extLst>
              </a:tr>
              <a:tr h="370840">
                <a:tc>
                  <a:txBody>
                    <a:bodyPr/>
                    <a:lstStyle/>
                    <a:p>
                      <a:pPr algn="ctr"/>
                      <a:endParaRPr lang="en-US" dirty="0"/>
                    </a:p>
                  </a:txBody>
                  <a:tcPr/>
                </a:tc>
                <a:tc>
                  <a:txBody>
                    <a:bodyPr/>
                    <a:lstStyle/>
                    <a:p>
                      <a:pPr algn="ctr"/>
                      <a:endParaRPr 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p>
                  </a:txBody>
                  <a:tcPr/>
                </a:tc>
                <a:tc>
                  <a:txBody>
                    <a:bodyPr/>
                    <a:lstStyle/>
                    <a:p>
                      <a:pPr algn="ctr"/>
                      <a:endParaRPr lang="en-US" dirty="0"/>
                    </a:p>
                  </a:txBody>
                  <a:tcPr/>
                </a:tc>
                <a:extLst>
                  <a:ext uri="{0D108BD9-81ED-4DB2-BD59-A6C34878D82A}">
                    <a16:rowId xmlns:a16="http://schemas.microsoft.com/office/drawing/2014/main" val="2637768270"/>
                  </a:ext>
                </a:extLst>
              </a:tr>
              <a:tr h="370840">
                <a:tc>
                  <a:txBody>
                    <a:bodyPr/>
                    <a:lstStyle/>
                    <a:p>
                      <a:pPr algn="ctr"/>
                      <a:r>
                        <a:rPr lang="en-US" dirty="0"/>
                        <a:t>1</a:t>
                      </a:r>
                    </a:p>
                  </a:txBody>
                  <a:tcPr/>
                </a:tc>
                <a:tc>
                  <a:txBody>
                    <a:bodyPr/>
                    <a:lstStyle/>
                    <a:p>
                      <a:pPr algn="ctr"/>
                      <a:r>
                        <a:rPr lang="en-US" dirty="0"/>
                        <a:t>1</a:t>
                      </a:r>
                    </a:p>
                  </a:txBody>
                  <a:tcPr/>
                </a:tc>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0</a:t>
                      </a:r>
                    </a:p>
                  </a:txBody>
                  <a:tcPr anchor="ctr"/>
                </a:tc>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2</a:t>
                      </a:r>
                    </a:p>
                  </a:txBody>
                  <a:tcPr anchor="ctr"/>
                </a:tc>
                <a:extLst>
                  <a:ext uri="{0D108BD9-81ED-4DB2-BD59-A6C34878D82A}">
                    <a16:rowId xmlns:a16="http://schemas.microsoft.com/office/drawing/2014/main" val="4074711065"/>
                  </a:ext>
                </a:extLst>
              </a:tr>
              <a:tr h="370840">
                <a:tc>
                  <a:txBody>
                    <a:bodyPr/>
                    <a:lstStyle/>
                    <a:p>
                      <a:pPr algn="ctr"/>
                      <a:r>
                        <a:rPr lang="en-US" dirty="0"/>
                        <a:t>1</a:t>
                      </a:r>
                    </a:p>
                  </a:txBody>
                  <a:tcPr/>
                </a:tc>
                <a:tc>
                  <a:txBody>
                    <a:bodyPr/>
                    <a:lstStyle/>
                    <a:p>
                      <a:pPr algn="ctr"/>
                      <a:r>
                        <a:rPr lang="en-US" dirty="0"/>
                        <a:t>0</a:t>
                      </a:r>
                    </a:p>
                  </a:txBody>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p>
                  </a:txBody>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p>
                  </a:txBody>
                  <a:tcPr/>
                </a:tc>
                <a:extLst>
                  <a:ext uri="{0D108BD9-81ED-4DB2-BD59-A6C34878D82A}">
                    <a16:rowId xmlns:a16="http://schemas.microsoft.com/office/drawing/2014/main" val="2410159313"/>
                  </a:ext>
                </a:extLst>
              </a:tr>
              <a:tr h="370840">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p>
                  </a:txBody>
                  <a:tcPr/>
                </a:tc>
                <a:extLst>
                  <a:ext uri="{0D108BD9-81ED-4DB2-BD59-A6C34878D82A}">
                    <a16:rowId xmlns:a16="http://schemas.microsoft.com/office/drawing/2014/main" val="752497002"/>
                  </a:ext>
                </a:extLst>
              </a:tr>
              <a:tr h="370840">
                <a:tc>
                  <a:txBody>
                    <a:bodyPr/>
                    <a:lstStyle/>
                    <a:p>
                      <a:pPr algn="ctr"/>
                      <a:endParaRPr lang="en-US" dirty="0"/>
                    </a:p>
                  </a:txBody>
                  <a:tcPr/>
                </a:tc>
                <a:tc>
                  <a:txBody>
                    <a:bodyPr/>
                    <a:lstStyle/>
                    <a:p>
                      <a:pPr algn="ctr"/>
                      <a:endParaRPr 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p>
                  </a:txBody>
                  <a:tcPr/>
                </a:tc>
                <a:extLst>
                  <a:ext uri="{0D108BD9-81ED-4DB2-BD59-A6C34878D82A}">
                    <a16:rowId xmlns:a16="http://schemas.microsoft.com/office/drawing/2014/main" val="113169308"/>
                  </a:ext>
                </a:extLst>
              </a:tr>
              <a:tr h="370840">
                <a:tc>
                  <a:txBody>
                    <a:bodyPr/>
                    <a:lstStyle/>
                    <a:p>
                      <a:pPr algn="ctr"/>
                      <a:r>
                        <a:rPr lang="en-US" dirty="0"/>
                        <a:t>2</a:t>
                      </a:r>
                    </a:p>
                  </a:txBody>
                  <a:tcPr/>
                </a:tc>
                <a:tc>
                  <a:txBody>
                    <a:bodyPr/>
                    <a:lstStyle/>
                    <a:p>
                      <a:pPr algn="ctr"/>
                      <a:r>
                        <a:rPr lang="en-US" dirty="0"/>
                        <a:t>0</a:t>
                      </a:r>
                    </a:p>
                  </a:txBody>
                  <a:tcPr/>
                </a:tc>
                <a:tc rowSpan="2">
                  <a:txBody>
                    <a:bodyPr/>
                    <a:lstStyle/>
                    <a:p>
                      <a:pPr algn="ctr"/>
                      <a:r>
                        <a:rPr lang="en-US" dirty="0"/>
                        <a:t>0</a:t>
                      </a:r>
                    </a:p>
                  </a:txBody>
                  <a:tcPr anchor="ctr">
                    <a:lnB w="12700" cap="flat" cmpd="sng" algn="ctr">
                      <a:solidFill>
                        <a:schemeClr val="tx1"/>
                      </a:solidFill>
                      <a:prstDash val="solid"/>
                      <a:round/>
                      <a:headEnd type="none" w="med" len="med"/>
                      <a:tailEnd type="none" w="med" len="med"/>
                    </a:lnB>
                  </a:tcPr>
                </a:tc>
                <a:tc rowSpan="2">
                  <a:txBody>
                    <a:bodyPr/>
                    <a:lstStyle/>
                    <a:p>
                      <a:pPr algn="ctr"/>
                      <a:r>
                        <a:rPr lang="en-US" dirty="0"/>
                        <a:t>1/4</a:t>
                      </a:r>
                    </a:p>
                  </a:txBody>
                  <a:tcPr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90381016"/>
                  </a:ext>
                </a:extLst>
              </a:tr>
              <a:tr h="370840">
                <a:tc>
                  <a:txBody>
                    <a:bodyPr/>
                    <a:lstStyle/>
                    <a:p>
                      <a:pPr algn="ctr"/>
                      <a:r>
                        <a:rPr lang="en-US" dirty="0"/>
                        <a:t>2</a:t>
                      </a:r>
                    </a:p>
                  </a:txBody>
                  <a:tcPr>
                    <a:lnB w="12700" cap="flat" cmpd="sng" algn="ctr">
                      <a:solidFill>
                        <a:schemeClr val="tx1"/>
                      </a:solidFill>
                      <a:prstDash val="solid"/>
                      <a:round/>
                      <a:headEnd type="none" w="med" len="med"/>
                      <a:tailEnd type="none" w="med" len="med"/>
                    </a:lnB>
                  </a:tcPr>
                </a:tc>
                <a:tc>
                  <a:txBody>
                    <a:bodyPr/>
                    <a:lstStyle/>
                    <a:p>
                      <a:pPr algn="ctr"/>
                      <a:r>
                        <a:rPr lang="en-US" dirty="0"/>
                        <a:t>1</a:t>
                      </a:r>
                    </a:p>
                  </a:txBody>
                  <a:tcPr>
                    <a:lnB w="12700" cap="flat" cmpd="sng" algn="ctr">
                      <a:solidFill>
                        <a:schemeClr val="tx1"/>
                      </a:solidFill>
                      <a:prstDash val="solid"/>
                      <a:round/>
                      <a:headEnd type="none" w="med" len="med"/>
                      <a:tailEnd type="none" w="med" len="med"/>
                    </a:lnB>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p>
                  </a:txBody>
                  <a:tcPr>
                    <a:lnB w="12700" cap="flat" cmpd="sng" algn="ctr">
                      <a:solidFill>
                        <a:schemeClr val="tx1"/>
                      </a:solidFill>
                      <a:prstDash val="solid"/>
                      <a:round/>
                      <a:headEnd type="none" w="med" len="med"/>
                      <a:tailEnd type="none" w="med" len="med"/>
                    </a:lnB>
                  </a:tcPr>
                </a:tc>
                <a:tc vMerge="1">
                  <a:txBody>
                    <a:bodyPr/>
                    <a:lstStyle/>
                    <a:p>
                      <a:pPr algn="ctr"/>
                      <a:endParaRPr lang="en-US" dirty="0"/>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98422865"/>
                  </a:ext>
                </a:extLst>
              </a:tr>
              <a:tr h="370840">
                <a:tc>
                  <a:txBody>
                    <a:bodyPr/>
                    <a:lstStyle/>
                    <a:p>
                      <a:pPr algn="ctr"/>
                      <a:endParaRPr lang="en-US" dirty="0"/>
                    </a:p>
                  </a:txBody>
                  <a:tcPr>
                    <a:lnT w="12700" cap="flat" cmpd="sng" algn="ctr">
                      <a:solidFill>
                        <a:schemeClr val="tx1"/>
                      </a:solidFill>
                      <a:prstDash val="solid"/>
                      <a:round/>
                      <a:headEnd type="none" w="med" len="med"/>
                      <a:tailEnd type="none" w="med" len="med"/>
                    </a:lnT>
                  </a:tcPr>
                </a:tc>
                <a:tc>
                  <a:txBody>
                    <a:bodyPr/>
                    <a:lstStyle/>
                    <a:p>
                      <a:pPr algn="ctr"/>
                      <a:endParaRPr lang="en-US" dirty="0"/>
                    </a:p>
                  </a:txBody>
                  <a:tcPr>
                    <a:lnT w="12700" cap="flat" cmpd="sng" algn="ctr">
                      <a:solidFill>
                        <a:schemeClr val="tx1"/>
                      </a:solidFill>
                      <a:prstDash val="solid"/>
                      <a:round/>
                      <a:headEnd type="none" w="med" len="med"/>
                      <a:tailEnd type="none" w="med" len="med"/>
                    </a:lnT>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0</a:t>
                      </a:r>
                    </a:p>
                  </a:txBody>
                  <a:tcPr>
                    <a:lnT w="12700" cap="flat" cmpd="sng" algn="ctr">
                      <a:solidFill>
                        <a:schemeClr val="tx1"/>
                      </a:solidFill>
                      <a:prstDash val="solid"/>
                      <a:round/>
                      <a:headEnd type="none" w="med" len="med"/>
                      <a:tailEnd type="none" w="med" len="med"/>
                    </a:lnT>
                  </a:tcPr>
                </a:tc>
                <a:tc>
                  <a:txBody>
                    <a:bodyPr/>
                    <a:lstStyle/>
                    <a:p>
                      <a:pPr algn="ctr"/>
                      <a:r>
                        <a:rPr lang="en-US" dirty="0"/>
                        <a:t>1.125</a:t>
                      </a: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4015463560"/>
                  </a:ext>
                </a:extLst>
              </a:tr>
            </a:tbl>
          </a:graphicData>
        </a:graphic>
      </p:graphicFrame>
    </p:spTree>
    <p:extLst>
      <p:ext uri="{BB962C8B-B14F-4D97-AF65-F5344CB8AC3E}">
        <p14:creationId xmlns:p14="http://schemas.microsoft.com/office/powerpoint/2010/main" val="370773441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Matching</a:t>
            </a:r>
          </a:p>
        </p:txBody>
      </p:sp>
      <p:sp>
        <p:nvSpPr>
          <p:cNvPr id="3" name="Content Placeholder 2"/>
          <p:cNvSpPr>
            <a:spLocks noGrp="1"/>
          </p:cNvSpPr>
          <p:nvPr>
            <p:ph idx="1"/>
          </p:nvPr>
        </p:nvSpPr>
        <p:spPr/>
        <p:txBody>
          <a:bodyPr/>
          <a:lstStyle/>
          <a:p>
            <a:r>
              <a:rPr lang="en-US" dirty="0"/>
              <a:t>An obstacle to matching is that if we have many covariates (and usually we want that, because otherwise </a:t>
            </a:r>
            <a:r>
              <a:rPr lang="en-US" dirty="0" err="1"/>
              <a:t>ignorability</a:t>
            </a:r>
            <a:r>
              <a:rPr lang="en-US" dirty="0"/>
              <a:t> does not hold), the region of common support gets very small</a:t>
            </a:r>
          </a:p>
          <a:p>
            <a:endParaRPr lang="en-US" dirty="0"/>
          </a:p>
          <a:p>
            <a:r>
              <a:rPr lang="en-US" dirty="0"/>
              <a:t>Same issue with convex hull that restricted adjustment to region of common support</a:t>
            </a:r>
          </a:p>
          <a:p>
            <a:endParaRPr lang="en-US" dirty="0"/>
          </a:p>
          <a:p>
            <a:r>
              <a:rPr lang="en-US" dirty="0"/>
              <a:t>Some consider this an advantage, because that means with a matching estimator you virtually never extrapolate</a:t>
            </a:r>
          </a:p>
        </p:txBody>
      </p:sp>
      <p:sp>
        <p:nvSpPr>
          <p:cNvPr id="4" name="Slide Number Placeholder 3"/>
          <p:cNvSpPr>
            <a:spLocks noGrp="1"/>
          </p:cNvSpPr>
          <p:nvPr>
            <p:ph type="sldNum" sz="quarter" idx="12"/>
          </p:nvPr>
        </p:nvSpPr>
        <p:spPr/>
        <p:txBody>
          <a:bodyPr/>
          <a:lstStyle/>
          <a:p>
            <a:fld id="{5F3DA2C8-5B72-4388-8D1E-72C210589DD5}" type="slidenum">
              <a:rPr lang="en-US" smtClean="0"/>
              <a:t>135</a:t>
            </a:fld>
            <a:endParaRPr lang="en-US"/>
          </a:p>
        </p:txBody>
      </p:sp>
    </p:spTree>
    <p:extLst>
      <p:ext uri="{BB962C8B-B14F-4D97-AF65-F5344CB8AC3E}">
        <p14:creationId xmlns:p14="http://schemas.microsoft.com/office/powerpoint/2010/main" val="20910381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Matching</a:t>
            </a:r>
          </a:p>
        </p:txBody>
      </p:sp>
      <p:sp>
        <p:nvSpPr>
          <p:cNvPr id="3" name="Content Placeholder 2"/>
          <p:cNvSpPr>
            <a:spLocks noGrp="1"/>
          </p:cNvSpPr>
          <p:nvPr>
            <p:ph idx="1"/>
          </p:nvPr>
        </p:nvSpPr>
        <p:spPr/>
        <p:txBody>
          <a:bodyPr>
            <a:normAutofit fontScale="92500" lnSpcReduction="20000"/>
          </a:bodyPr>
          <a:lstStyle/>
          <a:p>
            <a:r>
              <a:rPr lang="en-US" dirty="0"/>
              <a:t>Consider that we have 16 covariates</a:t>
            </a:r>
          </a:p>
          <a:p>
            <a:endParaRPr lang="en-US" dirty="0"/>
          </a:p>
          <a:p>
            <a:r>
              <a:rPr lang="en-US" dirty="0"/>
              <a:t>8 of them are binary which means 2^8 = 256 combinations</a:t>
            </a:r>
          </a:p>
          <a:p>
            <a:endParaRPr lang="en-US" dirty="0"/>
          </a:p>
          <a:p>
            <a:r>
              <a:rPr lang="en-US" dirty="0"/>
              <a:t>The remaining 8 are continuous and in order to match them, we discretize them into 3 categories each (low, medium, high), so 6561 combinations</a:t>
            </a:r>
          </a:p>
          <a:p>
            <a:endParaRPr lang="en-US" dirty="0"/>
          </a:p>
          <a:p>
            <a:r>
              <a:rPr lang="en-US" dirty="0"/>
              <a:t>Together we have well over a million different combinations of covariate levels – if at a minimum we want at least 1 treated and 1 untreated person in each combination we need a sample size of at least 2 – 3 millions</a:t>
            </a:r>
          </a:p>
        </p:txBody>
      </p:sp>
      <p:sp>
        <p:nvSpPr>
          <p:cNvPr id="4" name="Slide Number Placeholder 3"/>
          <p:cNvSpPr>
            <a:spLocks noGrp="1"/>
          </p:cNvSpPr>
          <p:nvPr>
            <p:ph type="sldNum" sz="quarter" idx="12"/>
          </p:nvPr>
        </p:nvSpPr>
        <p:spPr/>
        <p:txBody>
          <a:bodyPr/>
          <a:lstStyle/>
          <a:p>
            <a:fld id="{5F3DA2C8-5B72-4388-8D1E-72C210589DD5}" type="slidenum">
              <a:rPr lang="en-US" smtClean="0"/>
              <a:t>136</a:t>
            </a:fld>
            <a:endParaRPr lang="en-US"/>
          </a:p>
        </p:txBody>
      </p:sp>
    </p:spTree>
    <p:extLst>
      <p:ext uri="{BB962C8B-B14F-4D97-AF65-F5344CB8AC3E}">
        <p14:creationId xmlns:p14="http://schemas.microsoft.com/office/powerpoint/2010/main" val="260729536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Title 1"/>
          <p:cNvSpPr>
            <a:spLocks noGrp="1"/>
          </p:cNvSpPr>
          <p:nvPr>
            <p:ph type="title"/>
          </p:nvPr>
        </p:nvSpPr>
        <p:spPr/>
        <p:txBody>
          <a:bodyPr/>
          <a:lstStyle/>
          <a:p>
            <a:pPr eaLnBrk="1" hangingPunct="1"/>
            <a:r>
              <a:rPr lang="en-US" dirty="0"/>
              <a:t>Propensity scores</a:t>
            </a:r>
          </a:p>
        </p:txBody>
      </p:sp>
      <p:sp>
        <p:nvSpPr>
          <p:cNvPr id="30722" name="Rectangle 2"/>
          <p:cNvSpPr>
            <a:spLocks noChangeArrowheads="1"/>
          </p:cNvSpPr>
          <p:nvPr/>
        </p:nvSpPr>
        <p:spPr bwMode="auto">
          <a:xfrm>
            <a:off x="1524001" y="43934"/>
            <a:ext cx="184731" cy="369332"/>
          </a:xfrm>
          <a:prstGeom prst="rect">
            <a:avLst/>
          </a:prstGeom>
          <a:noFill/>
          <a:ln w="9525">
            <a:noFill/>
            <a:miter lim="800000"/>
            <a:headEnd/>
            <a:tailEnd/>
          </a:ln>
        </p:spPr>
        <p:txBody>
          <a:bodyPr wrap="none" anchor="ctr">
            <a:spAutoFit/>
          </a:bodyPr>
          <a:lstStyle/>
          <a:p>
            <a:endParaRPr lang="de-DE">
              <a:latin typeface="Arial" charset="0"/>
            </a:endParaRPr>
          </a:p>
        </p:txBody>
      </p:sp>
      <p:sp>
        <p:nvSpPr>
          <p:cNvPr id="30723" name="Rectangle 4"/>
          <p:cNvSpPr>
            <a:spLocks noChangeArrowheads="1"/>
          </p:cNvSpPr>
          <p:nvPr/>
        </p:nvSpPr>
        <p:spPr bwMode="auto">
          <a:xfrm>
            <a:off x="1524001" y="43934"/>
            <a:ext cx="184731" cy="369332"/>
          </a:xfrm>
          <a:prstGeom prst="rect">
            <a:avLst/>
          </a:prstGeom>
          <a:noFill/>
          <a:ln w="9525">
            <a:noFill/>
            <a:miter lim="800000"/>
            <a:headEnd/>
            <a:tailEnd/>
          </a:ln>
        </p:spPr>
        <p:txBody>
          <a:bodyPr wrap="none" anchor="ctr">
            <a:spAutoFit/>
          </a:bodyPr>
          <a:lstStyle/>
          <a:p>
            <a:endParaRPr lang="de-DE">
              <a:latin typeface="Arial" charset="0"/>
            </a:endParaRPr>
          </a:p>
        </p:txBody>
      </p:sp>
      <p:sp>
        <p:nvSpPr>
          <p:cNvPr id="7" name="TextBox 6"/>
          <p:cNvSpPr txBox="1"/>
          <p:nvPr/>
        </p:nvSpPr>
        <p:spPr>
          <a:xfrm>
            <a:off x="3424238" y="3035301"/>
            <a:ext cx="5262562" cy="1014413"/>
          </a:xfrm>
          <a:prstGeom prst="rect">
            <a:avLst/>
          </a:prstGeom>
          <a:noFill/>
        </p:spPr>
        <p:txBody>
          <a:bodyPr wrap="none">
            <a:spAutoFit/>
          </a:bodyPr>
          <a:lstStyle/>
          <a:p>
            <a:pPr>
              <a:defRPr/>
            </a:pPr>
            <a:r>
              <a:rPr lang="en-US" sz="6000" dirty="0">
                <a:latin typeface="+mj-lt"/>
              </a:rPr>
              <a:t>e(x) = p (z=1 | x)</a:t>
            </a:r>
          </a:p>
        </p:txBody>
      </p:sp>
      <p:sp>
        <p:nvSpPr>
          <p:cNvPr id="8" name="Slide Number Placeholder 7"/>
          <p:cNvSpPr>
            <a:spLocks noGrp="1"/>
          </p:cNvSpPr>
          <p:nvPr>
            <p:ph type="sldNum" sz="quarter" idx="12"/>
          </p:nvPr>
        </p:nvSpPr>
        <p:spPr>
          <a:xfrm>
            <a:off x="8077200" y="6356351"/>
            <a:ext cx="2133600" cy="365125"/>
          </a:xfrm>
        </p:spPr>
        <p:txBody>
          <a:bodyPr rtlCol="0"/>
          <a:lstStyle/>
          <a:p>
            <a:pPr>
              <a:defRPr/>
            </a:pPr>
            <a:fld id="{23B53082-8A0D-46F4-A7D4-B70860E232E8}" type="slidenum">
              <a:rPr lang="en-US">
                <a:latin typeface="+mn-lt"/>
              </a:rPr>
              <a:pPr>
                <a:defRPr/>
              </a:pPr>
              <a:t>137</a:t>
            </a:fld>
            <a:endParaRPr lang="en-US" dirty="0">
              <a:latin typeface="+mn-lt"/>
            </a:endParaRPr>
          </a:p>
        </p:txBody>
      </p:sp>
      <p:cxnSp>
        <p:nvCxnSpPr>
          <p:cNvPr id="14" name="Straight Arrow Connector 13"/>
          <p:cNvCxnSpPr/>
          <p:nvPr/>
        </p:nvCxnSpPr>
        <p:spPr>
          <a:xfrm rot="5400000" flipH="1" flipV="1">
            <a:off x="5214145" y="4387057"/>
            <a:ext cx="544512" cy="3175"/>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5" name="Straight Arrow Connector 14"/>
          <p:cNvCxnSpPr>
            <a:stCxn id="18" idx="2"/>
          </p:cNvCxnSpPr>
          <p:nvPr/>
        </p:nvCxnSpPr>
        <p:spPr>
          <a:xfrm rot="5400000">
            <a:off x="3809207" y="2728119"/>
            <a:ext cx="620712" cy="1905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6" name="Straight Arrow Connector 15"/>
          <p:cNvCxnSpPr/>
          <p:nvPr/>
        </p:nvCxnSpPr>
        <p:spPr>
          <a:xfrm rot="5400000">
            <a:off x="6433344" y="2793206"/>
            <a:ext cx="533400" cy="1588"/>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7" name="Straight Arrow Connector 16"/>
          <p:cNvCxnSpPr/>
          <p:nvPr/>
        </p:nvCxnSpPr>
        <p:spPr>
          <a:xfrm rot="5400000" flipH="1" flipV="1">
            <a:off x="7848601" y="4418013"/>
            <a:ext cx="609600" cy="3175"/>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8" name="TextBox 17"/>
          <p:cNvSpPr txBox="1"/>
          <p:nvPr/>
        </p:nvSpPr>
        <p:spPr>
          <a:xfrm>
            <a:off x="3233738" y="2057400"/>
            <a:ext cx="1790700" cy="369888"/>
          </a:xfrm>
          <a:prstGeom prst="rect">
            <a:avLst/>
          </a:prstGeom>
          <a:noFill/>
        </p:spPr>
        <p:txBody>
          <a:bodyPr wrap="none">
            <a:spAutoFit/>
          </a:bodyPr>
          <a:lstStyle/>
          <a:p>
            <a:pPr>
              <a:defRPr/>
            </a:pPr>
            <a:r>
              <a:rPr lang="en-US" dirty="0">
                <a:latin typeface="+mj-lt"/>
              </a:rPr>
              <a:t>Propensity score </a:t>
            </a:r>
          </a:p>
        </p:txBody>
      </p:sp>
      <p:sp>
        <p:nvSpPr>
          <p:cNvPr id="19" name="TextBox 18"/>
          <p:cNvSpPr txBox="1"/>
          <p:nvPr/>
        </p:nvSpPr>
        <p:spPr>
          <a:xfrm>
            <a:off x="4876800" y="4659314"/>
            <a:ext cx="1252538" cy="369887"/>
          </a:xfrm>
          <a:prstGeom prst="rect">
            <a:avLst/>
          </a:prstGeom>
          <a:noFill/>
        </p:spPr>
        <p:txBody>
          <a:bodyPr wrap="none">
            <a:spAutoFit/>
          </a:bodyPr>
          <a:lstStyle/>
          <a:p>
            <a:pPr>
              <a:defRPr/>
            </a:pPr>
            <a:r>
              <a:rPr lang="en-US" dirty="0">
                <a:latin typeface="+mj-lt"/>
              </a:rPr>
              <a:t>probability </a:t>
            </a:r>
          </a:p>
        </p:txBody>
      </p:sp>
      <p:sp>
        <p:nvSpPr>
          <p:cNvPr id="27" name="TextBox 26"/>
          <p:cNvSpPr txBox="1"/>
          <p:nvPr/>
        </p:nvSpPr>
        <p:spPr>
          <a:xfrm>
            <a:off x="5405438" y="1611314"/>
            <a:ext cx="2667000" cy="923925"/>
          </a:xfrm>
          <a:prstGeom prst="rect">
            <a:avLst/>
          </a:prstGeom>
          <a:noFill/>
        </p:spPr>
        <p:txBody>
          <a:bodyPr>
            <a:spAutoFit/>
          </a:bodyPr>
          <a:lstStyle/>
          <a:p>
            <a:pPr>
              <a:defRPr/>
            </a:pPr>
            <a:r>
              <a:rPr lang="en-US" dirty="0">
                <a:latin typeface="+mj-lt"/>
              </a:rPr>
              <a:t>z = treatment assignment </a:t>
            </a:r>
            <a:br>
              <a:rPr lang="en-US" dirty="0">
                <a:latin typeface="+mj-lt"/>
              </a:rPr>
            </a:br>
            <a:r>
              <a:rPr lang="en-US" dirty="0">
                <a:latin typeface="+mj-lt"/>
              </a:rPr>
              <a:t>1 = treatment group</a:t>
            </a:r>
            <a:br>
              <a:rPr lang="en-US" dirty="0">
                <a:latin typeface="+mj-lt"/>
              </a:rPr>
            </a:br>
            <a:r>
              <a:rPr lang="en-US" dirty="0">
                <a:latin typeface="+mj-lt"/>
              </a:rPr>
              <a:t>0 = control group</a:t>
            </a:r>
          </a:p>
        </p:txBody>
      </p:sp>
      <p:sp>
        <p:nvSpPr>
          <p:cNvPr id="30" name="TextBox 29"/>
          <p:cNvSpPr txBox="1"/>
          <p:nvPr/>
        </p:nvSpPr>
        <p:spPr>
          <a:xfrm>
            <a:off x="7543800" y="4735514"/>
            <a:ext cx="2344738" cy="369887"/>
          </a:xfrm>
          <a:prstGeom prst="rect">
            <a:avLst/>
          </a:prstGeom>
          <a:noFill/>
        </p:spPr>
        <p:txBody>
          <a:bodyPr wrap="none">
            <a:spAutoFit/>
          </a:bodyPr>
          <a:lstStyle/>
          <a:p>
            <a:pPr>
              <a:defRPr/>
            </a:pPr>
            <a:r>
              <a:rPr lang="en-US" dirty="0">
                <a:latin typeface="+mj-lt"/>
              </a:rPr>
              <a:t>x = vector of covariates</a:t>
            </a:r>
          </a:p>
        </p:txBody>
      </p:sp>
      <p:cxnSp>
        <p:nvCxnSpPr>
          <p:cNvPr id="20" name="Straight Arrow Connector 19"/>
          <p:cNvCxnSpPr/>
          <p:nvPr/>
        </p:nvCxnSpPr>
        <p:spPr>
          <a:xfrm rot="5400000">
            <a:off x="7620000" y="2667000"/>
            <a:ext cx="457200" cy="4572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22" name="TextBox 21"/>
          <p:cNvSpPr txBox="1"/>
          <p:nvPr/>
        </p:nvSpPr>
        <p:spPr>
          <a:xfrm>
            <a:off x="8077200" y="2209801"/>
            <a:ext cx="1531938" cy="646113"/>
          </a:xfrm>
          <a:prstGeom prst="rect">
            <a:avLst/>
          </a:prstGeom>
          <a:noFill/>
        </p:spPr>
        <p:txBody>
          <a:bodyPr wrap="none">
            <a:spAutoFit/>
          </a:bodyPr>
          <a:lstStyle/>
          <a:p>
            <a:pPr>
              <a:defRPr/>
            </a:pPr>
            <a:r>
              <a:rPr lang="en-US" dirty="0">
                <a:latin typeface="+mj-lt"/>
              </a:rPr>
              <a:t>conditional on</a:t>
            </a:r>
          </a:p>
          <a:p>
            <a:pPr>
              <a:defRPr/>
            </a:pPr>
            <a:r>
              <a:rPr lang="en-US" dirty="0">
                <a:latin typeface="+mj-lt"/>
              </a:rPr>
              <a:t>controlled for</a:t>
            </a:r>
          </a:p>
        </p:txBody>
      </p:sp>
    </p:spTree>
    <p:extLst>
      <p:ext uri="{BB962C8B-B14F-4D97-AF65-F5344CB8AC3E}">
        <p14:creationId xmlns:p14="http://schemas.microsoft.com/office/powerpoint/2010/main" val="87621176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1" nodeType="click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7" grpId="0"/>
      <p:bldP spid="30" grpId="0"/>
      <p:bldP spid="22" grpId="0"/>
      <p:bldP spid="22" grpId="1"/>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7" name="Title 1"/>
          <p:cNvSpPr>
            <a:spLocks noGrp="1"/>
          </p:cNvSpPr>
          <p:nvPr>
            <p:ph type="title"/>
          </p:nvPr>
        </p:nvSpPr>
        <p:spPr/>
        <p:txBody>
          <a:bodyPr/>
          <a:lstStyle/>
          <a:p>
            <a:pPr eaLnBrk="1" hangingPunct="1"/>
            <a:r>
              <a:rPr lang="en-US" dirty="0"/>
              <a:t>Propensity scores</a:t>
            </a:r>
          </a:p>
        </p:txBody>
      </p:sp>
      <p:sp>
        <p:nvSpPr>
          <p:cNvPr id="106498" name="Content Placeholder 2"/>
          <p:cNvSpPr>
            <a:spLocks noGrp="1"/>
          </p:cNvSpPr>
          <p:nvPr>
            <p:ph idx="1"/>
          </p:nvPr>
        </p:nvSpPr>
        <p:spPr>
          <a:xfrm>
            <a:off x="1981200" y="3505200"/>
            <a:ext cx="8229600" cy="2819400"/>
          </a:xfrm>
        </p:spPr>
        <p:txBody>
          <a:bodyPr/>
          <a:lstStyle/>
          <a:p>
            <a:pPr marL="0" indent="0">
              <a:buNone/>
            </a:pPr>
            <a:r>
              <a:rPr lang="en-US" dirty="0"/>
              <a:t>A single number summary based on all available covariates that expresses the probability that a given subject is assigned to the treatment condition, based on the values of the set of observed covariates</a:t>
            </a:r>
          </a:p>
        </p:txBody>
      </p:sp>
      <p:sp>
        <p:nvSpPr>
          <p:cNvPr id="106499" name="Rectangle 2"/>
          <p:cNvSpPr>
            <a:spLocks noChangeArrowheads="1"/>
          </p:cNvSpPr>
          <p:nvPr/>
        </p:nvSpPr>
        <p:spPr bwMode="auto">
          <a:xfrm>
            <a:off x="1524001" y="43934"/>
            <a:ext cx="184731" cy="369332"/>
          </a:xfrm>
          <a:prstGeom prst="rect">
            <a:avLst/>
          </a:prstGeom>
          <a:noFill/>
          <a:ln w="9525">
            <a:noFill/>
            <a:miter lim="800000"/>
            <a:headEnd/>
            <a:tailEnd/>
          </a:ln>
        </p:spPr>
        <p:txBody>
          <a:bodyPr wrap="none" anchor="ctr">
            <a:spAutoFit/>
          </a:bodyPr>
          <a:lstStyle/>
          <a:p>
            <a:endParaRPr lang="de-DE">
              <a:latin typeface="Arial" charset="0"/>
            </a:endParaRPr>
          </a:p>
        </p:txBody>
      </p:sp>
      <p:sp>
        <p:nvSpPr>
          <p:cNvPr id="106500" name="Rectangle 4"/>
          <p:cNvSpPr>
            <a:spLocks noChangeArrowheads="1"/>
          </p:cNvSpPr>
          <p:nvPr/>
        </p:nvSpPr>
        <p:spPr bwMode="auto">
          <a:xfrm>
            <a:off x="1524001" y="43934"/>
            <a:ext cx="184731" cy="369332"/>
          </a:xfrm>
          <a:prstGeom prst="rect">
            <a:avLst/>
          </a:prstGeom>
          <a:noFill/>
          <a:ln w="9525">
            <a:noFill/>
            <a:miter lim="800000"/>
            <a:headEnd/>
            <a:tailEnd/>
          </a:ln>
        </p:spPr>
        <p:txBody>
          <a:bodyPr wrap="none" anchor="ctr">
            <a:spAutoFit/>
          </a:bodyPr>
          <a:lstStyle/>
          <a:p>
            <a:endParaRPr lang="de-DE">
              <a:latin typeface="Arial" charset="0"/>
            </a:endParaRPr>
          </a:p>
        </p:txBody>
      </p:sp>
      <p:sp>
        <p:nvSpPr>
          <p:cNvPr id="8" name="Slide Number Placeholder 7"/>
          <p:cNvSpPr>
            <a:spLocks noGrp="1"/>
          </p:cNvSpPr>
          <p:nvPr>
            <p:ph type="sldNum" sz="quarter" idx="12"/>
          </p:nvPr>
        </p:nvSpPr>
        <p:spPr>
          <a:xfrm>
            <a:off x="8077200" y="6356351"/>
            <a:ext cx="2133600" cy="365125"/>
          </a:xfrm>
        </p:spPr>
        <p:txBody>
          <a:bodyPr rtlCol="0"/>
          <a:lstStyle/>
          <a:p>
            <a:pPr>
              <a:defRPr/>
            </a:pPr>
            <a:fld id="{2ED41CFE-82C0-40C6-B48A-5564ACAC044D}" type="slidenum">
              <a:rPr lang="en-US">
                <a:solidFill>
                  <a:schemeClr val="bg1"/>
                </a:solidFill>
                <a:latin typeface="+mn-lt"/>
              </a:rPr>
              <a:pPr>
                <a:defRPr/>
              </a:pPr>
              <a:t>138</a:t>
            </a:fld>
            <a:endParaRPr lang="en-US" dirty="0">
              <a:solidFill>
                <a:schemeClr val="bg1"/>
              </a:solidFill>
              <a:latin typeface="+mn-lt"/>
            </a:endParaRPr>
          </a:p>
        </p:txBody>
      </p:sp>
      <p:sp>
        <p:nvSpPr>
          <p:cNvPr id="9" name="Rectangle 8"/>
          <p:cNvSpPr/>
          <p:nvPr/>
        </p:nvSpPr>
        <p:spPr>
          <a:xfrm>
            <a:off x="4171950" y="1958975"/>
            <a:ext cx="3905250" cy="769938"/>
          </a:xfrm>
          <a:prstGeom prst="rect">
            <a:avLst/>
          </a:prstGeom>
        </p:spPr>
        <p:txBody>
          <a:bodyPr wrap="none">
            <a:spAutoFit/>
          </a:bodyPr>
          <a:lstStyle/>
          <a:p>
            <a:pPr>
              <a:defRPr/>
            </a:pPr>
            <a:r>
              <a:rPr lang="en-US" sz="4400" dirty="0">
                <a:latin typeface="+mj-lt"/>
              </a:rPr>
              <a:t>e(x) = p (z=1 | x)</a:t>
            </a:r>
          </a:p>
        </p:txBody>
      </p:sp>
    </p:spTree>
    <p:extLst>
      <p:ext uri="{BB962C8B-B14F-4D97-AF65-F5344CB8AC3E}">
        <p14:creationId xmlns:p14="http://schemas.microsoft.com/office/powerpoint/2010/main" val="864771636"/>
      </p:ext>
    </p:extLst>
  </p:cSld>
  <p:clrMapOvr>
    <a:masterClrMapping/>
  </p:clrMapOvr>
  <p:transition/>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Title 1"/>
          <p:cNvSpPr>
            <a:spLocks noGrp="1"/>
          </p:cNvSpPr>
          <p:nvPr>
            <p:ph type="title"/>
          </p:nvPr>
        </p:nvSpPr>
        <p:spPr/>
        <p:txBody>
          <a:bodyPr/>
          <a:lstStyle/>
          <a:p>
            <a:pPr eaLnBrk="1" hangingPunct="1"/>
            <a:r>
              <a:rPr lang="en-US" dirty="0"/>
              <a:t>Propensity scores</a:t>
            </a:r>
          </a:p>
        </p:txBody>
      </p:sp>
      <p:pic>
        <p:nvPicPr>
          <p:cNvPr id="5" name="Picture 49" descr="person2.gif"/>
          <p:cNvPicPr>
            <a:picLocks noChangeAspect="1"/>
          </p:cNvPicPr>
          <p:nvPr/>
        </p:nvPicPr>
        <p:blipFill>
          <a:blip r:embed="rId3" cstate="email">
            <a:lum bright="40000"/>
            <a:extLst>
              <a:ext uri="{28A0092B-C50C-407E-A947-70E740481C1C}">
                <a14:useLocalDpi xmlns:a14="http://schemas.microsoft.com/office/drawing/2010/main"/>
              </a:ext>
            </a:extLst>
          </a:blip>
          <a:srcRect/>
          <a:stretch>
            <a:fillRect/>
          </a:stretch>
        </p:blipFill>
        <p:spPr bwMode="auto">
          <a:xfrm>
            <a:off x="3638550" y="3136900"/>
            <a:ext cx="171450" cy="395288"/>
          </a:xfrm>
          <a:prstGeom prst="rect">
            <a:avLst/>
          </a:prstGeom>
          <a:noFill/>
          <a:ln w="9525">
            <a:noFill/>
            <a:miter lim="800000"/>
            <a:headEnd/>
            <a:tailEnd/>
          </a:ln>
        </p:spPr>
      </p:pic>
      <p:pic>
        <p:nvPicPr>
          <p:cNvPr id="34819" name="Picture 47" descr="person.gif"/>
          <p:cNvPicPr>
            <a:picLocks noChangeAspect="1"/>
          </p:cNvPicPr>
          <p:nvPr/>
        </p:nvPicPr>
        <p:blipFill>
          <a:blip r:embed="rId4" cstate="email">
            <a:lum bright="30000"/>
            <a:extLst>
              <a:ext uri="{28A0092B-C50C-407E-A947-70E740481C1C}">
                <a14:useLocalDpi xmlns:a14="http://schemas.microsoft.com/office/drawing/2010/main"/>
              </a:ext>
            </a:extLst>
          </a:blip>
          <a:srcRect/>
          <a:stretch>
            <a:fillRect/>
          </a:stretch>
        </p:blipFill>
        <p:spPr bwMode="auto">
          <a:xfrm>
            <a:off x="3352800" y="4114800"/>
            <a:ext cx="158750" cy="331788"/>
          </a:xfrm>
          <a:prstGeom prst="rect">
            <a:avLst/>
          </a:prstGeom>
          <a:noFill/>
          <a:ln w="9525">
            <a:noFill/>
            <a:miter lim="800000"/>
            <a:headEnd/>
            <a:tailEnd/>
          </a:ln>
        </p:spPr>
      </p:pic>
      <p:pic>
        <p:nvPicPr>
          <p:cNvPr id="34820" name="Picture 47" descr="person.gif"/>
          <p:cNvPicPr>
            <a:picLocks noChangeAspect="1"/>
          </p:cNvPicPr>
          <p:nvPr/>
        </p:nvPicPr>
        <p:blipFill>
          <a:blip r:embed="rId4" cstate="email">
            <a:lum bright="30000"/>
            <a:extLst>
              <a:ext uri="{28A0092B-C50C-407E-A947-70E740481C1C}">
                <a14:useLocalDpi xmlns:a14="http://schemas.microsoft.com/office/drawing/2010/main"/>
              </a:ext>
            </a:extLst>
          </a:blip>
          <a:srcRect/>
          <a:stretch>
            <a:fillRect/>
          </a:stretch>
        </p:blipFill>
        <p:spPr bwMode="auto">
          <a:xfrm>
            <a:off x="3632200" y="3644900"/>
            <a:ext cx="158750" cy="331788"/>
          </a:xfrm>
          <a:prstGeom prst="rect">
            <a:avLst/>
          </a:prstGeom>
          <a:noFill/>
          <a:ln w="9525">
            <a:noFill/>
            <a:miter lim="800000"/>
            <a:headEnd/>
            <a:tailEnd/>
          </a:ln>
        </p:spPr>
      </p:pic>
      <p:sp>
        <p:nvSpPr>
          <p:cNvPr id="10" name="TextBox 9"/>
          <p:cNvSpPr txBox="1"/>
          <p:nvPr/>
        </p:nvSpPr>
        <p:spPr>
          <a:xfrm>
            <a:off x="3048001" y="1382714"/>
            <a:ext cx="1908175" cy="369887"/>
          </a:xfrm>
          <a:prstGeom prst="rect">
            <a:avLst/>
          </a:prstGeom>
          <a:noFill/>
        </p:spPr>
        <p:txBody>
          <a:bodyPr wrap="none">
            <a:spAutoFit/>
          </a:bodyPr>
          <a:lstStyle/>
          <a:p>
            <a:pPr>
              <a:defRPr/>
            </a:pPr>
            <a:r>
              <a:rPr lang="en-US" i="1" dirty="0">
                <a:latin typeface="+mj-lt"/>
              </a:rPr>
              <a:t>Actual assignment</a:t>
            </a:r>
          </a:p>
        </p:txBody>
      </p:sp>
      <p:cxnSp>
        <p:nvCxnSpPr>
          <p:cNvPr id="18" name="Straight Arrow Connector 17"/>
          <p:cNvCxnSpPr/>
          <p:nvPr/>
        </p:nvCxnSpPr>
        <p:spPr>
          <a:xfrm rot="16200000" flipH="1">
            <a:off x="1909763" y="4186238"/>
            <a:ext cx="4114800" cy="9525"/>
          </a:xfrm>
          <a:prstGeom prst="straightConnector1">
            <a:avLst/>
          </a:prstGeom>
          <a:ln>
            <a:headEnd type="triangle"/>
            <a:tailEnd type="none"/>
          </a:ln>
        </p:spPr>
        <p:style>
          <a:lnRef idx="2">
            <a:schemeClr val="dk1"/>
          </a:lnRef>
          <a:fillRef idx="0">
            <a:schemeClr val="dk1"/>
          </a:fillRef>
          <a:effectRef idx="1">
            <a:schemeClr val="dk1"/>
          </a:effectRef>
          <a:fontRef idx="minor">
            <a:schemeClr val="tx1"/>
          </a:fontRef>
        </p:style>
      </p:cxnSp>
      <p:sp>
        <p:nvSpPr>
          <p:cNvPr id="19" name="TextBox 18"/>
          <p:cNvSpPr txBox="1"/>
          <p:nvPr/>
        </p:nvSpPr>
        <p:spPr>
          <a:xfrm rot="16200000">
            <a:off x="673894" y="3885406"/>
            <a:ext cx="3289300" cy="369888"/>
          </a:xfrm>
          <a:prstGeom prst="rect">
            <a:avLst/>
          </a:prstGeom>
          <a:noFill/>
        </p:spPr>
        <p:txBody>
          <a:bodyPr wrap="none">
            <a:spAutoFit/>
          </a:bodyPr>
          <a:lstStyle/>
          <a:p>
            <a:pPr>
              <a:defRPr/>
            </a:pPr>
            <a:r>
              <a:rPr lang="en-US" dirty="0">
                <a:latin typeface="+mj-lt"/>
              </a:rPr>
              <a:t>Likelihood of receiving treatment</a:t>
            </a:r>
          </a:p>
        </p:txBody>
      </p:sp>
      <p:pic>
        <p:nvPicPr>
          <p:cNvPr id="34824" name="Picture 49" descr="person2.gif"/>
          <p:cNvPicPr>
            <a:picLocks noChangeAspect="1"/>
          </p:cNvPicPr>
          <p:nvPr/>
        </p:nvPicPr>
        <p:blipFill>
          <a:blip r:embed="rId3" cstate="email">
            <a:lum bright="20000"/>
            <a:extLst>
              <a:ext uri="{28A0092B-C50C-407E-A947-70E740481C1C}">
                <a14:useLocalDpi xmlns:a14="http://schemas.microsoft.com/office/drawing/2010/main"/>
              </a:ext>
            </a:extLst>
          </a:blip>
          <a:srcRect/>
          <a:stretch>
            <a:fillRect/>
          </a:stretch>
        </p:blipFill>
        <p:spPr bwMode="auto">
          <a:xfrm>
            <a:off x="3352800" y="4508500"/>
            <a:ext cx="171450" cy="395288"/>
          </a:xfrm>
          <a:prstGeom prst="rect">
            <a:avLst/>
          </a:prstGeom>
          <a:noFill/>
          <a:ln w="9525">
            <a:noFill/>
            <a:miter lim="800000"/>
            <a:headEnd/>
            <a:tailEnd/>
          </a:ln>
        </p:spPr>
      </p:pic>
      <p:pic>
        <p:nvPicPr>
          <p:cNvPr id="34825" name="Picture 47" descr="person.gif"/>
          <p:cNvPicPr>
            <a:picLocks noChangeAspect="1"/>
          </p:cNvPicPr>
          <p:nvPr/>
        </p:nvPicPr>
        <p:blipFill>
          <a:blip r:embed="rId4" cstate="email">
            <a:lum bright="30000"/>
            <a:extLst>
              <a:ext uri="{28A0092B-C50C-407E-A947-70E740481C1C}">
                <a14:useLocalDpi xmlns:a14="http://schemas.microsoft.com/office/drawing/2010/main"/>
              </a:ext>
            </a:extLst>
          </a:blip>
          <a:srcRect/>
          <a:stretch>
            <a:fillRect/>
          </a:stretch>
        </p:blipFill>
        <p:spPr bwMode="auto">
          <a:xfrm>
            <a:off x="3632200" y="4114800"/>
            <a:ext cx="158750" cy="331788"/>
          </a:xfrm>
          <a:prstGeom prst="rect">
            <a:avLst/>
          </a:prstGeom>
          <a:noFill/>
          <a:ln w="9525">
            <a:noFill/>
            <a:miter lim="800000"/>
            <a:headEnd/>
            <a:tailEnd/>
          </a:ln>
        </p:spPr>
      </p:pic>
      <p:pic>
        <p:nvPicPr>
          <p:cNvPr id="35" name="Picture 47" descr="person.gif"/>
          <p:cNvPicPr>
            <a:picLocks noChangeAspect="1"/>
          </p:cNvPicPr>
          <p:nvPr/>
        </p:nvPicPr>
        <p:blipFill>
          <a:blip r:embed="rId4" cstate="email">
            <a:lum bright="20000"/>
            <a:extLst>
              <a:ext uri="{28A0092B-C50C-407E-A947-70E740481C1C}">
                <a14:useLocalDpi xmlns:a14="http://schemas.microsoft.com/office/drawing/2010/main"/>
              </a:ext>
            </a:extLst>
          </a:blip>
          <a:srcRect/>
          <a:stretch>
            <a:fillRect/>
          </a:stretch>
        </p:blipFill>
        <p:spPr bwMode="auto">
          <a:xfrm>
            <a:off x="3632200" y="4572000"/>
            <a:ext cx="158750" cy="331788"/>
          </a:xfrm>
          <a:prstGeom prst="rect">
            <a:avLst/>
          </a:prstGeom>
          <a:noFill/>
          <a:ln w="9525">
            <a:noFill/>
            <a:miter lim="800000"/>
            <a:headEnd/>
            <a:tailEnd/>
          </a:ln>
        </p:spPr>
      </p:pic>
      <p:pic>
        <p:nvPicPr>
          <p:cNvPr id="34827" name="Picture 47" descr="person.gif"/>
          <p:cNvPicPr>
            <a:picLocks noChangeAspect="1"/>
          </p:cNvPicPr>
          <p:nvPr/>
        </p:nvPicPr>
        <p:blipFill>
          <a:blip r:embed="rId4" cstate="email">
            <a:lum bright="10000"/>
            <a:extLst>
              <a:ext uri="{28A0092B-C50C-407E-A947-70E740481C1C}">
                <a14:useLocalDpi xmlns:a14="http://schemas.microsoft.com/office/drawing/2010/main"/>
              </a:ext>
            </a:extLst>
          </a:blip>
          <a:srcRect/>
          <a:stretch>
            <a:fillRect/>
          </a:stretch>
        </p:blipFill>
        <p:spPr bwMode="auto">
          <a:xfrm>
            <a:off x="3352800" y="5029200"/>
            <a:ext cx="158750" cy="331788"/>
          </a:xfrm>
          <a:prstGeom prst="rect">
            <a:avLst/>
          </a:prstGeom>
          <a:noFill/>
          <a:ln w="9525">
            <a:noFill/>
            <a:miter lim="800000"/>
            <a:headEnd/>
            <a:tailEnd/>
          </a:ln>
        </p:spPr>
      </p:pic>
      <p:pic>
        <p:nvPicPr>
          <p:cNvPr id="34828" name="Picture 49" descr="person2.gif"/>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2889250" y="5410200"/>
            <a:ext cx="171450" cy="395288"/>
          </a:xfrm>
          <a:prstGeom prst="rect">
            <a:avLst/>
          </a:prstGeom>
          <a:noFill/>
          <a:ln w="9525">
            <a:noFill/>
            <a:miter lim="800000"/>
            <a:headEnd/>
            <a:tailEnd/>
          </a:ln>
        </p:spPr>
      </p:pic>
      <p:pic>
        <p:nvPicPr>
          <p:cNvPr id="34829" name="Picture 49" descr="person2.gif"/>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3165475" y="5410200"/>
            <a:ext cx="171450" cy="395288"/>
          </a:xfrm>
          <a:prstGeom prst="rect">
            <a:avLst/>
          </a:prstGeom>
          <a:noFill/>
          <a:ln w="9525">
            <a:noFill/>
            <a:miter lim="800000"/>
            <a:headEnd/>
            <a:tailEnd/>
          </a:ln>
        </p:spPr>
      </p:pic>
      <p:pic>
        <p:nvPicPr>
          <p:cNvPr id="34830" name="Picture 47" descr="person.gif"/>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bwMode="auto">
          <a:xfrm>
            <a:off x="3422650" y="5473700"/>
            <a:ext cx="158750" cy="331788"/>
          </a:xfrm>
          <a:prstGeom prst="rect">
            <a:avLst/>
          </a:prstGeom>
          <a:noFill/>
          <a:ln w="9525">
            <a:noFill/>
            <a:miter lim="800000"/>
            <a:headEnd/>
            <a:tailEnd/>
          </a:ln>
        </p:spPr>
      </p:pic>
      <p:pic>
        <p:nvPicPr>
          <p:cNvPr id="34831" name="Picture 47" descr="person.gif"/>
          <p:cNvPicPr>
            <a:picLocks noChangeAspect="1"/>
          </p:cNvPicPr>
          <p:nvPr/>
        </p:nvPicPr>
        <p:blipFill>
          <a:blip r:embed="rId4" cstate="email">
            <a:lum bright="10000"/>
            <a:extLst>
              <a:ext uri="{28A0092B-C50C-407E-A947-70E740481C1C}">
                <a14:useLocalDpi xmlns:a14="http://schemas.microsoft.com/office/drawing/2010/main"/>
              </a:ext>
            </a:extLst>
          </a:blip>
          <a:srcRect/>
          <a:stretch>
            <a:fillRect/>
          </a:stretch>
        </p:blipFill>
        <p:spPr bwMode="auto">
          <a:xfrm>
            <a:off x="3629025" y="5029200"/>
            <a:ext cx="158750" cy="331788"/>
          </a:xfrm>
          <a:prstGeom prst="rect">
            <a:avLst/>
          </a:prstGeom>
          <a:noFill/>
          <a:ln w="9525">
            <a:noFill/>
            <a:miter lim="800000"/>
            <a:headEnd/>
            <a:tailEnd/>
          </a:ln>
        </p:spPr>
      </p:pic>
      <p:pic>
        <p:nvPicPr>
          <p:cNvPr id="34832" name="Picture 47" descr="person.gif"/>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bwMode="auto">
          <a:xfrm>
            <a:off x="3632200" y="5473700"/>
            <a:ext cx="158750" cy="331788"/>
          </a:xfrm>
          <a:prstGeom prst="rect">
            <a:avLst/>
          </a:prstGeom>
          <a:noFill/>
          <a:ln w="9525">
            <a:noFill/>
            <a:miter lim="800000"/>
            <a:headEnd/>
            <a:tailEnd/>
          </a:ln>
        </p:spPr>
      </p:pic>
      <p:pic>
        <p:nvPicPr>
          <p:cNvPr id="42" name="Picture 47" descr="person.gif"/>
          <p:cNvPicPr>
            <a:picLocks noChangeAspect="1"/>
          </p:cNvPicPr>
          <p:nvPr/>
        </p:nvPicPr>
        <p:blipFill>
          <a:blip r:embed="rId5" cstate="email">
            <a:duotone>
              <a:schemeClr val="accent2">
                <a:shade val="45000"/>
                <a:satMod val="135000"/>
              </a:schemeClr>
              <a:prstClr val="white"/>
            </a:duotone>
            <a:lum bright="50000"/>
            <a:extLst>
              <a:ext uri="{28A0092B-C50C-407E-A947-70E740481C1C}">
                <a14:useLocalDpi xmlns:a14="http://schemas.microsoft.com/office/drawing/2010/main"/>
              </a:ext>
            </a:extLst>
          </a:blip>
          <a:srcRect/>
          <a:stretch>
            <a:fillRect/>
          </a:stretch>
        </p:blipFill>
        <p:spPr bwMode="auto">
          <a:xfrm>
            <a:off x="4114800" y="2729886"/>
            <a:ext cx="158862" cy="331788"/>
          </a:xfrm>
          <a:prstGeom prst="rect">
            <a:avLst/>
          </a:prstGeom>
          <a:noFill/>
          <a:ln w="9525">
            <a:noFill/>
            <a:miter lim="800000"/>
            <a:headEnd/>
            <a:tailEnd/>
          </a:ln>
        </p:spPr>
      </p:pic>
      <p:pic>
        <p:nvPicPr>
          <p:cNvPr id="43" name="Picture 47" descr="person.gif"/>
          <p:cNvPicPr>
            <a:picLocks noChangeAspect="1"/>
          </p:cNvPicPr>
          <p:nvPr/>
        </p:nvPicPr>
        <p:blipFill>
          <a:blip r:embed="rId5" cstate="email">
            <a:duotone>
              <a:schemeClr val="accent2">
                <a:shade val="45000"/>
                <a:satMod val="135000"/>
              </a:schemeClr>
              <a:prstClr val="white"/>
            </a:duotone>
            <a:lum bright="40000"/>
            <a:extLst>
              <a:ext uri="{28A0092B-C50C-407E-A947-70E740481C1C}">
                <a14:useLocalDpi xmlns:a14="http://schemas.microsoft.com/office/drawing/2010/main"/>
              </a:ext>
            </a:extLst>
          </a:blip>
          <a:srcRect/>
          <a:stretch>
            <a:fillRect/>
          </a:stretch>
        </p:blipFill>
        <p:spPr bwMode="auto">
          <a:xfrm>
            <a:off x="4114800" y="3200400"/>
            <a:ext cx="158862" cy="331788"/>
          </a:xfrm>
          <a:prstGeom prst="rect">
            <a:avLst/>
          </a:prstGeom>
          <a:noFill/>
          <a:ln w="9525">
            <a:noFill/>
            <a:miter lim="800000"/>
            <a:headEnd/>
            <a:tailEnd/>
          </a:ln>
        </p:spPr>
      </p:pic>
      <p:pic>
        <p:nvPicPr>
          <p:cNvPr id="44" name="Picture 49" descr="person2.gif"/>
          <p:cNvPicPr>
            <a:picLocks noChangeAspect="1"/>
          </p:cNvPicPr>
          <p:nvPr/>
        </p:nvPicPr>
        <p:blipFill>
          <a:blip r:embed="rId6" cstate="email">
            <a:duotone>
              <a:schemeClr val="accent2">
                <a:shade val="45000"/>
                <a:satMod val="135000"/>
              </a:schemeClr>
              <a:prstClr val="white"/>
            </a:duotone>
            <a:lum bright="40000"/>
            <a:extLst>
              <a:ext uri="{28A0092B-C50C-407E-A947-70E740481C1C}">
                <a14:useLocalDpi xmlns:a14="http://schemas.microsoft.com/office/drawing/2010/main"/>
              </a:ext>
            </a:extLst>
          </a:blip>
          <a:srcRect/>
          <a:stretch>
            <a:fillRect/>
          </a:stretch>
        </p:blipFill>
        <p:spPr bwMode="auto">
          <a:xfrm>
            <a:off x="4391269" y="3137514"/>
            <a:ext cx="172100" cy="394674"/>
          </a:xfrm>
          <a:prstGeom prst="rect">
            <a:avLst/>
          </a:prstGeom>
          <a:noFill/>
          <a:ln w="9525">
            <a:noFill/>
            <a:miter lim="800000"/>
            <a:headEnd/>
            <a:tailEnd/>
          </a:ln>
        </p:spPr>
      </p:pic>
      <p:pic>
        <p:nvPicPr>
          <p:cNvPr id="45" name="Picture 49" descr="person2.gif"/>
          <p:cNvPicPr>
            <a:picLocks noChangeAspect="1"/>
          </p:cNvPicPr>
          <p:nvPr/>
        </p:nvPicPr>
        <p:blipFill>
          <a:blip r:embed="rId6" cstate="email">
            <a:duotone>
              <a:schemeClr val="accent2">
                <a:shade val="45000"/>
                <a:satMod val="135000"/>
              </a:schemeClr>
              <a:prstClr val="white"/>
            </a:duotone>
            <a:lum bright="50000"/>
            <a:extLst>
              <a:ext uri="{28A0092B-C50C-407E-A947-70E740481C1C}">
                <a14:useLocalDpi xmlns:a14="http://schemas.microsoft.com/office/drawing/2010/main"/>
              </a:ext>
            </a:extLst>
          </a:blip>
          <a:srcRect/>
          <a:stretch>
            <a:fillRect/>
          </a:stretch>
        </p:blipFill>
        <p:spPr bwMode="auto">
          <a:xfrm>
            <a:off x="4391269" y="2667000"/>
            <a:ext cx="172100" cy="394674"/>
          </a:xfrm>
          <a:prstGeom prst="rect">
            <a:avLst/>
          </a:prstGeom>
          <a:noFill/>
          <a:ln w="9525">
            <a:noFill/>
            <a:miter lim="800000"/>
            <a:headEnd/>
            <a:tailEnd/>
          </a:ln>
        </p:spPr>
      </p:pic>
      <p:pic>
        <p:nvPicPr>
          <p:cNvPr id="46" name="Picture 47" descr="person.gif"/>
          <p:cNvPicPr>
            <a:picLocks noChangeAspect="1"/>
          </p:cNvPicPr>
          <p:nvPr/>
        </p:nvPicPr>
        <p:blipFill>
          <a:blip r:embed="rId5" cstate="email">
            <a:duotone>
              <a:schemeClr val="accent2">
                <a:shade val="45000"/>
                <a:satMod val="135000"/>
              </a:schemeClr>
              <a:prstClr val="white"/>
            </a:duotone>
            <a:lum bright="50000"/>
            <a:extLst>
              <a:ext uri="{28A0092B-C50C-407E-A947-70E740481C1C}">
                <a14:useLocalDpi xmlns:a14="http://schemas.microsoft.com/office/drawing/2010/main"/>
              </a:ext>
            </a:extLst>
          </a:blip>
          <a:srcRect/>
          <a:stretch>
            <a:fillRect/>
          </a:stretch>
        </p:blipFill>
        <p:spPr bwMode="auto">
          <a:xfrm>
            <a:off x="4648200" y="2729886"/>
            <a:ext cx="158862" cy="331788"/>
          </a:xfrm>
          <a:prstGeom prst="rect">
            <a:avLst/>
          </a:prstGeom>
          <a:noFill/>
          <a:ln w="9525">
            <a:noFill/>
            <a:miter lim="800000"/>
            <a:headEnd/>
            <a:tailEnd/>
          </a:ln>
        </p:spPr>
      </p:pic>
      <p:pic>
        <p:nvPicPr>
          <p:cNvPr id="47" name="Picture 47" descr="person.gif"/>
          <p:cNvPicPr>
            <a:picLocks noChangeAspect="1"/>
          </p:cNvPicPr>
          <p:nvPr/>
        </p:nvPicPr>
        <p:blipFill>
          <a:blip r:embed="rId5" cstate="email">
            <a:duotone>
              <a:schemeClr val="accent2">
                <a:shade val="45000"/>
                <a:satMod val="135000"/>
              </a:schemeClr>
              <a:prstClr val="white"/>
            </a:duotone>
            <a:lum bright="40000"/>
            <a:extLst>
              <a:ext uri="{28A0092B-C50C-407E-A947-70E740481C1C}">
                <a14:useLocalDpi xmlns:a14="http://schemas.microsoft.com/office/drawing/2010/main"/>
              </a:ext>
            </a:extLst>
          </a:blip>
          <a:srcRect/>
          <a:stretch>
            <a:fillRect/>
          </a:stretch>
        </p:blipFill>
        <p:spPr bwMode="auto">
          <a:xfrm>
            <a:off x="4648200" y="3200400"/>
            <a:ext cx="158862" cy="331788"/>
          </a:xfrm>
          <a:prstGeom prst="rect">
            <a:avLst/>
          </a:prstGeom>
          <a:noFill/>
          <a:ln w="9525">
            <a:noFill/>
            <a:miter lim="800000"/>
            <a:headEnd/>
            <a:tailEnd/>
          </a:ln>
        </p:spPr>
      </p:pic>
      <p:pic>
        <p:nvPicPr>
          <p:cNvPr id="48" name="Picture 49" descr="person2.gif"/>
          <p:cNvPicPr>
            <a:picLocks noChangeAspect="1"/>
          </p:cNvPicPr>
          <p:nvPr/>
        </p:nvPicPr>
        <p:blipFill>
          <a:blip r:embed="rId6" cstate="email">
            <a:duotone>
              <a:schemeClr val="accent2">
                <a:shade val="45000"/>
                <a:satMod val="135000"/>
              </a:schemeClr>
              <a:prstClr val="white"/>
            </a:duotone>
            <a:lum bright="40000"/>
            <a:extLst>
              <a:ext uri="{28A0092B-C50C-407E-A947-70E740481C1C}">
                <a14:useLocalDpi xmlns:a14="http://schemas.microsoft.com/office/drawing/2010/main"/>
              </a:ext>
            </a:extLst>
          </a:blip>
          <a:srcRect/>
          <a:stretch>
            <a:fillRect/>
          </a:stretch>
        </p:blipFill>
        <p:spPr bwMode="auto">
          <a:xfrm>
            <a:off x="4924669" y="3137514"/>
            <a:ext cx="172100" cy="394674"/>
          </a:xfrm>
          <a:prstGeom prst="rect">
            <a:avLst/>
          </a:prstGeom>
          <a:noFill/>
          <a:ln w="9525">
            <a:noFill/>
            <a:miter lim="800000"/>
            <a:headEnd/>
            <a:tailEnd/>
          </a:ln>
        </p:spPr>
      </p:pic>
      <p:pic>
        <p:nvPicPr>
          <p:cNvPr id="49" name="Picture 49" descr="person2.gif"/>
          <p:cNvPicPr>
            <a:picLocks noChangeAspect="1"/>
          </p:cNvPicPr>
          <p:nvPr/>
        </p:nvPicPr>
        <p:blipFill>
          <a:blip r:embed="rId6" cstate="email">
            <a:duotone>
              <a:schemeClr val="accent2">
                <a:shade val="45000"/>
                <a:satMod val="135000"/>
              </a:schemeClr>
              <a:prstClr val="white"/>
            </a:duotone>
            <a:lum bright="50000"/>
            <a:extLst>
              <a:ext uri="{28A0092B-C50C-407E-A947-70E740481C1C}">
                <a14:useLocalDpi xmlns:a14="http://schemas.microsoft.com/office/drawing/2010/main"/>
              </a:ext>
            </a:extLst>
          </a:blip>
          <a:srcRect/>
          <a:stretch>
            <a:fillRect/>
          </a:stretch>
        </p:blipFill>
        <p:spPr bwMode="auto">
          <a:xfrm>
            <a:off x="4924669" y="2667000"/>
            <a:ext cx="172100" cy="394674"/>
          </a:xfrm>
          <a:prstGeom prst="rect">
            <a:avLst/>
          </a:prstGeom>
          <a:noFill/>
          <a:ln w="9525">
            <a:noFill/>
            <a:miter lim="800000"/>
            <a:headEnd/>
            <a:tailEnd/>
          </a:ln>
        </p:spPr>
      </p:pic>
      <p:pic>
        <p:nvPicPr>
          <p:cNvPr id="50" name="Picture 47" descr="person.gif"/>
          <p:cNvPicPr>
            <a:picLocks noChangeAspect="1"/>
          </p:cNvPicPr>
          <p:nvPr/>
        </p:nvPicPr>
        <p:blipFill>
          <a:blip r:embed="rId5" cstate="email">
            <a:duotone>
              <a:schemeClr val="accent2">
                <a:shade val="45000"/>
                <a:satMod val="135000"/>
              </a:schemeClr>
              <a:prstClr val="white"/>
            </a:duotone>
            <a:lum bright="30000"/>
            <a:extLst>
              <a:ext uri="{28A0092B-C50C-407E-A947-70E740481C1C}">
                <a14:useLocalDpi xmlns:a14="http://schemas.microsoft.com/office/drawing/2010/main"/>
              </a:ext>
            </a:extLst>
          </a:blip>
          <a:srcRect/>
          <a:stretch>
            <a:fillRect/>
          </a:stretch>
        </p:blipFill>
        <p:spPr bwMode="auto">
          <a:xfrm>
            <a:off x="4114800" y="3644286"/>
            <a:ext cx="158862" cy="331788"/>
          </a:xfrm>
          <a:prstGeom prst="rect">
            <a:avLst/>
          </a:prstGeom>
          <a:noFill/>
          <a:ln w="9525">
            <a:noFill/>
            <a:miter lim="800000"/>
            <a:headEnd/>
            <a:tailEnd/>
          </a:ln>
        </p:spPr>
      </p:pic>
      <p:pic>
        <p:nvPicPr>
          <p:cNvPr id="51" name="Picture 47" descr="person.gif"/>
          <p:cNvPicPr>
            <a:picLocks noChangeAspect="1"/>
          </p:cNvPicPr>
          <p:nvPr/>
        </p:nvPicPr>
        <p:blipFill>
          <a:blip r:embed="rId5" cstate="email">
            <a:duotone>
              <a:schemeClr val="accent2">
                <a:shade val="45000"/>
                <a:satMod val="135000"/>
              </a:schemeClr>
              <a:prstClr val="white"/>
            </a:duotone>
            <a:lum bright="30000"/>
            <a:extLst>
              <a:ext uri="{28A0092B-C50C-407E-A947-70E740481C1C}">
                <a14:useLocalDpi xmlns:a14="http://schemas.microsoft.com/office/drawing/2010/main"/>
              </a:ext>
            </a:extLst>
          </a:blip>
          <a:srcRect/>
          <a:stretch>
            <a:fillRect/>
          </a:stretch>
        </p:blipFill>
        <p:spPr bwMode="auto">
          <a:xfrm>
            <a:off x="4114800" y="4114800"/>
            <a:ext cx="158862" cy="331788"/>
          </a:xfrm>
          <a:prstGeom prst="rect">
            <a:avLst/>
          </a:prstGeom>
          <a:noFill/>
          <a:ln w="9525">
            <a:noFill/>
            <a:miter lim="800000"/>
            <a:headEnd/>
            <a:tailEnd/>
          </a:ln>
        </p:spPr>
      </p:pic>
      <p:pic>
        <p:nvPicPr>
          <p:cNvPr id="52" name="Picture 49" descr="person2.gif"/>
          <p:cNvPicPr>
            <a:picLocks noChangeAspect="1"/>
          </p:cNvPicPr>
          <p:nvPr/>
        </p:nvPicPr>
        <p:blipFill>
          <a:blip r:embed="rId6" cstate="email">
            <a:duotone>
              <a:schemeClr val="accent2">
                <a:shade val="45000"/>
                <a:satMod val="135000"/>
              </a:schemeClr>
              <a:prstClr val="white"/>
            </a:duotone>
            <a:lum bright="30000"/>
            <a:extLst>
              <a:ext uri="{28A0092B-C50C-407E-A947-70E740481C1C}">
                <a14:useLocalDpi xmlns:a14="http://schemas.microsoft.com/office/drawing/2010/main"/>
              </a:ext>
            </a:extLst>
          </a:blip>
          <a:srcRect/>
          <a:stretch>
            <a:fillRect/>
          </a:stretch>
        </p:blipFill>
        <p:spPr bwMode="auto">
          <a:xfrm>
            <a:off x="4391269" y="4051914"/>
            <a:ext cx="172100" cy="394674"/>
          </a:xfrm>
          <a:prstGeom prst="rect">
            <a:avLst/>
          </a:prstGeom>
          <a:noFill/>
          <a:ln w="9525">
            <a:noFill/>
            <a:miter lim="800000"/>
            <a:headEnd/>
            <a:tailEnd/>
          </a:ln>
        </p:spPr>
      </p:pic>
      <p:pic>
        <p:nvPicPr>
          <p:cNvPr id="53" name="Picture 49" descr="person2.gif"/>
          <p:cNvPicPr>
            <a:picLocks noChangeAspect="1"/>
          </p:cNvPicPr>
          <p:nvPr/>
        </p:nvPicPr>
        <p:blipFill>
          <a:blip r:embed="rId6" cstate="email">
            <a:duotone>
              <a:schemeClr val="accent2">
                <a:shade val="45000"/>
                <a:satMod val="135000"/>
              </a:schemeClr>
              <a:prstClr val="white"/>
            </a:duotone>
            <a:lum bright="30000"/>
            <a:extLst>
              <a:ext uri="{28A0092B-C50C-407E-A947-70E740481C1C}">
                <a14:useLocalDpi xmlns:a14="http://schemas.microsoft.com/office/drawing/2010/main"/>
              </a:ext>
            </a:extLst>
          </a:blip>
          <a:srcRect/>
          <a:stretch>
            <a:fillRect/>
          </a:stretch>
        </p:blipFill>
        <p:spPr bwMode="auto">
          <a:xfrm>
            <a:off x="4391269" y="3581400"/>
            <a:ext cx="172100" cy="394674"/>
          </a:xfrm>
          <a:prstGeom prst="rect">
            <a:avLst/>
          </a:prstGeom>
          <a:noFill/>
          <a:ln w="9525">
            <a:noFill/>
            <a:miter lim="800000"/>
            <a:headEnd/>
            <a:tailEnd/>
          </a:ln>
        </p:spPr>
      </p:pic>
      <p:pic>
        <p:nvPicPr>
          <p:cNvPr id="54" name="Picture 47" descr="person.gif"/>
          <p:cNvPicPr>
            <a:picLocks noChangeAspect="1"/>
          </p:cNvPicPr>
          <p:nvPr/>
        </p:nvPicPr>
        <p:blipFill>
          <a:blip r:embed="rId5" cstate="email">
            <a:duotone>
              <a:schemeClr val="accent2">
                <a:shade val="45000"/>
                <a:satMod val="135000"/>
              </a:schemeClr>
              <a:prstClr val="white"/>
            </a:duotone>
            <a:lum bright="20000"/>
            <a:extLst>
              <a:ext uri="{28A0092B-C50C-407E-A947-70E740481C1C}">
                <a14:useLocalDpi xmlns:a14="http://schemas.microsoft.com/office/drawing/2010/main"/>
              </a:ext>
            </a:extLst>
          </a:blip>
          <a:srcRect/>
          <a:stretch>
            <a:fillRect/>
          </a:stretch>
        </p:blipFill>
        <p:spPr bwMode="auto">
          <a:xfrm>
            <a:off x="4114800" y="4572000"/>
            <a:ext cx="158862" cy="331788"/>
          </a:xfrm>
          <a:prstGeom prst="rect">
            <a:avLst/>
          </a:prstGeom>
          <a:noFill/>
          <a:ln w="9525">
            <a:noFill/>
            <a:miter lim="800000"/>
            <a:headEnd/>
            <a:tailEnd/>
          </a:ln>
        </p:spPr>
      </p:pic>
      <p:sp>
        <p:nvSpPr>
          <p:cNvPr id="55" name="TextBox 54"/>
          <p:cNvSpPr txBox="1"/>
          <p:nvPr/>
        </p:nvSpPr>
        <p:spPr>
          <a:xfrm>
            <a:off x="2895600" y="1752600"/>
            <a:ext cx="877888" cy="369888"/>
          </a:xfrm>
          <a:prstGeom prst="rect">
            <a:avLst/>
          </a:prstGeom>
          <a:noFill/>
        </p:spPr>
        <p:txBody>
          <a:bodyPr wrap="none">
            <a:spAutoFit/>
          </a:bodyPr>
          <a:lstStyle/>
          <a:p>
            <a:pPr>
              <a:defRPr/>
            </a:pPr>
            <a:r>
              <a:rPr lang="en-US" dirty="0">
                <a:latin typeface="+mj-lt"/>
              </a:rPr>
              <a:t>Control</a:t>
            </a:r>
          </a:p>
        </p:txBody>
      </p:sp>
      <p:sp>
        <p:nvSpPr>
          <p:cNvPr id="56" name="TextBox 55"/>
          <p:cNvSpPr txBox="1"/>
          <p:nvPr/>
        </p:nvSpPr>
        <p:spPr>
          <a:xfrm>
            <a:off x="4038600" y="1752600"/>
            <a:ext cx="1157288" cy="369888"/>
          </a:xfrm>
          <a:prstGeom prst="rect">
            <a:avLst/>
          </a:prstGeom>
          <a:noFill/>
        </p:spPr>
        <p:txBody>
          <a:bodyPr wrap="none">
            <a:spAutoFit/>
          </a:bodyPr>
          <a:lstStyle/>
          <a:p>
            <a:pPr>
              <a:defRPr/>
            </a:pPr>
            <a:r>
              <a:rPr lang="en-US" dirty="0">
                <a:latin typeface="+mj-lt"/>
              </a:rPr>
              <a:t>Treatment</a:t>
            </a:r>
          </a:p>
        </p:txBody>
      </p:sp>
      <p:sp>
        <p:nvSpPr>
          <p:cNvPr id="34" name="Slide Number Placeholder 33"/>
          <p:cNvSpPr>
            <a:spLocks noGrp="1"/>
          </p:cNvSpPr>
          <p:nvPr>
            <p:ph type="sldNum" sz="quarter" idx="12"/>
          </p:nvPr>
        </p:nvSpPr>
        <p:spPr>
          <a:xfrm>
            <a:off x="8077200" y="6356351"/>
            <a:ext cx="2133600" cy="365125"/>
          </a:xfrm>
        </p:spPr>
        <p:txBody>
          <a:bodyPr rtlCol="0"/>
          <a:lstStyle/>
          <a:p>
            <a:pPr>
              <a:defRPr/>
            </a:pPr>
            <a:fld id="{A76ED2FA-61EC-4D5D-9675-B43737CA5093}" type="slidenum">
              <a:rPr lang="en-US">
                <a:latin typeface="+mn-lt"/>
              </a:rPr>
              <a:pPr>
                <a:defRPr/>
              </a:pPr>
              <a:t>139</a:t>
            </a:fld>
            <a:endParaRPr lang="en-US" dirty="0">
              <a:latin typeface="+mn-lt"/>
            </a:endParaRPr>
          </a:p>
        </p:txBody>
      </p:sp>
      <p:pic>
        <p:nvPicPr>
          <p:cNvPr id="57" name="Picture 49" descr="person2.gif"/>
          <p:cNvPicPr>
            <a:picLocks noChangeAspect="1"/>
          </p:cNvPicPr>
          <p:nvPr/>
        </p:nvPicPr>
        <p:blipFill>
          <a:blip r:embed="rId7" cstate="email">
            <a:lum bright="40000"/>
            <a:extLst>
              <a:ext uri="{28A0092B-C50C-407E-A947-70E740481C1C}">
                <a14:useLocalDpi xmlns:a14="http://schemas.microsoft.com/office/drawing/2010/main"/>
              </a:ext>
            </a:extLst>
          </a:blip>
          <a:srcRect/>
          <a:stretch>
            <a:fillRect/>
          </a:stretch>
        </p:blipFill>
        <p:spPr bwMode="auto">
          <a:xfrm>
            <a:off x="8313739" y="3125789"/>
            <a:ext cx="173037" cy="395287"/>
          </a:xfrm>
          <a:prstGeom prst="rect">
            <a:avLst/>
          </a:prstGeom>
          <a:noFill/>
          <a:ln w="9525">
            <a:noFill/>
            <a:miter lim="800000"/>
            <a:headEnd/>
            <a:tailEnd/>
          </a:ln>
        </p:spPr>
      </p:pic>
      <p:pic>
        <p:nvPicPr>
          <p:cNvPr id="59" name="Picture 47" descr="person.gif"/>
          <p:cNvPicPr>
            <a:picLocks noChangeAspect="1"/>
          </p:cNvPicPr>
          <p:nvPr/>
        </p:nvPicPr>
        <p:blipFill>
          <a:blip r:embed="rId4" cstate="email">
            <a:lum bright="30000"/>
            <a:extLst>
              <a:ext uri="{28A0092B-C50C-407E-A947-70E740481C1C}">
                <a14:useLocalDpi xmlns:a14="http://schemas.microsoft.com/office/drawing/2010/main"/>
              </a:ext>
            </a:extLst>
          </a:blip>
          <a:srcRect/>
          <a:stretch>
            <a:fillRect/>
          </a:stretch>
        </p:blipFill>
        <p:spPr bwMode="auto">
          <a:xfrm>
            <a:off x="8307388" y="3632200"/>
            <a:ext cx="158750" cy="331788"/>
          </a:xfrm>
          <a:prstGeom prst="rect">
            <a:avLst/>
          </a:prstGeom>
          <a:noFill/>
          <a:ln w="9525">
            <a:noFill/>
            <a:miter lim="800000"/>
            <a:headEnd/>
            <a:tailEnd/>
          </a:ln>
        </p:spPr>
      </p:pic>
      <p:sp>
        <p:nvSpPr>
          <p:cNvPr id="60" name="TextBox 59"/>
          <p:cNvSpPr txBox="1"/>
          <p:nvPr/>
        </p:nvSpPr>
        <p:spPr>
          <a:xfrm>
            <a:off x="7724776" y="1371600"/>
            <a:ext cx="1908175" cy="369888"/>
          </a:xfrm>
          <a:prstGeom prst="rect">
            <a:avLst/>
          </a:prstGeom>
          <a:noFill/>
        </p:spPr>
        <p:txBody>
          <a:bodyPr wrap="none">
            <a:spAutoFit/>
          </a:bodyPr>
          <a:lstStyle/>
          <a:p>
            <a:pPr>
              <a:defRPr/>
            </a:pPr>
            <a:r>
              <a:rPr lang="en-US" i="1" dirty="0">
                <a:latin typeface="+mj-lt"/>
              </a:rPr>
              <a:t>Actual assignment</a:t>
            </a:r>
          </a:p>
        </p:txBody>
      </p:sp>
      <p:cxnSp>
        <p:nvCxnSpPr>
          <p:cNvPr id="61" name="Straight Arrow Connector 60"/>
          <p:cNvCxnSpPr/>
          <p:nvPr/>
        </p:nvCxnSpPr>
        <p:spPr>
          <a:xfrm rot="16200000" flipH="1">
            <a:off x="6586538" y="4175125"/>
            <a:ext cx="4113212" cy="7938"/>
          </a:xfrm>
          <a:prstGeom prst="straightConnector1">
            <a:avLst/>
          </a:prstGeom>
          <a:ln>
            <a:headEnd type="triangle"/>
            <a:tailEnd type="none"/>
          </a:ln>
        </p:spPr>
        <p:style>
          <a:lnRef idx="2">
            <a:schemeClr val="dk1"/>
          </a:lnRef>
          <a:fillRef idx="0">
            <a:schemeClr val="dk1"/>
          </a:fillRef>
          <a:effectRef idx="1">
            <a:schemeClr val="dk1"/>
          </a:effectRef>
          <a:fontRef idx="minor">
            <a:schemeClr val="tx1"/>
          </a:fontRef>
        </p:style>
      </p:cxnSp>
      <p:sp>
        <p:nvSpPr>
          <p:cNvPr id="62" name="TextBox 61"/>
          <p:cNvSpPr txBox="1"/>
          <p:nvPr/>
        </p:nvSpPr>
        <p:spPr>
          <a:xfrm rot="16200000">
            <a:off x="5349081" y="3874294"/>
            <a:ext cx="3290888" cy="368300"/>
          </a:xfrm>
          <a:prstGeom prst="rect">
            <a:avLst/>
          </a:prstGeom>
          <a:noFill/>
        </p:spPr>
        <p:txBody>
          <a:bodyPr wrap="none">
            <a:spAutoFit/>
          </a:bodyPr>
          <a:lstStyle/>
          <a:p>
            <a:pPr>
              <a:defRPr/>
            </a:pPr>
            <a:r>
              <a:rPr lang="en-US" dirty="0">
                <a:latin typeface="+mj-lt"/>
              </a:rPr>
              <a:t>Likelihood of receiving treatment</a:t>
            </a:r>
          </a:p>
        </p:txBody>
      </p:sp>
      <p:pic>
        <p:nvPicPr>
          <p:cNvPr id="64" name="Picture 47" descr="person.gif"/>
          <p:cNvPicPr>
            <a:picLocks noChangeAspect="1"/>
          </p:cNvPicPr>
          <p:nvPr/>
        </p:nvPicPr>
        <p:blipFill>
          <a:blip r:embed="rId4" cstate="email">
            <a:lum bright="30000"/>
            <a:extLst>
              <a:ext uri="{28A0092B-C50C-407E-A947-70E740481C1C}">
                <a14:useLocalDpi xmlns:a14="http://schemas.microsoft.com/office/drawing/2010/main"/>
              </a:ext>
            </a:extLst>
          </a:blip>
          <a:srcRect/>
          <a:stretch>
            <a:fillRect/>
          </a:stretch>
        </p:blipFill>
        <p:spPr bwMode="auto">
          <a:xfrm>
            <a:off x="8307388" y="4103689"/>
            <a:ext cx="158750" cy="331787"/>
          </a:xfrm>
          <a:prstGeom prst="rect">
            <a:avLst/>
          </a:prstGeom>
          <a:noFill/>
          <a:ln w="9525">
            <a:noFill/>
            <a:miter lim="800000"/>
            <a:headEnd/>
            <a:tailEnd/>
          </a:ln>
        </p:spPr>
      </p:pic>
      <p:pic>
        <p:nvPicPr>
          <p:cNvPr id="65" name="Picture 47" descr="person.gif"/>
          <p:cNvPicPr>
            <a:picLocks noChangeAspect="1"/>
          </p:cNvPicPr>
          <p:nvPr/>
        </p:nvPicPr>
        <p:blipFill>
          <a:blip r:embed="rId4" cstate="email">
            <a:lum bright="20000"/>
            <a:extLst>
              <a:ext uri="{28A0092B-C50C-407E-A947-70E740481C1C}">
                <a14:useLocalDpi xmlns:a14="http://schemas.microsoft.com/office/drawing/2010/main"/>
              </a:ext>
            </a:extLst>
          </a:blip>
          <a:srcRect/>
          <a:stretch>
            <a:fillRect/>
          </a:stretch>
        </p:blipFill>
        <p:spPr bwMode="auto">
          <a:xfrm>
            <a:off x="8307388" y="4560889"/>
            <a:ext cx="158750" cy="331787"/>
          </a:xfrm>
          <a:prstGeom prst="rect">
            <a:avLst/>
          </a:prstGeom>
          <a:noFill/>
          <a:ln w="9525">
            <a:noFill/>
            <a:miter lim="800000"/>
            <a:headEnd/>
            <a:tailEnd/>
          </a:ln>
        </p:spPr>
      </p:pic>
      <p:pic>
        <p:nvPicPr>
          <p:cNvPr id="74" name="Picture 49" descr="person2.gif"/>
          <p:cNvPicPr>
            <a:picLocks noChangeAspect="1"/>
          </p:cNvPicPr>
          <p:nvPr/>
        </p:nvPicPr>
        <p:blipFill>
          <a:blip r:embed="rId6" cstate="email">
            <a:duotone>
              <a:schemeClr val="accent2">
                <a:shade val="45000"/>
                <a:satMod val="135000"/>
              </a:schemeClr>
              <a:prstClr val="white"/>
            </a:duotone>
            <a:lum bright="40000"/>
            <a:extLst>
              <a:ext uri="{28A0092B-C50C-407E-A947-70E740481C1C}">
                <a14:useLocalDpi xmlns:a14="http://schemas.microsoft.com/office/drawing/2010/main"/>
              </a:ext>
            </a:extLst>
          </a:blip>
          <a:srcRect/>
          <a:stretch>
            <a:fillRect/>
          </a:stretch>
        </p:blipFill>
        <p:spPr bwMode="auto">
          <a:xfrm>
            <a:off x="8763000" y="3125846"/>
            <a:ext cx="172100" cy="394674"/>
          </a:xfrm>
          <a:prstGeom prst="rect">
            <a:avLst/>
          </a:prstGeom>
          <a:noFill/>
          <a:ln w="9525">
            <a:noFill/>
            <a:miter lim="800000"/>
            <a:headEnd/>
            <a:tailEnd/>
          </a:ln>
        </p:spPr>
      </p:pic>
      <p:pic>
        <p:nvPicPr>
          <p:cNvPr id="80" name="Picture 47" descr="person.gif"/>
          <p:cNvPicPr>
            <a:picLocks noChangeAspect="1"/>
          </p:cNvPicPr>
          <p:nvPr/>
        </p:nvPicPr>
        <p:blipFill>
          <a:blip r:embed="rId5" cstate="email">
            <a:duotone>
              <a:schemeClr val="accent2">
                <a:shade val="45000"/>
                <a:satMod val="135000"/>
              </a:schemeClr>
              <a:prstClr val="white"/>
            </a:duotone>
            <a:lum bright="30000"/>
            <a:extLst>
              <a:ext uri="{28A0092B-C50C-407E-A947-70E740481C1C}">
                <a14:useLocalDpi xmlns:a14="http://schemas.microsoft.com/office/drawing/2010/main"/>
              </a:ext>
            </a:extLst>
          </a:blip>
          <a:srcRect/>
          <a:stretch>
            <a:fillRect/>
          </a:stretch>
        </p:blipFill>
        <p:spPr bwMode="auto">
          <a:xfrm>
            <a:off x="8791331" y="3632618"/>
            <a:ext cx="158862" cy="331788"/>
          </a:xfrm>
          <a:prstGeom prst="rect">
            <a:avLst/>
          </a:prstGeom>
          <a:noFill/>
          <a:ln w="9525">
            <a:noFill/>
            <a:miter lim="800000"/>
            <a:headEnd/>
            <a:tailEnd/>
          </a:ln>
        </p:spPr>
      </p:pic>
      <p:pic>
        <p:nvPicPr>
          <p:cNvPr id="81" name="Picture 47" descr="person.gif"/>
          <p:cNvPicPr>
            <a:picLocks noChangeAspect="1"/>
          </p:cNvPicPr>
          <p:nvPr/>
        </p:nvPicPr>
        <p:blipFill>
          <a:blip r:embed="rId5" cstate="email">
            <a:duotone>
              <a:schemeClr val="accent2">
                <a:shade val="45000"/>
                <a:satMod val="135000"/>
              </a:schemeClr>
              <a:prstClr val="white"/>
            </a:duotone>
            <a:lum bright="30000"/>
            <a:extLst>
              <a:ext uri="{28A0092B-C50C-407E-A947-70E740481C1C}">
                <a14:useLocalDpi xmlns:a14="http://schemas.microsoft.com/office/drawing/2010/main"/>
              </a:ext>
            </a:extLst>
          </a:blip>
          <a:srcRect/>
          <a:stretch>
            <a:fillRect/>
          </a:stretch>
        </p:blipFill>
        <p:spPr bwMode="auto">
          <a:xfrm>
            <a:off x="8791331" y="4103132"/>
            <a:ext cx="158862" cy="331788"/>
          </a:xfrm>
          <a:prstGeom prst="rect">
            <a:avLst/>
          </a:prstGeom>
          <a:noFill/>
          <a:ln w="9525">
            <a:noFill/>
            <a:miter lim="800000"/>
            <a:headEnd/>
            <a:tailEnd/>
          </a:ln>
        </p:spPr>
      </p:pic>
      <p:pic>
        <p:nvPicPr>
          <p:cNvPr id="84" name="Picture 47" descr="person.gif"/>
          <p:cNvPicPr>
            <a:picLocks noChangeAspect="1"/>
          </p:cNvPicPr>
          <p:nvPr/>
        </p:nvPicPr>
        <p:blipFill>
          <a:blip r:embed="rId5" cstate="email">
            <a:duotone>
              <a:schemeClr val="accent2">
                <a:shade val="45000"/>
                <a:satMod val="135000"/>
              </a:schemeClr>
              <a:prstClr val="white"/>
            </a:duotone>
            <a:lum bright="20000"/>
            <a:extLst>
              <a:ext uri="{28A0092B-C50C-407E-A947-70E740481C1C}">
                <a14:useLocalDpi xmlns:a14="http://schemas.microsoft.com/office/drawing/2010/main"/>
              </a:ext>
            </a:extLst>
          </a:blip>
          <a:srcRect/>
          <a:stretch>
            <a:fillRect/>
          </a:stretch>
        </p:blipFill>
        <p:spPr bwMode="auto">
          <a:xfrm>
            <a:off x="8791331" y="4560332"/>
            <a:ext cx="158862" cy="331788"/>
          </a:xfrm>
          <a:prstGeom prst="rect">
            <a:avLst/>
          </a:prstGeom>
          <a:noFill/>
          <a:ln w="9525">
            <a:noFill/>
            <a:miter lim="800000"/>
            <a:headEnd/>
            <a:tailEnd/>
          </a:ln>
        </p:spPr>
      </p:pic>
      <p:sp>
        <p:nvSpPr>
          <p:cNvPr id="85" name="TextBox 84"/>
          <p:cNvSpPr txBox="1"/>
          <p:nvPr/>
        </p:nvSpPr>
        <p:spPr>
          <a:xfrm>
            <a:off x="7572375" y="1741488"/>
            <a:ext cx="877888" cy="368300"/>
          </a:xfrm>
          <a:prstGeom prst="rect">
            <a:avLst/>
          </a:prstGeom>
          <a:noFill/>
        </p:spPr>
        <p:txBody>
          <a:bodyPr wrap="none">
            <a:spAutoFit/>
          </a:bodyPr>
          <a:lstStyle/>
          <a:p>
            <a:pPr>
              <a:defRPr/>
            </a:pPr>
            <a:r>
              <a:rPr lang="en-US" dirty="0">
                <a:latin typeface="+mj-lt"/>
              </a:rPr>
              <a:t>Control</a:t>
            </a:r>
          </a:p>
        </p:txBody>
      </p:sp>
      <p:sp>
        <p:nvSpPr>
          <p:cNvPr id="86" name="TextBox 85"/>
          <p:cNvSpPr txBox="1"/>
          <p:nvPr/>
        </p:nvSpPr>
        <p:spPr>
          <a:xfrm>
            <a:off x="8715375" y="1741488"/>
            <a:ext cx="1157288" cy="368300"/>
          </a:xfrm>
          <a:prstGeom prst="rect">
            <a:avLst/>
          </a:prstGeom>
          <a:noFill/>
        </p:spPr>
        <p:txBody>
          <a:bodyPr wrap="none">
            <a:spAutoFit/>
          </a:bodyPr>
          <a:lstStyle/>
          <a:p>
            <a:pPr>
              <a:defRPr/>
            </a:pPr>
            <a:r>
              <a:rPr lang="en-US" dirty="0">
                <a:latin typeface="+mj-lt"/>
              </a:rPr>
              <a:t>Treatment</a:t>
            </a:r>
          </a:p>
        </p:txBody>
      </p:sp>
      <p:pic>
        <p:nvPicPr>
          <p:cNvPr id="87" name="Picture 47" descr="person.gif"/>
          <p:cNvPicPr>
            <a:picLocks noChangeAspect="1"/>
          </p:cNvPicPr>
          <p:nvPr/>
        </p:nvPicPr>
        <p:blipFill>
          <a:blip r:embed="rId5" cstate="email">
            <a:duotone>
              <a:schemeClr val="accent2">
                <a:shade val="45000"/>
                <a:satMod val="135000"/>
              </a:schemeClr>
              <a:prstClr val="white"/>
            </a:duotone>
            <a:lum bright="10000"/>
            <a:extLst>
              <a:ext uri="{28A0092B-C50C-407E-A947-70E740481C1C}">
                <a14:useLocalDpi xmlns:a14="http://schemas.microsoft.com/office/drawing/2010/main"/>
              </a:ext>
            </a:extLst>
          </a:blip>
          <a:srcRect/>
          <a:stretch>
            <a:fillRect/>
          </a:stretch>
        </p:blipFill>
        <p:spPr bwMode="auto">
          <a:xfrm>
            <a:off x="4114800" y="5029200"/>
            <a:ext cx="158862" cy="331788"/>
          </a:xfrm>
          <a:prstGeom prst="rect">
            <a:avLst/>
          </a:prstGeom>
          <a:noFill/>
          <a:ln w="9525">
            <a:noFill/>
            <a:miter lim="800000"/>
            <a:headEnd/>
            <a:tailEnd/>
          </a:ln>
        </p:spPr>
      </p:pic>
      <p:pic>
        <p:nvPicPr>
          <p:cNvPr id="88" name="Picture 49" descr="person2.gif"/>
          <p:cNvPicPr>
            <a:picLocks noChangeAspect="1"/>
          </p:cNvPicPr>
          <p:nvPr/>
        </p:nvPicPr>
        <p:blipFill>
          <a:blip r:embed="rId6" cstate="email">
            <a:duotone>
              <a:schemeClr val="accent2">
                <a:shade val="45000"/>
                <a:satMod val="135000"/>
              </a:schemeClr>
              <a:prstClr val="white"/>
            </a:duotone>
            <a:lum bright="20000"/>
            <a:extLst>
              <a:ext uri="{28A0092B-C50C-407E-A947-70E740481C1C}">
                <a14:useLocalDpi xmlns:a14="http://schemas.microsoft.com/office/drawing/2010/main"/>
              </a:ext>
            </a:extLst>
          </a:blip>
          <a:srcRect/>
          <a:stretch>
            <a:fillRect/>
          </a:stretch>
        </p:blipFill>
        <p:spPr bwMode="auto">
          <a:xfrm>
            <a:off x="4391269" y="4509114"/>
            <a:ext cx="172100" cy="394674"/>
          </a:xfrm>
          <a:prstGeom prst="rect">
            <a:avLst/>
          </a:prstGeom>
          <a:noFill/>
          <a:ln w="9525">
            <a:noFill/>
            <a:miter lim="800000"/>
            <a:headEnd/>
            <a:tailEnd/>
          </a:ln>
        </p:spPr>
      </p:pic>
      <p:pic>
        <p:nvPicPr>
          <p:cNvPr id="89" name="Picture 49" descr="person2.gif"/>
          <p:cNvPicPr>
            <a:picLocks noChangeAspect="1"/>
          </p:cNvPicPr>
          <p:nvPr/>
        </p:nvPicPr>
        <p:blipFill>
          <a:blip r:embed="rId6" cstate="email">
            <a:duotone>
              <a:schemeClr val="accent2">
                <a:shade val="45000"/>
                <a:satMod val="135000"/>
              </a:schemeClr>
              <a:prstClr val="white"/>
            </a:duotone>
            <a:lum bright="20000"/>
            <a:extLst>
              <a:ext uri="{28A0092B-C50C-407E-A947-70E740481C1C}">
                <a14:useLocalDpi xmlns:a14="http://schemas.microsoft.com/office/drawing/2010/main"/>
              </a:ext>
            </a:extLst>
          </a:blip>
          <a:srcRect/>
          <a:stretch>
            <a:fillRect/>
          </a:stretch>
        </p:blipFill>
        <p:spPr bwMode="auto">
          <a:xfrm>
            <a:off x="9067800" y="4497446"/>
            <a:ext cx="172100" cy="394674"/>
          </a:xfrm>
          <a:prstGeom prst="rect">
            <a:avLst/>
          </a:prstGeom>
          <a:noFill/>
          <a:ln w="9525">
            <a:noFill/>
            <a:miter lim="800000"/>
            <a:headEnd/>
            <a:tailEnd/>
          </a:ln>
        </p:spPr>
      </p:pic>
      <p:pic>
        <p:nvPicPr>
          <p:cNvPr id="90" name="Picture 49" descr="person2.gif"/>
          <p:cNvPicPr>
            <a:picLocks noChangeAspect="1"/>
          </p:cNvPicPr>
          <p:nvPr/>
        </p:nvPicPr>
        <p:blipFill>
          <a:blip r:embed="rId3" cstate="email">
            <a:lum bright="20000"/>
            <a:extLst>
              <a:ext uri="{28A0092B-C50C-407E-A947-70E740481C1C}">
                <a14:useLocalDpi xmlns:a14="http://schemas.microsoft.com/office/drawing/2010/main"/>
              </a:ext>
            </a:extLst>
          </a:blip>
          <a:srcRect/>
          <a:stretch>
            <a:fillRect/>
          </a:stretch>
        </p:blipFill>
        <p:spPr bwMode="auto">
          <a:xfrm>
            <a:off x="8058150" y="4497389"/>
            <a:ext cx="171450" cy="395287"/>
          </a:xfrm>
          <a:prstGeom prst="rect">
            <a:avLst/>
          </a:prstGeom>
          <a:noFill/>
          <a:ln w="9525">
            <a:noFill/>
            <a:miter lim="800000"/>
            <a:headEnd/>
            <a:tailEnd/>
          </a:ln>
        </p:spPr>
      </p:pic>
      <p:pic>
        <p:nvPicPr>
          <p:cNvPr id="91" name="Picture 47" descr="person.gif"/>
          <p:cNvPicPr>
            <a:picLocks noChangeAspect="1"/>
          </p:cNvPicPr>
          <p:nvPr/>
        </p:nvPicPr>
        <p:blipFill>
          <a:blip r:embed="rId4" cstate="email">
            <a:lum bright="10000"/>
            <a:extLst>
              <a:ext uri="{28A0092B-C50C-407E-A947-70E740481C1C}">
                <a14:useLocalDpi xmlns:a14="http://schemas.microsoft.com/office/drawing/2010/main"/>
              </a:ext>
            </a:extLst>
          </a:blip>
          <a:srcRect/>
          <a:stretch>
            <a:fillRect/>
          </a:stretch>
        </p:blipFill>
        <p:spPr bwMode="auto">
          <a:xfrm>
            <a:off x="8307388" y="5029200"/>
            <a:ext cx="158750" cy="331788"/>
          </a:xfrm>
          <a:prstGeom prst="rect">
            <a:avLst/>
          </a:prstGeom>
          <a:noFill/>
          <a:ln w="9525">
            <a:noFill/>
            <a:miter lim="800000"/>
            <a:headEnd/>
            <a:tailEnd/>
          </a:ln>
        </p:spPr>
      </p:pic>
      <p:pic>
        <p:nvPicPr>
          <p:cNvPr id="92" name="Picture 47" descr="person.gif"/>
          <p:cNvPicPr>
            <a:picLocks noChangeAspect="1"/>
          </p:cNvPicPr>
          <p:nvPr/>
        </p:nvPicPr>
        <p:blipFill>
          <a:blip r:embed="rId5" cstate="email">
            <a:duotone>
              <a:schemeClr val="accent2">
                <a:shade val="45000"/>
                <a:satMod val="135000"/>
              </a:schemeClr>
              <a:prstClr val="white"/>
            </a:duotone>
            <a:lum bright="10000"/>
            <a:extLst>
              <a:ext uri="{28A0092B-C50C-407E-A947-70E740481C1C}">
                <a14:useLocalDpi xmlns:a14="http://schemas.microsoft.com/office/drawing/2010/main"/>
              </a:ext>
            </a:extLst>
          </a:blip>
          <a:srcRect/>
          <a:stretch>
            <a:fillRect/>
          </a:stretch>
        </p:blipFill>
        <p:spPr bwMode="auto">
          <a:xfrm>
            <a:off x="8791331" y="5029200"/>
            <a:ext cx="158862" cy="331788"/>
          </a:xfrm>
          <a:prstGeom prst="rect">
            <a:avLst/>
          </a:prstGeom>
          <a:noFill/>
          <a:ln w="9525">
            <a:noFill/>
            <a:miter lim="800000"/>
            <a:headEnd/>
            <a:tailEnd/>
          </a:ln>
        </p:spPr>
      </p:pic>
      <p:pic>
        <p:nvPicPr>
          <p:cNvPr id="34868" name="Picture 49" descr="person2.gif"/>
          <p:cNvPicPr>
            <a:picLocks noChangeAspect="1"/>
          </p:cNvPicPr>
          <p:nvPr/>
        </p:nvPicPr>
        <p:blipFill>
          <a:blip r:embed="rId3" cstate="email">
            <a:lum bright="30000"/>
            <a:extLst>
              <a:ext uri="{28A0092B-C50C-407E-A947-70E740481C1C}">
                <a14:useLocalDpi xmlns:a14="http://schemas.microsoft.com/office/drawing/2010/main"/>
              </a:ext>
            </a:extLst>
          </a:blip>
          <a:srcRect/>
          <a:stretch>
            <a:fillRect/>
          </a:stretch>
        </p:blipFill>
        <p:spPr bwMode="auto">
          <a:xfrm>
            <a:off x="3352800" y="3581400"/>
            <a:ext cx="171450" cy="395288"/>
          </a:xfrm>
          <a:prstGeom prst="rect">
            <a:avLst/>
          </a:prstGeom>
          <a:noFill/>
          <a:ln w="9525">
            <a:noFill/>
            <a:miter lim="800000"/>
            <a:headEnd/>
            <a:tailEnd/>
          </a:ln>
        </p:spPr>
      </p:pic>
      <p:pic>
        <p:nvPicPr>
          <p:cNvPr id="34869" name="Picture 47" descr="person.gif"/>
          <p:cNvPicPr>
            <a:picLocks noChangeAspect="1"/>
          </p:cNvPicPr>
          <p:nvPr/>
        </p:nvPicPr>
        <p:blipFill>
          <a:blip r:embed="rId4" cstate="email">
            <a:lum bright="40000"/>
            <a:extLst>
              <a:ext uri="{28A0092B-C50C-407E-A947-70E740481C1C}">
                <a14:useLocalDpi xmlns:a14="http://schemas.microsoft.com/office/drawing/2010/main"/>
              </a:ext>
            </a:extLst>
          </a:blip>
          <a:srcRect/>
          <a:stretch>
            <a:fillRect/>
          </a:stretch>
        </p:blipFill>
        <p:spPr bwMode="auto">
          <a:xfrm>
            <a:off x="3352800" y="3200400"/>
            <a:ext cx="158750" cy="331788"/>
          </a:xfrm>
          <a:prstGeom prst="rect">
            <a:avLst/>
          </a:prstGeom>
          <a:noFill/>
          <a:ln w="9525">
            <a:noFill/>
            <a:miter lim="800000"/>
            <a:headEnd/>
            <a:tailEnd/>
          </a:ln>
        </p:spPr>
      </p:pic>
      <p:pic>
        <p:nvPicPr>
          <p:cNvPr id="95" name="Picture 47" descr="person.gif"/>
          <p:cNvPicPr>
            <a:picLocks noChangeAspect="1"/>
          </p:cNvPicPr>
          <p:nvPr/>
        </p:nvPicPr>
        <p:blipFill>
          <a:blip r:embed="rId4" cstate="email">
            <a:lum bright="40000"/>
            <a:extLst>
              <a:ext uri="{28A0092B-C50C-407E-A947-70E740481C1C}">
                <a14:useLocalDpi xmlns:a14="http://schemas.microsoft.com/office/drawing/2010/main"/>
              </a:ext>
            </a:extLst>
          </a:blip>
          <a:srcRect/>
          <a:stretch>
            <a:fillRect/>
          </a:stretch>
        </p:blipFill>
        <p:spPr bwMode="auto">
          <a:xfrm>
            <a:off x="8077200" y="3200400"/>
            <a:ext cx="158750" cy="331788"/>
          </a:xfrm>
          <a:prstGeom prst="rect">
            <a:avLst/>
          </a:prstGeom>
          <a:noFill/>
          <a:ln w="9525">
            <a:noFill/>
            <a:miter lim="800000"/>
            <a:headEnd/>
            <a:tailEnd/>
          </a:ln>
        </p:spPr>
      </p:pic>
      <p:pic>
        <p:nvPicPr>
          <p:cNvPr id="96" name="Picture 47" descr="person.gif"/>
          <p:cNvPicPr>
            <a:picLocks noChangeAspect="1"/>
          </p:cNvPicPr>
          <p:nvPr/>
        </p:nvPicPr>
        <p:blipFill>
          <a:blip r:embed="rId5" cstate="email">
            <a:duotone>
              <a:schemeClr val="accent2">
                <a:shade val="45000"/>
                <a:satMod val="135000"/>
              </a:schemeClr>
              <a:prstClr val="white"/>
            </a:duotone>
            <a:lum bright="40000"/>
            <a:extLst>
              <a:ext uri="{28A0092B-C50C-407E-A947-70E740481C1C}">
                <a14:useLocalDpi xmlns:a14="http://schemas.microsoft.com/office/drawing/2010/main"/>
              </a:ext>
            </a:extLst>
          </a:blip>
          <a:srcRect/>
          <a:stretch>
            <a:fillRect/>
          </a:stretch>
        </p:blipFill>
        <p:spPr bwMode="auto">
          <a:xfrm>
            <a:off x="9067800" y="3200400"/>
            <a:ext cx="158862" cy="331788"/>
          </a:xfrm>
          <a:prstGeom prst="rect">
            <a:avLst/>
          </a:prstGeom>
          <a:noFill/>
          <a:ln w="9525">
            <a:noFill/>
            <a:miter lim="800000"/>
            <a:headEnd/>
            <a:tailEnd/>
          </a:ln>
        </p:spPr>
      </p:pic>
      <p:pic>
        <p:nvPicPr>
          <p:cNvPr id="97" name="Picture 49" descr="person2.gif"/>
          <p:cNvPicPr>
            <a:picLocks noChangeAspect="1"/>
          </p:cNvPicPr>
          <p:nvPr/>
        </p:nvPicPr>
        <p:blipFill>
          <a:blip r:embed="rId3" cstate="email">
            <a:lum bright="30000"/>
            <a:extLst>
              <a:ext uri="{28A0092B-C50C-407E-A947-70E740481C1C}">
                <a14:useLocalDpi xmlns:a14="http://schemas.microsoft.com/office/drawing/2010/main"/>
              </a:ext>
            </a:extLst>
          </a:blip>
          <a:srcRect/>
          <a:stretch>
            <a:fillRect/>
          </a:stretch>
        </p:blipFill>
        <p:spPr bwMode="auto">
          <a:xfrm>
            <a:off x="8077200" y="3581400"/>
            <a:ext cx="171450" cy="395288"/>
          </a:xfrm>
          <a:prstGeom prst="rect">
            <a:avLst/>
          </a:prstGeom>
          <a:noFill/>
          <a:ln w="9525">
            <a:noFill/>
            <a:miter lim="800000"/>
            <a:headEnd/>
            <a:tailEnd/>
          </a:ln>
        </p:spPr>
      </p:pic>
      <p:pic>
        <p:nvPicPr>
          <p:cNvPr id="98" name="Picture 49" descr="person2.gif"/>
          <p:cNvPicPr>
            <a:picLocks noChangeAspect="1"/>
          </p:cNvPicPr>
          <p:nvPr/>
        </p:nvPicPr>
        <p:blipFill>
          <a:blip r:embed="rId6" cstate="email">
            <a:duotone>
              <a:schemeClr val="accent2">
                <a:shade val="45000"/>
                <a:satMod val="135000"/>
              </a:schemeClr>
              <a:prstClr val="white"/>
            </a:duotone>
            <a:lum bright="30000"/>
            <a:extLst>
              <a:ext uri="{28A0092B-C50C-407E-A947-70E740481C1C}">
                <a14:useLocalDpi xmlns:a14="http://schemas.microsoft.com/office/drawing/2010/main"/>
              </a:ext>
            </a:extLst>
          </a:blip>
          <a:srcRect/>
          <a:stretch>
            <a:fillRect/>
          </a:stretch>
        </p:blipFill>
        <p:spPr bwMode="auto">
          <a:xfrm>
            <a:off x="9067800" y="3581400"/>
            <a:ext cx="172100" cy="394674"/>
          </a:xfrm>
          <a:prstGeom prst="rect">
            <a:avLst/>
          </a:prstGeom>
          <a:noFill/>
          <a:ln w="9525">
            <a:noFill/>
            <a:miter lim="800000"/>
            <a:headEnd/>
            <a:tailEnd/>
          </a:ln>
        </p:spPr>
      </p:pic>
    </p:spTree>
    <p:extLst>
      <p:ext uri="{BB962C8B-B14F-4D97-AF65-F5344CB8AC3E}">
        <p14:creationId xmlns:p14="http://schemas.microsoft.com/office/powerpoint/2010/main" val="317631214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accel="50000" decel="50000" autoRev="1" fill="hold" nodeType="clickEffect">
                                  <p:stCondLst>
                                    <p:cond delay="0"/>
                                  </p:stCondLst>
                                  <p:childTnLst>
                                    <p:animScale>
                                      <p:cBhvr>
                                        <p:cTn id="6" dur="1000" fill="hold"/>
                                        <p:tgtEl>
                                          <p:spTgt spid="35"/>
                                        </p:tgtEl>
                                      </p:cBhvr>
                                      <p:by x="180000" y="180000"/>
                                    </p:animScale>
                                  </p:childTnLst>
                                </p:cTn>
                              </p:par>
                              <p:par>
                                <p:cTn id="7" presetID="6" presetClass="emph" presetSubtype="0" accel="50000" decel="50000" autoRev="1" fill="hold" nodeType="withEffect">
                                  <p:stCondLst>
                                    <p:cond delay="0"/>
                                  </p:stCondLst>
                                  <p:childTnLst>
                                    <p:animScale>
                                      <p:cBhvr>
                                        <p:cTn id="8" dur="1000" fill="hold"/>
                                        <p:tgtEl>
                                          <p:spTgt spid="54"/>
                                        </p:tgtEl>
                                      </p:cBhvr>
                                      <p:by x="180000" y="180000"/>
                                    </p:animScale>
                                  </p:childTnLst>
                                </p:cTn>
                              </p:par>
                            </p:childTnLst>
                          </p:cTn>
                        </p:par>
                      </p:childTnLst>
                    </p:cTn>
                  </p:par>
                  <p:par>
                    <p:cTn id="9" fill="hold">
                      <p:stCondLst>
                        <p:cond delay="indefinite"/>
                      </p:stCondLst>
                      <p:childTnLst>
                        <p:par>
                          <p:cTn id="10" fill="hold">
                            <p:stCondLst>
                              <p:cond delay="0"/>
                            </p:stCondLst>
                            <p:childTnLst>
                              <p:par>
                                <p:cTn id="11" presetID="6" presetClass="emph" presetSubtype="0" accel="50000" decel="50000" autoRev="1" fill="hold" nodeType="clickEffect">
                                  <p:stCondLst>
                                    <p:cond delay="0"/>
                                  </p:stCondLst>
                                  <p:childTnLst>
                                    <p:animScale>
                                      <p:cBhvr>
                                        <p:cTn id="12" dur="1000" fill="hold"/>
                                        <p:tgtEl>
                                          <p:spTgt spid="5"/>
                                        </p:tgtEl>
                                      </p:cBhvr>
                                      <p:by x="180000" y="180000"/>
                                    </p:animScale>
                                  </p:childTnLst>
                                </p:cTn>
                              </p:par>
                              <p:par>
                                <p:cTn id="13" presetID="6" presetClass="emph" presetSubtype="0" accel="50000" decel="50000" autoRev="1" fill="hold" nodeType="withEffect">
                                  <p:stCondLst>
                                    <p:cond delay="0"/>
                                  </p:stCondLst>
                                  <p:childTnLst>
                                    <p:animScale>
                                      <p:cBhvr>
                                        <p:cTn id="14" dur="1000" fill="hold"/>
                                        <p:tgtEl>
                                          <p:spTgt spid="48"/>
                                        </p:tgtEl>
                                      </p:cBhvr>
                                      <p:by x="180000" y="180000"/>
                                    </p:animScale>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7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8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8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8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8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86"/>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89"/>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90"/>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92"/>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91"/>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95"/>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97"/>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96"/>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p:bldP spid="62" grpId="0"/>
      <p:bldP spid="85" grpId="0"/>
      <p:bldP spid="86" grpId="0"/>
    </p:bldLst>
  </p:timing>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Strategien</a:t>
            </a:r>
            <a:endParaRPr lang="en-US" dirty="0"/>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2"/>
          </p:nvPr>
        </p:nvSpPr>
        <p:spPr/>
        <p:txBody>
          <a:bodyPr/>
          <a:lstStyle/>
          <a:p>
            <a:fld id="{5F3DA2C8-5B72-4388-8D1E-72C210589DD5}" type="slidenum">
              <a:rPr lang="en-US" smtClean="0"/>
              <a:t>14</a:t>
            </a:fld>
            <a:endParaRPr lang="en-US"/>
          </a:p>
        </p:txBody>
      </p:sp>
    </p:spTree>
    <p:extLst>
      <p:ext uri="{BB962C8B-B14F-4D97-AF65-F5344CB8AC3E}">
        <p14:creationId xmlns:p14="http://schemas.microsoft.com/office/powerpoint/2010/main" val="305094100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1" name="Title 1"/>
          <p:cNvSpPr>
            <a:spLocks noGrp="1"/>
          </p:cNvSpPr>
          <p:nvPr>
            <p:ph type="title"/>
          </p:nvPr>
        </p:nvSpPr>
        <p:spPr/>
        <p:txBody>
          <a:bodyPr/>
          <a:lstStyle/>
          <a:p>
            <a:pPr eaLnBrk="1" hangingPunct="1"/>
            <a:r>
              <a:rPr lang="en-US" dirty="0"/>
              <a:t>Example of balance property</a:t>
            </a:r>
          </a:p>
        </p:txBody>
      </p:sp>
      <p:graphicFrame>
        <p:nvGraphicFramePr>
          <p:cNvPr id="4" name="Table 3"/>
          <p:cNvGraphicFramePr>
            <a:graphicFrameLocks noGrp="1"/>
          </p:cNvGraphicFramePr>
          <p:nvPr/>
        </p:nvGraphicFramePr>
        <p:xfrm>
          <a:off x="1981200" y="1676401"/>
          <a:ext cx="2057400" cy="4086225"/>
        </p:xfrm>
        <a:graphic>
          <a:graphicData uri="http://schemas.openxmlformats.org/drawingml/2006/table">
            <a:tbl>
              <a:tblPr/>
              <a:tblGrid>
                <a:gridCol w="514350">
                  <a:extLst>
                    <a:ext uri="{9D8B030D-6E8A-4147-A177-3AD203B41FA5}">
                      <a16:colId xmlns:a16="http://schemas.microsoft.com/office/drawing/2014/main" val="20000"/>
                    </a:ext>
                  </a:extLst>
                </a:gridCol>
                <a:gridCol w="514350">
                  <a:extLst>
                    <a:ext uri="{9D8B030D-6E8A-4147-A177-3AD203B41FA5}">
                      <a16:colId xmlns:a16="http://schemas.microsoft.com/office/drawing/2014/main" val="20001"/>
                    </a:ext>
                  </a:extLst>
                </a:gridCol>
                <a:gridCol w="514350">
                  <a:extLst>
                    <a:ext uri="{9D8B030D-6E8A-4147-A177-3AD203B41FA5}">
                      <a16:colId xmlns:a16="http://schemas.microsoft.com/office/drawing/2014/main" val="20002"/>
                    </a:ext>
                  </a:extLst>
                </a:gridCol>
                <a:gridCol w="514350">
                  <a:extLst>
                    <a:ext uri="{9D8B030D-6E8A-4147-A177-3AD203B41FA5}">
                      <a16:colId xmlns:a16="http://schemas.microsoft.com/office/drawing/2014/main" val="20003"/>
                    </a:ext>
                  </a:extLst>
                </a:gridCol>
              </a:tblGrid>
              <a:tr h="37147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a:ln>
                            <a:noFill/>
                          </a:ln>
                          <a:solidFill>
                            <a:srgbClr val="FFFFFF"/>
                          </a:solidFill>
                          <a:effectLst/>
                          <a:latin typeface="Calibri" pitchFamily="34" charset="0"/>
                        </a:rPr>
                        <a:t>a</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a:ln>
                            <a:noFill/>
                          </a:ln>
                          <a:solidFill>
                            <a:srgbClr val="FFFFFF"/>
                          </a:solidFill>
                          <a:effectLst/>
                          <a:latin typeface="Calibri" pitchFamily="34" charset="0"/>
                        </a:rPr>
                        <a:t>b</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a:ln>
                            <a:noFill/>
                          </a:ln>
                          <a:solidFill>
                            <a:srgbClr val="FFFFFF"/>
                          </a:solidFill>
                          <a:effectLst/>
                          <a:latin typeface="Calibri" pitchFamily="34" charset="0"/>
                        </a:rPr>
                        <a:t>z</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a:ln>
                            <a:noFill/>
                          </a:ln>
                          <a:solidFill>
                            <a:srgbClr val="FFFFFF"/>
                          </a:solidFill>
                          <a:effectLst/>
                          <a:latin typeface="Calibri" pitchFamily="34" charset="0"/>
                        </a:rPr>
                        <a:t>e(x)</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r h="37147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rgbClr val="000000"/>
                          </a:solidFill>
                          <a:effectLst/>
                          <a:latin typeface="Calibri" pitchFamily="34" charset="0"/>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rgbClr val="000000"/>
                          </a:solidFill>
                          <a:effectLst/>
                          <a:latin typeface="Calibri" pitchFamily="34" charset="0"/>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rgbClr val="000000"/>
                          </a:solidFill>
                          <a:effectLst/>
                          <a:latin typeface="Calibri" pitchFamily="34" charset="0"/>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rgbClr val="000000"/>
                          </a:solidFill>
                          <a:effectLst/>
                          <a:latin typeface="Calibri" pitchFamily="34" charset="0"/>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0D8E8"/>
                    </a:solidFill>
                  </a:tcPr>
                </a:tc>
                <a:extLst>
                  <a:ext uri="{0D108BD9-81ED-4DB2-BD59-A6C34878D82A}">
                    <a16:rowId xmlns:a16="http://schemas.microsoft.com/office/drawing/2014/main" val="10001"/>
                  </a:ext>
                </a:extLst>
              </a:tr>
              <a:tr h="37147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rgbClr val="000000"/>
                          </a:solidFill>
                          <a:effectLst/>
                          <a:latin typeface="Calibri" pitchFamily="34" charset="0"/>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rgbClr val="000000"/>
                          </a:solidFill>
                          <a:effectLst/>
                          <a:latin typeface="Calibri" pitchFamily="34" charset="0"/>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rgbClr val="000000"/>
                          </a:solidFill>
                          <a:effectLst/>
                          <a:latin typeface="Calibri" pitchFamily="34" charset="0"/>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rgbClr val="000000"/>
                          </a:solidFill>
                          <a:effectLst/>
                          <a:latin typeface="Calibri" pitchFamily="34" charset="0"/>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9EDF4"/>
                    </a:solidFill>
                  </a:tcPr>
                </a:tc>
                <a:extLst>
                  <a:ext uri="{0D108BD9-81ED-4DB2-BD59-A6C34878D82A}">
                    <a16:rowId xmlns:a16="http://schemas.microsoft.com/office/drawing/2014/main" val="10002"/>
                  </a:ext>
                </a:extLst>
              </a:tr>
              <a:tr h="37147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rgbClr val="000000"/>
                          </a:solidFill>
                          <a:effectLst/>
                          <a:latin typeface="Calibri" pitchFamily="34" charset="0"/>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rgbClr val="000000"/>
                          </a:solidFill>
                          <a:effectLst/>
                          <a:latin typeface="Calibri" pitchFamily="34" charset="0"/>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rgbClr val="000000"/>
                          </a:solidFill>
                          <a:effectLst/>
                          <a:latin typeface="Calibri" pitchFamily="34" charset="0"/>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rgbClr val="000000"/>
                          </a:solidFill>
                          <a:effectLst/>
                          <a:latin typeface="Calibri" pitchFamily="34" charset="0"/>
                        </a:rPr>
                        <a:t>.33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0D8E8"/>
                    </a:solidFill>
                  </a:tcPr>
                </a:tc>
                <a:extLst>
                  <a:ext uri="{0D108BD9-81ED-4DB2-BD59-A6C34878D82A}">
                    <a16:rowId xmlns:a16="http://schemas.microsoft.com/office/drawing/2014/main" val="10003"/>
                  </a:ext>
                </a:extLst>
              </a:tr>
              <a:tr h="37147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rgbClr val="000000"/>
                          </a:solidFill>
                          <a:effectLst/>
                          <a:latin typeface="Calibri" pitchFamily="34" charset="0"/>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rgbClr val="000000"/>
                          </a:solidFill>
                          <a:effectLst/>
                          <a:latin typeface="Calibri" pitchFamily="34" charset="0"/>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rgbClr val="000000"/>
                          </a:solidFill>
                          <a:effectLst/>
                          <a:latin typeface="Calibri" pitchFamily="34" charset="0"/>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rgbClr val="000000"/>
                          </a:solidFill>
                          <a:effectLst/>
                          <a:latin typeface="Calibri" pitchFamily="34" charset="0"/>
                        </a:rPr>
                        <a:t>.33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9EDF4"/>
                    </a:solidFill>
                  </a:tcPr>
                </a:tc>
                <a:extLst>
                  <a:ext uri="{0D108BD9-81ED-4DB2-BD59-A6C34878D82A}">
                    <a16:rowId xmlns:a16="http://schemas.microsoft.com/office/drawing/2014/main" val="10004"/>
                  </a:ext>
                </a:extLst>
              </a:tr>
              <a:tr h="37147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rgbClr val="000000"/>
                          </a:solidFill>
                          <a:effectLst/>
                          <a:latin typeface="Calibri" pitchFamily="34" charset="0"/>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rgbClr val="000000"/>
                          </a:solidFill>
                          <a:effectLst/>
                          <a:latin typeface="Calibri" pitchFamily="34" charset="0"/>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rgbClr val="000000"/>
                          </a:solidFill>
                          <a:effectLst/>
                          <a:latin typeface="Calibri" pitchFamily="34" charset="0"/>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rgbClr val="000000"/>
                          </a:solidFill>
                          <a:effectLst/>
                          <a:latin typeface="Calibri" pitchFamily="34" charset="0"/>
                        </a:rPr>
                        <a:t>.33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0D8E8"/>
                    </a:solidFill>
                  </a:tcPr>
                </a:tc>
                <a:extLst>
                  <a:ext uri="{0D108BD9-81ED-4DB2-BD59-A6C34878D82A}">
                    <a16:rowId xmlns:a16="http://schemas.microsoft.com/office/drawing/2014/main" val="10005"/>
                  </a:ext>
                </a:extLst>
              </a:tr>
              <a:tr h="37147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rgbClr val="000000"/>
                          </a:solidFill>
                          <a:effectLst/>
                          <a:latin typeface="Calibri" pitchFamily="34" charset="0"/>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rgbClr val="000000"/>
                          </a:solidFill>
                          <a:effectLst/>
                          <a:latin typeface="Calibri" pitchFamily="34" charset="0"/>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rgbClr val="000000"/>
                          </a:solidFill>
                          <a:effectLst/>
                          <a:latin typeface="Calibri" pitchFamily="34" charset="0"/>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rgbClr val="000000"/>
                          </a:solidFill>
                          <a:effectLst/>
                          <a:latin typeface="Calibri" pitchFamily="34" charset="0"/>
                        </a:rPr>
                        <a:t>.66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9EDF4"/>
                    </a:solidFill>
                  </a:tcPr>
                </a:tc>
                <a:extLst>
                  <a:ext uri="{0D108BD9-81ED-4DB2-BD59-A6C34878D82A}">
                    <a16:rowId xmlns:a16="http://schemas.microsoft.com/office/drawing/2014/main" val="10006"/>
                  </a:ext>
                </a:extLst>
              </a:tr>
              <a:tr h="37147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rgbClr val="000000"/>
                          </a:solidFill>
                          <a:effectLst/>
                          <a:latin typeface="Calibri" pitchFamily="34" charset="0"/>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rgbClr val="000000"/>
                          </a:solidFill>
                          <a:effectLst/>
                          <a:latin typeface="Calibri" pitchFamily="34" charset="0"/>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rgbClr val="000000"/>
                          </a:solidFill>
                          <a:effectLst/>
                          <a:latin typeface="Calibri" pitchFamily="34" charset="0"/>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rgbClr val="000000"/>
                          </a:solidFill>
                          <a:effectLst/>
                          <a:latin typeface="Calibri" pitchFamily="34" charset="0"/>
                        </a:rPr>
                        <a:t>.66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0D8E8"/>
                    </a:solidFill>
                  </a:tcPr>
                </a:tc>
                <a:extLst>
                  <a:ext uri="{0D108BD9-81ED-4DB2-BD59-A6C34878D82A}">
                    <a16:rowId xmlns:a16="http://schemas.microsoft.com/office/drawing/2014/main" val="10007"/>
                  </a:ext>
                </a:extLst>
              </a:tr>
              <a:tr h="37147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rgbClr val="000000"/>
                          </a:solidFill>
                          <a:effectLst/>
                          <a:latin typeface="Calibri" pitchFamily="34" charset="0"/>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rgbClr val="000000"/>
                          </a:solidFill>
                          <a:effectLst/>
                          <a:latin typeface="Calibri" pitchFamily="34" charset="0"/>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rgbClr val="000000"/>
                          </a:solidFill>
                          <a:effectLst/>
                          <a:latin typeface="Calibri" pitchFamily="34" charset="0"/>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rgbClr val="000000"/>
                          </a:solidFill>
                          <a:effectLst/>
                          <a:latin typeface="Calibri" pitchFamily="34" charset="0"/>
                        </a:rPr>
                        <a:t>.66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9EDF4"/>
                    </a:solidFill>
                  </a:tcPr>
                </a:tc>
                <a:extLst>
                  <a:ext uri="{0D108BD9-81ED-4DB2-BD59-A6C34878D82A}">
                    <a16:rowId xmlns:a16="http://schemas.microsoft.com/office/drawing/2014/main" val="10008"/>
                  </a:ext>
                </a:extLst>
              </a:tr>
              <a:tr h="37147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rgbClr val="000000"/>
                          </a:solidFill>
                          <a:effectLst/>
                          <a:latin typeface="Calibri" pitchFamily="34" charset="0"/>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rgbClr val="000000"/>
                          </a:solidFill>
                          <a:effectLst/>
                          <a:latin typeface="Calibri" pitchFamily="34" charset="0"/>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rgbClr val="000000"/>
                          </a:solidFill>
                          <a:effectLst/>
                          <a:latin typeface="Calibri" pitchFamily="34" charset="0"/>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rgbClr val="000000"/>
                          </a:solidFill>
                          <a:effectLst/>
                          <a:latin typeface="Calibri" pitchFamily="34" charset="0"/>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0D8E8"/>
                    </a:solidFill>
                  </a:tcPr>
                </a:tc>
                <a:extLst>
                  <a:ext uri="{0D108BD9-81ED-4DB2-BD59-A6C34878D82A}">
                    <a16:rowId xmlns:a16="http://schemas.microsoft.com/office/drawing/2014/main" val="10009"/>
                  </a:ext>
                </a:extLst>
              </a:tr>
              <a:tr h="37147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rgbClr val="000000"/>
                          </a:solidFill>
                          <a:effectLst/>
                          <a:latin typeface="Calibri" pitchFamily="34" charset="0"/>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rgbClr val="000000"/>
                          </a:solidFill>
                          <a:effectLst/>
                          <a:latin typeface="Calibri" pitchFamily="34" charset="0"/>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rgbClr val="000000"/>
                          </a:solidFill>
                          <a:effectLst/>
                          <a:latin typeface="Calibri" pitchFamily="34" charset="0"/>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rgbClr val="000000"/>
                          </a:solidFill>
                          <a:effectLst/>
                          <a:latin typeface="Calibri" pitchFamily="34" charset="0"/>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9EDF4"/>
                    </a:solidFill>
                  </a:tcPr>
                </a:tc>
                <a:extLst>
                  <a:ext uri="{0D108BD9-81ED-4DB2-BD59-A6C34878D82A}">
                    <a16:rowId xmlns:a16="http://schemas.microsoft.com/office/drawing/2014/main" val="10010"/>
                  </a:ext>
                </a:extLst>
              </a:tr>
            </a:tbl>
          </a:graphicData>
        </a:graphic>
      </p:graphicFrame>
      <p:sp>
        <p:nvSpPr>
          <p:cNvPr id="6" name="TextBox 5"/>
          <p:cNvSpPr txBox="1"/>
          <p:nvPr/>
        </p:nvSpPr>
        <p:spPr>
          <a:xfrm>
            <a:off x="4038600" y="2057400"/>
            <a:ext cx="2549096" cy="369332"/>
          </a:xfrm>
          <a:prstGeom prst="rect">
            <a:avLst/>
          </a:prstGeom>
          <a:noFill/>
        </p:spPr>
        <p:txBody>
          <a:bodyPr wrap="none">
            <a:spAutoFit/>
          </a:bodyPr>
          <a:lstStyle/>
          <a:p>
            <a:pPr>
              <a:defRPr/>
            </a:pPr>
            <a:r>
              <a:rPr lang="en-US" dirty="0">
                <a:latin typeface="+mj-lt"/>
              </a:rPr>
              <a:t>e(x) = p(z=1| x={0 0}) = .5</a:t>
            </a:r>
          </a:p>
        </p:txBody>
      </p:sp>
      <p:sp>
        <p:nvSpPr>
          <p:cNvPr id="7" name="TextBox 6"/>
          <p:cNvSpPr txBox="1"/>
          <p:nvPr/>
        </p:nvSpPr>
        <p:spPr>
          <a:xfrm>
            <a:off x="2286000" y="1371600"/>
            <a:ext cx="1614488" cy="369888"/>
          </a:xfrm>
          <a:prstGeom prst="rect">
            <a:avLst/>
          </a:prstGeom>
          <a:noFill/>
        </p:spPr>
        <p:txBody>
          <a:bodyPr wrap="none">
            <a:spAutoFit/>
          </a:bodyPr>
          <a:lstStyle/>
          <a:p>
            <a:pPr>
              <a:defRPr/>
            </a:pPr>
            <a:r>
              <a:rPr lang="en-US" dirty="0">
                <a:latin typeface="+mj-lt"/>
              </a:rPr>
              <a:t>original sample</a:t>
            </a:r>
          </a:p>
        </p:txBody>
      </p:sp>
      <p:cxnSp>
        <p:nvCxnSpPr>
          <p:cNvPr id="9" name="Straight Connector 8"/>
          <p:cNvCxnSpPr/>
          <p:nvPr/>
        </p:nvCxnSpPr>
        <p:spPr>
          <a:xfrm>
            <a:off x="1524000" y="1293814"/>
            <a:ext cx="9144000" cy="1587"/>
          </a:xfrm>
          <a:prstGeom prst="line">
            <a:avLst/>
          </a:prstGeom>
          <a:ln>
            <a:tailEnd type="none"/>
          </a:ln>
        </p:spPr>
        <p:style>
          <a:lnRef idx="2">
            <a:schemeClr val="dk1"/>
          </a:lnRef>
          <a:fillRef idx="0">
            <a:schemeClr val="dk1"/>
          </a:fillRef>
          <a:effectRef idx="1">
            <a:schemeClr val="dk1"/>
          </a:effectRef>
          <a:fontRef idx="minor">
            <a:schemeClr val="tx1"/>
          </a:fontRef>
        </p:style>
      </p:cxnSp>
      <p:sp>
        <p:nvSpPr>
          <p:cNvPr id="10" name="TextBox 9"/>
          <p:cNvSpPr txBox="1"/>
          <p:nvPr/>
        </p:nvSpPr>
        <p:spPr>
          <a:xfrm>
            <a:off x="1600200" y="5867400"/>
            <a:ext cx="1600200" cy="369888"/>
          </a:xfrm>
          <a:prstGeom prst="rect">
            <a:avLst/>
          </a:prstGeom>
          <a:noFill/>
        </p:spPr>
        <p:txBody>
          <a:bodyPr wrap="none">
            <a:spAutoFit/>
          </a:bodyPr>
          <a:lstStyle/>
          <a:p>
            <a:pPr>
              <a:defRPr/>
            </a:pPr>
            <a:r>
              <a:rPr lang="en-US" dirty="0">
                <a:latin typeface="Calibri"/>
              </a:rPr>
              <a:t>(a=1 | z=0) = .5</a:t>
            </a:r>
            <a:endParaRPr lang="en-US" dirty="0">
              <a:latin typeface="+mj-lt"/>
            </a:endParaRPr>
          </a:p>
        </p:txBody>
      </p:sp>
      <p:sp>
        <p:nvSpPr>
          <p:cNvPr id="11" name="TextBox 10"/>
          <p:cNvSpPr txBox="1"/>
          <p:nvPr/>
        </p:nvSpPr>
        <p:spPr>
          <a:xfrm>
            <a:off x="1600200" y="6172200"/>
            <a:ext cx="1600200" cy="369888"/>
          </a:xfrm>
          <a:prstGeom prst="rect">
            <a:avLst/>
          </a:prstGeom>
          <a:noFill/>
        </p:spPr>
        <p:txBody>
          <a:bodyPr wrap="none">
            <a:spAutoFit/>
          </a:bodyPr>
          <a:lstStyle/>
          <a:p>
            <a:pPr>
              <a:defRPr/>
            </a:pPr>
            <a:r>
              <a:rPr lang="en-US" dirty="0">
                <a:latin typeface="Calibri"/>
              </a:rPr>
              <a:t>(a=1 | z=1) = .5</a:t>
            </a:r>
            <a:endParaRPr lang="en-US" dirty="0">
              <a:latin typeface="+mj-lt"/>
            </a:endParaRPr>
          </a:p>
        </p:txBody>
      </p:sp>
      <p:sp>
        <p:nvSpPr>
          <p:cNvPr id="12" name="TextBox 11"/>
          <p:cNvSpPr txBox="1"/>
          <p:nvPr/>
        </p:nvSpPr>
        <p:spPr>
          <a:xfrm>
            <a:off x="3424239" y="5867400"/>
            <a:ext cx="1760537" cy="369888"/>
          </a:xfrm>
          <a:prstGeom prst="rect">
            <a:avLst/>
          </a:prstGeom>
          <a:noFill/>
        </p:spPr>
        <p:txBody>
          <a:bodyPr wrap="none">
            <a:spAutoFit/>
          </a:bodyPr>
          <a:lstStyle/>
          <a:p>
            <a:pPr>
              <a:defRPr/>
            </a:pPr>
            <a:r>
              <a:rPr lang="en-US" dirty="0">
                <a:latin typeface="Calibri"/>
              </a:rPr>
              <a:t>(b=1 | z=0) = 1/4</a:t>
            </a:r>
            <a:endParaRPr lang="en-US" dirty="0">
              <a:latin typeface="+mj-lt"/>
            </a:endParaRPr>
          </a:p>
        </p:txBody>
      </p:sp>
      <p:sp>
        <p:nvSpPr>
          <p:cNvPr id="13" name="TextBox 12"/>
          <p:cNvSpPr txBox="1"/>
          <p:nvPr/>
        </p:nvSpPr>
        <p:spPr>
          <a:xfrm>
            <a:off x="3424238" y="6172200"/>
            <a:ext cx="1728358" cy="369332"/>
          </a:xfrm>
          <a:prstGeom prst="rect">
            <a:avLst/>
          </a:prstGeom>
          <a:noFill/>
        </p:spPr>
        <p:txBody>
          <a:bodyPr wrap="none">
            <a:spAutoFit/>
          </a:bodyPr>
          <a:lstStyle/>
          <a:p>
            <a:pPr>
              <a:defRPr/>
            </a:pPr>
            <a:r>
              <a:rPr lang="en-US" dirty="0">
                <a:latin typeface="Calibri"/>
              </a:rPr>
              <a:t>(b=1 | z=1) = .66</a:t>
            </a:r>
            <a:endParaRPr lang="en-US" dirty="0">
              <a:latin typeface="+mj-lt"/>
            </a:endParaRPr>
          </a:p>
        </p:txBody>
      </p:sp>
      <p:sp>
        <p:nvSpPr>
          <p:cNvPr id="14" name="Slide Number Placeholder 13"/>
          <p:cNvSpPr>
            <a:spLocks noGrp="1"/>
          </p:cNvSpPr>
          <p:nvPr>
            <p:ph type="sldNum" sz="quarter" idx="12"/>
          </p:nvPr>
        </p:nvSpPr>
        <p:spPr>
          <a:xfrm>
            <a:off x="8077200" y="6356351"/>
            <a:ext cx="2133600" cy="365125"/>
          </a:xfrm>
        </p:spPr>
        <p:txBody>
          <a:bodyPr rtlCol="0"/>
          <a:lstStyle/>
          <a:p>
            <a:pPr>
              <a:defRPr/>
            </a:pPr>
            <a:fld id="{595532DD-DDBE-4C9C-82DB-479B9AA92B20}" type="slidenum">
              <a:rPr lang="en-US">
                <a:latin typeface="+mn-lt"/>
              </a:rPr>
              <a:pPr>
                <a:defRPr/>
              </a:pPr>
              <a:t>140</a:t>
            </a:fld>
            <a:endParaRPr lang="en-US" dirty="0">
              <a:latin typeface="+mn-lt"/>
            </a:endParaRPr>
          </a:p>
        </p:txBody>
      </p:sp>
      <p:sp>
        <p:nvSpPr>
          <p:cNvPr id="15" name="TextBox 14"/>
          <p:cNvSpPr txBox="1"/>
          <p:nvPr/>
        </p:nvSpPr>
        <p:spPr>
          <a:xfrm>
            <a:off x="4038600" y="2819400"/>
            <a:ext cx="2666114" cy="369332"/>
          </a:xfrm>
          <a:prstGeom prst="rect">
            <a:avLst/>
          </a:prstGeom>
          <a:noFill/>
        </p:spPr>
        <p:txBody>
          <a:bodyPr wrap="none">
            <a:spAutoFit/>
          </a:bodyPr>
          <a:lstStyle/>
          <a:p>
            <a:pPr>
              <a:defRPr/>
            </a:pPr>
            <a:r>
              <a:rPr lang="en-US" dirty="0">
                <a:latin typeface="+mj-lt"/>
              </a:rPr>
              <a:t>e(x) = p(z=1| x={1 0}) = .33</a:t>
            </a:r>
          </a:p>
        </p:txBody>
      </p:sp>
      <p:sp>
        <p:nvSpPr>
          <p:cNvPr id="16" name="TextBox 15"/>
          <p:cNvSpPr txBox="1"/>
          <p:nvPr/>
        </p:nvSpPr>
        <p:spPr>
          <a:xfrm>
            <a:off x="4038600" y="3886200"/>
            <a:ext cx="2666114" cy="369332"/>
          </a:xfrm>
          <a:prstGeom prst="rect">
            <a:avLst/>
          </a:prstGeom>
          <a:noFill/>
        </p:spPr>
        <p:txBody>
          <a:bodyPr wrap="none">
            <a:spAutoFit/>
          </a:bodyPr>
          <a:lstStyle/>
          <a:p>
            <a:pPr>
              <a:defRPr/>
            </a:pPr>
            <a:r>
              <a:rPr lang="en-US" dirty="0">
                <a:latin typeface="+mj-lt"/>
              </a:rPr>
              <a:t>e(x) = p(z=1| x={0 1}) = .66</a:t>
            </a:r>
          </a:p>
        </p:txBody>
      </p:sp>
      <p:sp>
        <p:nvSpPr>
          <p:cNvPr id="17" name="TextBox 16"/>
          <p:cNvSpPr txBox="1"/>
          <p:nvPr/>
        </p:nvSpPr>
        <p:spPr>
          <a:xfrm>
            <a:off x="4038600" y="5029200"/>
            <a:ext cx="2491388" cy="369332"/>
          </a:xfrm>
          <a:prstGeom prst="rect">
            <a:avLst/>
          </a:prstGeom>
          <a:noFill/>
        </p:spPr>
        <p:txBody>
          <a:bodyPr wrap="none">
            <a:spAutoFit/>
          </a:bodyPr>
          <a:lstStyle/>
          <a:p>
            <a:pPr>
              <a:defRPr/>
            </a:pPr>
            <a:r>
              <a:rPr lang="en-US" dirty="0">
                <a:latin typeface="+mj-lt"/>
              </a:rPr>
              <a:t>e(x) = p(z=1| x={1 1}) = 1</a:t>
            </a:r>
          </a:p>
        </p:txBody>
      </p:sp>
    </p:spTree>
    <p:extLst>
      <p:ext uri="{BB962C8B-B14F-4D97-AF65-F5344CB8AC3E}">
        <p14:creationId xmlns:p14="http://schemas.microsoft.com/office/powerpoint/2010/main" val="2618806741"/>
      </p:ext>
    </p:extLst>
  </p:cSld>
  <p:clrMapOvr>
    <a:masterClrMapping/>
  </p:clrMapOvr>
  <p:transition/>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09" name="Title 1"/>
          <p:cNvSpPr>
            <a:spLocks noGrp="1"/>
          </p:cNvSpPr>
          <p:nvPr>
            <p:ph type="title"/>
          </p:nvPr>
        </p:nvSpPr>
        <p:spPr/>
        <p:txBody>
          <a:bodyPr/>
          <a:lstStyle/>
          <a:p>
            <a:pPr eaLnBrk="1" hangingPunct="1"/>
            <a:r>
              <a:rPr lang="en-US" dirty="0"/>
              <a:t>Example of balance property</a:t>
            </a:r>
          </a:p>
        </p:txBody>
      </p:sp>
      <p:graphicFrame>
        <p:nvGraphicFramePr>
          <p:cNvPr id="4" name="Table 3"/>
          <p:cNvGraphicFramePr>
            <a:graphicFrameLocks noGrp="1"/>
          </p:cNvGraphicFramePr>
          <p:nvPr/>
        </p:nvGraphicFramePr>
        <p:xfrm>
          <a:off x="1981200" y="1676401"/>
          <a:ext cx="2057400" cy="4086225"/>
        </p:xfrm>
        <a:graphic>
          <a:graphicData uri="http://schemas.openxmlformats.org/drawingml/2006/table">
            <a:tbl>
              <a:tblPr/>
              <a:tblGrid>
                <a:gridCol w="514350">
                  <a:extLst>
                    <a:ext uri="{9D8B030D-6E8A-4147-A177-3AD203B41FA5}">
                      <a16:colId xmlns:a16="http://schemas.microsoft.com/office/drawing/2014/main" val="20000"/>
                    </a:ext>
                  </a:extLst>
                </a:gridCol>
                <a:gridCol w="514350">
                  <a:extLst>
                    <a:ext uri="{9D8B030D-6E8A-4147-A177-3AD203B41FA5}">
                      <a16:colId xmlns:a16="http://schemas.microsoft.com/office/drawing/2014/main" val="20001"/>
                    </a:ext>
                  </a:extLst>
                </a:gridCol>
                <a:gridCol w="514350">
                  <a:extLst>
                    <a:ext uri="{9D8B030D-6E8A-4147-A177-3AD203B41FA5}">
                      <a16:colId xmlns:a16="http://schemas.microsoft.com/office/drawing/2014/main" val="20002"/>
                    </a:ext>
                  </a:extLst>
                </a:gridCol>
                <a:gridCol w="514350">
                  <a:extLst>
                    <a:ext uri="{9D8B030D-6E8A-4147-A177-3AD203B41FA5}">
                      <a16:colId xmlns:a16="http://schemas.microsoft.com/office/drawing/2014/main" val="20003"/>
                    </a:ext>
                  </a:extLst>
                </a:gridCol>
              </a:tblGrid>
              <a:tr h="37147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a:ln>
                            <a:noFill/>
                          </a:ln>
                          <a:solidFill>
                            <a:srgbClr val="FFFFFF"/>
                          </a:solidFill>
                          <a:effectLst/>
                          <a:latin typeface="Calibri" pitchFamily="34" charset="0"/>
                        </a:rPr>
                        <a:t>a</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a:ln>
                            <a:noFill/>
                          </a:ln>
                          <a:solidFill>
                            <a:srgbClr val="FFFFFF"/>
                          </a:solidFill>
                          <a:effectLst/>
                          <a:latin typeface="Calibri" pitchFamily="34" charset="0"/>
                        </a:rPr>
                        <a:t>b</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a:ln>
                            <a:noFill/>
                          </a:ln>
                          <a:solidFill>
                            <a:srgbClr val="FFFFFF"/>
                          </a:solidFill>
                          <a:effectLst/>
                          <a:latin typeface="Calibri" pitchFamily="34" charset="0"/>
                        </a:rPr>
                        <a:t>z</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a:ln>
                            <a:noFill/>
                          </a:ln>
                          <a:solidFill>
                            <a:srgbClr val="FFFFFF"/>
                          </a:solidFill>
                          <a:effectLst/>
                          <a:latin typeface="Calibri" pitchFamily="34" charset="0"/>
                        </a:rPr>
                        <a:t>e*(x)</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r h="37147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rgbClr val="000000"/>
                          </a:solidFill>
                          <a:effectLst/>
                          <a:latin typeface="Calibri" pitchFamily="34" charset="0"/>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rgbClr val="000000"/>
                          </a:solidFill>
                          <a:effectLst/>
                          <a:latin typeface="Calibri" pitchFamily="34" charset="0"/>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rgbClr val="000000"/>
                          </a:solidFill>
                          <a:effectLst/>
                          <a:latin typeface="Calibri" pitchFamily="34" charset="0"/>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rgbClr val="000000"/>
                          </a:solidFill>
                          <a:effectLst/>
                          <a:latin typeface="Calibri" pitchFamily="34" charset="0"/>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0D8E8"/>
                    </a:solidFill>
                  </a:tcPr>
                </a:tc>
                <a:extLst>
                  <a:ext uri="{0D108BD9-81ED-4DB2-BD59-A6C34878D82A}">
                    <a16:rowId xmlns:a16="http://schemas.microsoft.com/office/drawing/2014/main" val="10001"/>
                  </a:ext>
                </a:extLst>
              </a:tr>
              <a:tr h="37147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rgbClr val="000000"/>
                          </a:solidFill>
                          <a:effectLst/>
                          <a:latin typeface="Calibri" pitchFamily="34" charset="0"/>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rgbClr val="000000"/>
                          </a:solidFill>
                          <a:effectLst/>
                          <a:latin typeface="Calibri" pitchFamily="34" charset="0"/>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rgbClr val="000000"/>
                          </a:solidFill>
                          <a:effectLst/>
                          <a:latin typeface="Calibri" pitchFamily="34" charset="0"/>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rgbClr val="000000"/>
                          </a:solidFill>
                          <a:effectLst/>
                          <a:latin typeface="Calibri" pitchFamily="34" charset="0"/>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9EDF4"/>
                    </a:solidFill>
                  </a:tcPr>
                </a:tc>
                <a:extLst>
                  <a:ext uri="{0D108BD9-81ED-4DB2-BD59-A6C34878D82A}">
                    <a16:rowId xmlns:a16="http://schemas.microsoft.com/office/drawing/2014/main" val="10002"/>
                  </a:ext>
                </a:extLst>
              </a:tr>
              <a:tr h="37147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rgbClr val="000000"/>
                          </a:solidFill>
                          <a:effectLst/>
                          <a:latin typeface="Calibri" pitchFamily="34" charset="0"/>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rgbClr val="000000"/>
                          </a:solidFill>
                          <a:effectLst/>
                          <a:latin typeface="Calibri" pitchFamily="34" charset="0"/>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rgbClr val="000000"/>
                          </a:solidFill>
                          <a:effectLst/>
                          <a:latin typeface="Calibri" pitchFamily="34" charset="0"/>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rgbClr val="000000"/>
                          </a:solidFill>
                          <a:effectLst/>
                          <a:latin typeface="Calibri" pitchFamily="34" charset="0"/>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0D8E8"/>
                    </a:solidFill>
                  </a:tcPr>
                </a:tc>
                <a:extLst>
                  <a:ext uri="{0D108BD9-81ED-4DB2-BD59-A6C34878D82A}">
                    <a16:rowId xmlns:a16="http://schemas.microsoft.com/office/drawing/2014/main" val="10003"/>
                  </a:ext>
                </a:extLst>
              </a:tr>
              <a:tr h="37147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de-DE" sz="1400" b="0" i="0" u="none" strike="noStrike" cap="none" normalizeH="0" baseline="0">
                        <a:ln>
                          <a:noFill/>
                        </a:ln>
                        <a:solidFill>
                          <a:srgbClr val="000000"/>
                        </a:solidFill>
                        <a:effectLst/>
                        <a:latin typeface="Calibri"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de-DE" sz="1400" b="0" i="0" u="none" strike="noStrike" cap="none" normalizeH="0" baseline="0">
                        <a:ln>
                          <a:noFill/>
                        </a:ln>
                        <a:solidFill>
                          <a:srgbClr val="000000"/>
                        </a:solidFill>
                        <a:effectLst/>
                        <a:latin typeface="Calibri"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de-DE" sz="1400" b="0" i="0" u="none" strike="noStrike" cap="none" normalizeH="0" baseline="0">
                        <a:ln>
                          <a:noFill/>
                        </a:ln>
                        <a:solidFill>
                          <a:srgbClr val="000000"/>
                        </a:solidFill>
                        <a:effectLst/>
                        <a:latin typeface="Calibri"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de-DE" sz="1400" b="0" i="0" u="none" strike="noStrike" cap="none" normalizeH="0" baseline="0">
                        <a:ln>
                          <a:noFill/>
                        </a:ln>
                        <a:solidFill>
                          <a:srgbClr val="000000"/>
                        </a:solidFill>
                        <a:effectLst/>
                        <a:latin typeface="Calibri"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9EDF4"/>
                    </a:solidFill>
                  </a:tcPr>
                </a:tc>
                <a:extLst>
                  <a:ext uri="{0D108BD9-81ED-4DB2-BD59-A6C34878D82A}">
                    <a16:rowId xmlns:a16="http://schemas.microsoft.com/office/drawing/2014/main" val="10004"/>
                  </a:ext>
                </a:extLst>
              </a:tr>
              <a:tr h="37147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rgbClr val="000000"/>
                          </a:solidFill>
                          <a:effectLst/>
                          <a:latin typeface="Calibri" pitchFamily="34" charset="0"/>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rgbClr val="000000"/>
                          </a:solidFill>
                          <a:effectLst/>
                          <a:latin typeface="Calibri" pitchFamily="34" charset="0"/>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rgbClr val="000000"/>
                          </a:solidFill>
                          <a:effectLst/>
                          <a:latin typeface="Calibri" pitchFamily="34" charset="0"/>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rgbClr val="000000"/>
                          </a:solidFill>
                          <a:effectLst/>
                          <a:latin typeface="Calibri" pitchFamily="34" charset="0"/>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0D8E8"/>
                    </a:solidFill>
                  </a:tcPr>
                </a:tc>
                <a:extLst>
                  <a:ext uri="{0D108BD9-81ED-4DB2-BD59-A6C34878D82A}">
                    <a16:rowId xmlns:a16="http://schemas.microsoft.com/office/drawing/2014/main" val="10005"/>
                  </a:ext>
                </a:extLst>
              </a:tr>
              <a:tr h="37147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rgbClr val="000000"/>
                          </a:solidFill>
                          <a:effectLst/>
                          <a:latin typeface="Calibri" pitchFamily="34" charset="0"/>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rgbClr val="000000"/>
                          </a:solidFill>
                          <a:effectLst/>
                          <a:latin typeface="Calibri" pitchFamily="34" charset="0"/>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rgbClr val="000000"/>
                          </a:solidFill>
                          <a:effectLst/>
                          <a:latin typeface="Calibri" pitchFamily="34" charset="0"/>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rgbClr val="000000"/>
                          </a:solidFill>
                          <a:effectLst/>
                          <a:latin typeface="Calibri" pitchFamily="34" charset="0"/>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9EDF4"/>
                    </a:solidFill>
                  </a:tcPr>
                </a:tc>
                <a:extLst>
                  <a:ext uri="{0D108BD9-81ED-4DB2-BD59-A6C34878D82A}">
                    <a16:rowId xmlns:a16="http://schemas.microsoft.com/office/drawing/2014/main" val="10006"/>
                  </a:ext>
                </a:extLst>
              </a:tr>
              <a:tr h="37147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de-DE" sz="1400" b="0" i="0" u="none" strike="noStrike" cap="none" normalizeH="0" baseline="0">
                        <a:ln>
                          <a:noFill/>
                        </a:ln>
                        <a:solidFill>
                          <a:srgbClr val="000000"/>
                        </a:solidFill>
                        <a:effectLst/>
                        <a:latin typeface="Calibri"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de-DE" sz="1400" b="0" i="0" u="none" strike="noStrike" cap="none" normalizeH="0" baseline="0">
                        <a:ln>
                          <a:noFill/>
                        </a:ln>
                        <a:solidFill>
                          <a:srgbClr val="000000"/>
                        </a:solidFill>
                        <a:effectLst/>
                        <a:latin typeface="Calibri"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de-DE" sz="1400" b="0" i="0" u="none" strike="noStrike" cap="none" normalizeH="0" baseline="0">
                        <a:ln>
                          <a:noFill/>
                        </a:ln>
                        <a:solidFill>
                          <a:srgbClr val="000000"/>
                        </a:solidFill>
                        <a:effectLst/>
                        <a:latin typeface="Calibri"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de-DE" sz="1400" b="0" i="0" u="none" strike="noStrike" cap="none" normalizeH="0" baseline="0">
                        <a:ln>
                          <a:noFill/>
                        </a:ln>
                        <a:solidFill>
                          <a:srgbClr val="000000"/>
                        </a:solidFill>
                        <a:effectLst/>
                        <a:latin typeface="Calibri"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0D8E8"/>
                    </a:solidFill>
                  </a:tcPr>
                </a:tc>
                <a:extLst>
                  <a:ext uri="{0D108BD9-81ED-4DB2-BD59-A6C34878D82A}">
                    <a16:rowId xmlns:a16="http://schemas.microsoft.com/office/drawing/2014/main" val="10007"/>
                  </a:ext>
                </a:extLst>
              </a:tr>
              <a:tr h="37147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rgbClr val="000000"/>
                          </a:solidFill>
                          <a:effectLst/>
                          <a:latin typeface="Calibri" pitchFamily="34" charset="0"/>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rgbClr val="000000"/>
                          </a:solidFill>
                          <a:effectLst/>
                          <a:latin typeface="Calibri" pitchFamily="34" charset="0"/>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rgbClr val="000000"/>
                          </a:solidFill>
                          <a:effectLst/>
                          <a:latin typeface="Calibri" pitchFamily="34" charset="0"/>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rgbClr val="000000"/>
                          </a:solidFill>
                          <a:effectLst/>
                          <a:latin typeface="Calibri" pitchFamily="34" charset="0"/>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9EDF4"/>
                    </a:solidFill>
                  </a:tcPr>
                </a:tc>
                <a:extLst>
                  <a:ext uri="{0D108BD9-81ED-4DB2-BD59-A6C34878D82A}">
                    <a16:rowId xmlns:a16="http://schemas.microsoft.com/office/drawing/2014/main" val="10008"/>
                  </a:ext>
                </a:extLst>
              </a:tr>
              <a:tr h="37147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de-DE" sz="1400" b="0" i="0" u="none" strike="noStrike" cap="none" normalizeH="0" baseline="0">
                        <a:ln>
                          <a:noFill/>
                        </a:ln>
                        <a:solidFill>
                          <a:srgbClr val="000000"/>
                        </a:solidFill>
                        <a:effectLst/>
                        <a:latin typeface="Calibri"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de-DE" sz="1400" b="0" i="0" u="none" strike="noStrike" cap="none" normalizeH="0" baseline="0">
                        <a:ln>
                          <a:noFill/>
                        </a:ln>
                        <a:solidFill>
                          <a:srgbClr val="000000"/>
                        </a:solidFill>
                        <a:effectLst/>
                        <a:latin typeface="Calibri"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de-DE" sz="1400" b="0" i="0" u="none" strike="noStrike" cap="none" normalizeH="0" baseline="0">
                        <a:ln>
                          <a:noFill/>
                        </a:ln>
                        <a:solidFill>
                          <a:srgbClr val="000000"/>
                        </a:solidFill>
                        <a:effectLst/>
                        <a:latin typeface="Calibri"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de-DE" sz="1400" b="0" i="0" u="none" strike="noStrike" cap="none" normalizeH="0" baseline="0">
                        <a:ln>
                          <a:noFill/>
                        </a:ln>
                        <a:solidFill>
                          <a:srgbClr val="000000"/>
                        </a:solidFill>
                        <a:effectLst/>
                        <a:latin typeface="Calibri"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0D8E8"/>
                    </a:solidFill>
                  </a:tcPr>
                </a:tc>
                <a:extLst>
                  <a:ext uri="{0D108BD9-81ED-4DB2-BD59-A6C34878D82A}">
                    <a16:rowId xmlns:a16="http://schemas.microsoft.com/office/drawing/2014/main" val="10009"/>
                  </a:ext>
                </a:extLst>
              </a:tr>
              <a:tr h="37147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de-DE" sz="1400" b="0" i="0" u="none" strike="noStrike" cap="none" normalizeH="0" baseline="0">
                        <a:ln>
                          <a:noFill/>
                        </a:ln>
                        <a:solidFill>
                          <a:srgbClr val="000000"/>
                        </a:solidFill>
                        <a:effectLst/>
                        <a:latin typeface="Calibri"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de-DE" sz="1400" b="0" i="0" u="none" strike="noStrike" cap="none" normalizeH="0" baseline="0">
                        <a:ln>
                          <a:noFill/>
                        </a:ln>
                        <a:solidFill>
                          <a:srgbClr val="000000"/>
                        </a:solidFill>
                        <a:effectLst/>
                        <a:latin typeface="Calibri"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de-DE" sz="1400" b="0" i="0" u="none" strike="noStrike" cap="none" normalizeH="0" baseline="0">
                        <a:ln>
                          <a:noFill/>
                        </a:ln>
                        <a:solidFill>
                          <a:srgbClr val="000000"/>
                        </a:solidFill>
                        <a:effectLst/>
                        <a:latin typeface="Calibri"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de-DE" sz="1400" b="0" i="0" u="none" strike="noStrike" cap="none" normalizeH="0" baseline="0">
                        <a:ln>
                          <a:noFill/>
                        </a:ln>
                        <a:solidFill>
                          <a:srgbClr val="000000"/>
                        </a:solidFill>
                        <a:effectLst/>
                        <a:latin typeface="Calibri"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9EDF4"/>
                    </a:solidFill>
                  </a:tcPr>
                </a:tc>
                <a:extLst>
                  <a:ext uri="{0D108BD9-81ED-4DB2-BD59-A6C34878D82A}">
                    <a16:rowId xmlns:a16="http://schemas.microsoft.com/office/drawing/2014/main" val="10010"/>
                  </a:ext>
                </a:extLst>
              </a:tr>
            </a:tbl>
          </a:graphicData>
        </a:graphic>
      </p:graphicFrame>
      <p:sp>
        <p:nvSpPr>
          <p:cNvPr id="5" name="TextBox 4"/>
          <p:cNvSpPr txBox="1"/>
          <p:nvPr/>
        </p:nvSpPr>
        <p:spPr>
          <a:xfrm>
            <a:off x="2286001" y="1371600"/>
            <a:ext cx="1736725" cy="369888"/>
          </a:xfrm>
          <a:prstGeom prst="rect">
            <a:avLst/>
          </a:prstGeom>
          <a:noFill/>
        </p:spPr>
        <p:txBody>
          <a:bodyPr wrap="none">
            <a:spAutoFit/>
          </a:bodyPr>
          <a:lstStyle/>
          <a:p>
            <a:pPr>
              <a:defRPr/>
            </a:pPr>
            <a:r>
              <a:rPr lang="en-US" dirty="0">
                <a:latin typeface="+mj-lt"/>
              </a:rPr>
              <a:t>matched sample</a:t>
            </a:r>
          </a:p>
        </p:txBody>
      </p:sp>
      <p:sp>
        <p:nvSpPr>
          <p:cNvPr id="6" name="TextBox 5"/>
          <p:cNvSpPr txBox="1"/>
          <p:nvPr/>
        </p:nvSpPr>
        <p:spPr>
          <a:xfrm>
            <a:off x="1600200" y="5867400"/>
            <a:ext cx="1600200" cy="369888"/>
          </a:xfrm>
          <a:prstGeom prst="rect">
            <a:avLst/>
          </a:prstGeom>
          <a:noFill/>
        </p:spPr>
        <p:txBody>
          <a:bodyPr wrap="none">
            <a:spAutoFit/>
          </a:bodyPr>
          <a:lstStyle/>
          <a:p>
            <a:pPr>
              <a:defRPr/>
            </a:pPr>
            <a:r>
              <a:rPr lang="en-US" dirty="0">
                <a:latin typeface="Calibri"/>
              </a:rPr>
              <a:t>(a=1 | z=0) = .5</a:t>
            </a:r>
            <a:endParaRPr lang="en-US" dirty="0">
              <a:latin typeface="+mj-lt"/>
            </a:endParaRPr>
          </a:p>
        </p:txBody>
      </p:sp>
      <p:sp>
        <p:nvSpPr>
          <p:cNvPr id="7" name="TextBox 6"/>
          <p:cNvSpPr txBox="1"/>
          <p:nvPr/>
        </p:nvSpPr>
        <p:spPr>
          <a:xfrm>
            <a:off x="1600200" y="6172200"/>
            <a:ext cx="1600200" cy="369888"/>
          </a:xfrm>
          <a:prstGeom prst="rect">
            <a:avLst/>
          </a:prstGeom>
          <a:noFill/>
        </p:spPr>
        <p:txBody>
          <a:bodyPr wrap="none">
            <a:spAutoFit/>
          </a:bodyPr>
          <a:lstStyle/>
          <a:p>
            <a:pPr>
              <a:defRPr/>
            </a:pPr>
            <a:r>
              <a:rPr lang="en-US" dirty="0">
                <a:latin typeface="Calibri"/>
              </a:rPr>
              <a:t>(a=1 | z=1) = .5</a:t>
            </a:r>
            <a:endParaRPr lang="en-US" dirty="0">
              <a:latin typeface="+mj-lt"/>
            </a:endParaRPr>
          </a:p>
        </p:txBody>
      </p:sp>
      <p:sp>
        <p:nvSpPr>
          <p:cNvPr id="8" name="TextBox 7"/>
          <p:cNvSpPr txBox="1"/>
          <p:nvPr/>
        </p:nvSpPr>
        <p:spPr>
          <a:xfrm>
            <a:off x="3429001" y="5867400"/>
            <a:ext cx="1611313" cy="369888"/>
          </a:xfrm>
          <a:prstGeom prst="rect">
            <a:avLst/>
          </a:prstGeom>
          <a:noFill/>
        </p:spPr>
        <p:txBody>
          <a:bodyPr wrap="none">
            <a:spAutoFit/>
          </a:bodyPr>
          <a:lstStyle/>
          <a:p>
            <a:pPr>
              <a:defRPr/>
            </a:pPr>
            <a:r>
              <a:rPr lang="en-US" dirty="0">
                <a:latin typeface="Calibri"/>
              </a:rPr>
              <a:t>(b=1 | z=0) = .5</a:t>
            </a:r>
            <a:endParaRPr lang="en-US" dirty="0">
              <a:latin typeface="+mj-lt"/>
            </a:endParaRPr>
          </a:p>
        </p:txBody>
      </p:sp>
      <p:sp>
        <p:nvSpPr>
          <p:cNvPr id="9" name="TextBox 8"/>
          <p:cNvSpPr txBox="1"/>
          <p:nvPr/>
        </p:nvSpPr>
        <p:spPr>
          <a:xfrm>
            <a:off x="3429001" y="6172200"/>
            <a:ext cx="1611313" cy="369888"/>
          </a:xfrm>
          <a:prstGeom prst="rect">
            <a:avLst/>
          </a:prstGeom>
          <a:noFill/>
        </p:spPr>
        <p:txBody>
          <a:bodyPr wrap="none">
            <a:spAutoFit/>
          </a:bodyPr>
          <a:lstStyle/>
          <a:p>
            <a:pPr>
              <a:defRPr/>
            </a:pPr>
            <a:r>
              <a:rPr lang="en-US" dirty="0">
                <a:latin typeface="Calibri"/>
              </a:rPr>
              <a:t>(b=1 | z=1) = .5</a:t>
            </a:r>
            <a:endParaRPr lang="en-US" dirty="0">
              <a:latin typeface="+mj-lt"/>
            </a:endParaRPr>
          </a:p>
        </p:txBody>
      </p:sp>
      <p:cxnSp>
        <p:nvCxnSpPr>
          <p:cNvPr id="10" name="Straight Connector 9"/>
          <p:cNvCxnSpPr/>
          <p:nvPr/>
        </p:nvCxnSpPr>
        <p:spPr>
          <a:xfrm>
            <a:off x="1524000" y="1293814"/>
            <a:ext cx="9144000" cy="1587"/>
          </a:xfrm>
          <a:prstGeom prst="line">
            <a:avLst/>
          </a:prstGeom>
          <a:ln>
            <a:tailEnd type="none"/>
          </a:ln>
        </p:spPr>
        <p:style>
          <a:lnRef idx="2">
            <a:schemeClr val="dk1"/>
          </a:lnRef>
          <a:fillRef idx="0">
            <a:schemeClr val="dk1"/>
          </a:fillRef>
          <a:effectRef idx="1">
            <a:schemeClr val="dk1"/>
          </a:effectRef>
          <a:fontRef idx="minor">
            <a:schemeClr val="tx1"/>
          </a:fontRef>
        </p:style>
      </p:cxnSp>
      <p:sp>
        <p:nvSpPr>
          <p:cNvPr id="11" name="Rectangle 10"/>
          <p:cNvSpPr/>
          <p:nvPr/>
        </p:nvSpPr>
        <p:spPr>
          <a:xfrm>
            <a:off x="5029201" y="1600200"/>
            <a:ext cx="3795713" cy="400050"/>
          </a:xfrm>
          <a:prstGeom prst="rect">
            <a:avLst/>
          </a:prstGeom>
        </p:spPr>
        <p:txBody>
          <a:bodyPr wrap="none">
            <a:spAutoFit/>
          </a:bodyPr>
          <a:lstStyle/>
          <a:p>
            <a:pPr>
              <a:defRPr/>
            </a:pPr>
            <a:r>
              <a:rPr lang="pt-BR" sz="2000" dirty="0">
                <a:latin typeface="+mj-lt"/>
              </a:rPr>
              <a:t>p(z, x|e(x)) = p(z |e(x))     p(x |e(x))</a:t>
            </a:r>
            <a:endParaRPr lang="en-US" sz="2000" dirty="0">
              <a:latin typeface="+mj-lt"/>
            </a:endParaRPr>
          </a:p>
        </p:txBody>
      </p:sp>
      <p:sp>
        <p:nvSpPr>
          <p:cNvPr id="12" name="Rectangle 11"/>
          <p:cNvSpPr/>
          <p:nvPr/>
        </p:nvSpPr>
        <p:spPr>
          <a:xfrm>
            <a:off x="5029200" y="2667001"/>
            <a:ext cx="4090988" cy="2862263"/>
          </a:xfrm>
          <a:prstGeom prst="rect">
            <a:avLst/>
          </a:prstGeom>
        </p:spPr>
        <p:txBody>
          <a:bodyPr wrap="none">
            <a:spAutoFit/>
          </a:bodyPr>
          <a:lstStyle/>
          <a:p>
            <a:pPr>
              <a:defRPr/>
            </a:pPr>
            <a:r>
              <a:rPr lang="pt-BR" sz="2000" dirty="0">
                <a:latin typeface="+mj-lt"/>
              </a:rPr>
              <a:t>Examples for z=1 and x = {0 1}</a:t>
            </a:r>
          </a:p>
          <a:p>
            <a:pPr>
              <a:defRPr/>
            </a:pPr>
            <a:endParaRPr lang="pt-BR" sz="2000" dirty="0">
              <a:latin typeface="+mj-lt"/>
            </a:endParaRPr>
          </a:p>
          <a:p>
            <a:pPr>
              <a:defRPr/>
            </a:pPr>
            <a:r>
              <a:rPr lang="pt-BR" sz="2000" dirty="0">
                <a:latin typeface="+mj-lt"/>
              </a:rPr>
              <a:t>p(z=1, x={0 1}|e(x)) = 1/6</a:t>
            </a:r>
          </a:p>
          <a:p>
            <a:pPr>
              <a:defRPr/>
            </a:pPr>
            <a:endParaRPr lang="pt-BR" sz="2000" dirty="0">
              <a:latin typeface="+mj-lt"/>
            </a:endParaRPr>
          </a:p>
          <a:p>
            <a:pPr>
              <a:defRPr/>
            </a:pPr>
            <a:endParaRPr lang="pt-BR" sz="2000" dirty="0">
              <a:latin typeface="+mj-lt"/>
            </a:endParaRPr>
          </a:p>
          <a:p>
            <a:pPr>
              <a:defRPr/>
            </a:pPr>
            <a:r>
              <a:rPr lang="pt-BR" sz="2000" dirty="0">
                <a:latin typeface="+mj-lt"/>
              </a:rPr>
              <a:t>p(z=1 |e(x)) = .5</a:t>
            </a:r>
          </a:p>
          <a:p>
            <a:pPr>
              <a:defRPr/>
            </a:pPr>
            <a:r>
              <a:rPr lang="pt-BR" sz="2000" dirty="0">
                <a:latin typeface="+mj-lt"/>
              </a:rPr>
              <a:t>p(x={0 1} |e(x)) = .33</a:t>
            </a:r>
          </a:p>
          <a:p>
            <a:pPr>
              <a:defRPr/>
            </a:pPr>
            <a:endParaRPr lang="pt-BR" sz="2000" dirty="0">
              <a:latin typeface="+mj-lt"/>
            </a:endParaRPr>
          </a:p>
          <a:p>
            <a:pPr>
              <a:defRPr/>
            </a:pPr>
            <a:r>
              <a:rPr lang="pt-BR" sz="2000" dirty="0">
                <a:latin typeface="Calibri"/>
              </a:rPr>
              <a:t>p(z |e(x))     p(x |e(x)) = (.5)(.33) = 1/6</a:t>
            </a:r>
            <a:endParaRPr lang="en-US" sz="2000" dirty="0">
              <a:latin typeface="+mj-lt"/>
            </a:endParaRPr>
          </a:p>
        </p:txBody>
      </p:sp>
      <p:sp>
        <p:nvSpPr>
          <p:cNvPr id="13" name="Slide Number Placeholder 12"/>
          <p:cNvSpPr>
            <a:spLocks noGrp="1"/>
          </p:cNvSpPr>
          <p:nvPr>
            <p:ph type="sldNum" sz="quarter" idx="12"/>
          </p:nvPr>
        </p:nvSpPr>
        <p:spPr>
          <a:xfrm>
            <a:off x="8077200" y="6356351"/>
            <a:ext cx="2133600" cy="365125"/>
          </a:xfrm>
        </p:spPr>
        <p:txBody>
          <a:bodyPr rtlCol="0"/>
          <a:lstStyle/>
          <a:p>
            <a:pPr>
              <a:defRPr/>
            </a:pPr>
            <a:fld id="{7418A309-69EC-4E50-B370-D4EFFC4F2722}" type="slidenum">
              <a:rPr lang="en-US">
                <a:latin typeface="+mn-lt"/>
              </a:rPr>
              <a:pPr>
                <a:defRPr/>
              </a:pPr>
              <a:t>141</a:t>
            </a:fld>
            <a:endParaRPr lang="en-US" dirty="0">
              <a:latin typeface="+mn-lt"/>
            </a:endParaRPr>
          </a:p>
        </p:txBody>
      </p:sp>
    </p:spTree>
    <p:extLst>
      <p:ext uri="{BB962C8B-B14F-4D97-AF65-F5344CB8AC3E}">
        <p14:creationId xmlns:p14="http://schemas.microsoft.com/office/powerpoint/2010/main" val="908684344"/>
      </p:ext>
    </p:extLst>
  </p:cSld>
  <p:clrMapOvr>
    <a:masterClrMapping/>
  </p:clrMapOvr>
  <p:transition/>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Title 1"/>
          <p:cNvSpPr>
            <a:spLocks noGrp="1"/>
          </p:cNvSpPr>
          <p:nvPr>
            <p:ph type="title"/>
          </p:nvPr>
        </p:nvSpPr>
        <p:spPr/>
        <p:txBody>
          <a:bodyPr/>
          <a:lstStyle/>
          <a:p>
            <a:pPr eaLnBrk="1" hangingPunct="1"/>
            <a:r>
              <a:rPr lang="en-US" dirty="0"/>
              <a:t>Propensity scores</a:t>
            </a:r>
          </a:p>
        </p:txBody>
      </p:sp>
      <p:sp>
        <p:nvSpPr>
          <p:cNvPr id="3" name="Content Placeholder 2"/>
          <p:cNvSpPr>
            <a:spLocks noGrp="1"/>
          </p:cNvSpPr>
          <p:nvPr>
            <p:ph idx="1"/>
          </p:nvPr>
        </p:nvSpPr>
        <p:spPr/>
        <p:txBody>
          <a:bodyPr/>
          <a:lstStyle/>
          <a:p>
            <a:pPr eaLnBrk="1" hangingPunct="1"/>
            <a:r>
              <a:rPr lang="en-US" dirty="0"/>
              <a:t>Balance on the propensity score implies on average balance on all </a:t>
            </a:r>
            <a:r>
              <a:rPr lang="en-US" b="1" dirty="0"/>
              <a:t>observed</a:t>
            </a:r>
            <a:r>
              <a:rPr lang="en-US" dirty="0"/>
              <a:t> covariates</a:t>
            </a:r>
          </a:p>
          <a:p>
            <a:pPr eaLnBrk="1" hangingPunct="1"/>
            <a:endParaRPr lang="en-US" dirty="0"/>
          </a:p>
          <a:p>
            <a:pPr eaLnBrk="1" hangingPunct="1"/>
            <a:r>
              <a:rPr lang="en-US" dirty="0">
                <a:sym typeface="Wingdings" pitchFamily="2" charset="2"/>
              </a:rPr>
              <a:t>Importantly, PS matching generates balance in the distributions of covariates, and not necessarily for each single pair of unit</a:t>
            </a:r>
          </a:p>
        </p:txBody>
      </p:sp>
      <p:sp>
        <p:nvSpPr>
          <p:cNvPr id="4" name="Slide Number Placeholder 3"/>
          <p:cNvSpPr>
            <a:spLocks noGrp="1"/>
          </p:cNvSpPr>
          <p:nvPr>
            <p:ph type="sldNum" sz="quarter" idx="12"/>
          </p:nvPr>
        </p:nvSpPr>
        <p:spPr>
          <a:xfrm>
            <a:off x="8077200" y="6356351"/>
            <a:ext cx="2133600" cy="365125"/>
          </a:xfrm>
        </p:spPr>
        <p:txBody>
          <a:bodyPr rtlCol="0"/>
          <a:lstStyle/>
          <a:p>
            <a:pPr>
              <a:defRPr/>
            </a:pPr>
            <a:fld id="{B9781A4E-B8C9-4489-A4F6-B2602EDC9C14}" type="slidenum">
              <a:rPr lang="en-US">
                <a:solidFill>
                  <a:schemeClr val="bg1"/>
                </a:solidFill>
                <a:latin typeface="+mn-lt"/>
              </a:rPr>
              <a:pPr>
                <a:defRPr/>
              </a:pPr>
              <a:t>142</a:t>
            </a:fld>
            <a:endParaRPr lang="en-US" dirty="0">
              <a:solidFill>
                <a:schemeClr val="bg1"/>
              </a:solidFill>
              <a:latin typeface="+mn-lt"/>
            </a:endParaRPr>
          </a:p>
        </p:txBody>
      </p:sp>
    </p:spTree>
    <p:extLst>
      <p:ext uri="{BB962C8B-B14F-4D97-AF65-F5344CB8AC3E}">
        <p14:creationId xmlns:p14="http://schemas.microsoft.com/office/powerpoint/2010/main" val="144434782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a:t>Propensity score</a:t>
            </a:r>
            <a:endParaRPr lang="en-US" dirty="0"/>
          </a:p>
        </p:txBody>
      </p:sp>
      <p:sp>
        <p:nvSpPr>
          <p:cNvPr id="3" name="Content Placeholder 2"/>
          <p:cNvSpPr>
            <a:spLocks noGrp="1"/>
          </p:cNvSpPr>
          <p:nvPr>
            <p:ph idx="1"/>
          </p:nvPr>
        </p:nvSpPr>
        <p:spPr/>
        <p:txBody>
          <a:bodyPr/>
          <a:lstStyle/>
          <a:p>
            <a:r>
              <a:rPr lang="de-DE" dirty="0"/>
              <a:t>Propensity score models influence of confounders on treatment assignment</a:t>
            </a:r>
          </a:p>
          <a:p>
            <a:endParaRPr lang="de-DE" dirty="0"/>
          </a:p>
          <a:p>
            <a:r>
              <a:rPr lang="de-DE" dirty="0"/>
              <a:t>In comparisons, ANCOVA models influence of confounders on outcome</a:t>
            </a:r>
            <a:endParaRPr lang="en-US" dirty="0"/>
          </a:p>
        </p:txBody>
      </p:sp>
      <p:sp>
        <p:nvSpPr>
          <p:cNvPr id="4" name="Slide Number Placeholder 3"/>
          <p:cNvSpPr>
            <a:spLocks noGrp="1"/>
          </p:cNvSpPr>
          <p:nvPr>
            <p:ph type="sldNum" sz="quarter" idx="12"/>
          </p:nvPr>
        </p:nvSpPr>
        <p:spPr>
          <a:xfrm>
            <a:off x="8534400" y="6492876"/>
            <a:ext cx="2133600" cy="365125"/>
          </a:xfrm>
        </p:spPr>
        <p:txBody>
          <a:bodyPr/>
          <a:lstStyle/>
          <a:p>
            <a:pPr>
              <a:defRPr/>
            </a:pPr>
            <a:fld id="{F72969EB-D8C1-47D8-AB23-CB7662E3C1DC}" type="slidenum">
              <a:rPr lang="en-US" smtClean="0">
                <a:solidFill>
                  <a:schemeClr val="bg1"/>
                </a:solidFill>
              </a:rPr>
              <a:pPr>
                <a:defRPr/>
              </a:pPr>
              <a:t>143</a:t>
            </a:fld>
            <a:endParaRPr lang="en-US" dirty="0">
              <a:solidFill>
                <a:schemeClr val="bg1"/>
              </a:solidFill>
            </a:endParaRPr>
          </a:p>
        </p:txBody>
      </p:sp>
      <p:sp>
        <p:nvSpPr>
          <p:cNvPr id="5" name="Rectangle 4"/>
          <p:cNvSpPr/>
          <p:nvPr/>
        </p:nvSpPr>
        <p:spPr>
          <a:xfrm>
            <a:off x="3581400" y="5257800"/>
            <a:ext cx="1219200" cy="68580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ysClr val="windowText" lastClr="000000"/>
                </a:solidFill>
              </a:rPr>
              <a:t>Treatment</a:t>
            </a:r>
          </a:p>
        </p:txBody>
      </p:sp>
      <p:sp>
        <p:nvSpPr>
          <p:cNvPr id="6" name="Rectangle 5"/>
          <p:cNvSpPr/>
          <p:nvPr/>
        </p:nvSpPr>
        <p:spPr>
          <a:xfrm>
            <a:off x="7010400" y="5257800"/>
            <a:ext cx="1219200" cy="68580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ysClr val="windowText" lastClr="000000"/>
                </a:solidFill>
              </a:rPr>
              <a:t>Outcome</a:t>
            </a:r>
          </a:p>
        </p:txBody>
      </p:sp>
      <p:sp>
        <p:nvSpPr>
          <p:cNvPr id="7" name="Rectangle 6"/>
          <p:cNvSpPr/>
          <p:nvPr/>
        </p:nvSpPr>
        <p:spPr>
          <a:xfrm>
            <a:off x="5334000" y="4419600"/>
            <a:ext cx="1219200" cy="68580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600" dirty="0">
                <a:solidFill>
                  <a:sysClr val="windowText" lastClr="000000"/>
                </a:solidFill>
              </a:rPr>
              <a:t>Confounder</a:t>
            </a:r>
          </a:p>
        </p:txBody>
      </p:sp>
      <p:cxnSp>
        <p:nvCxnSpPr>
          <p:cNvPr id="8" name="Straight Arrow Connector 7"/>
          <p:cNvCxnSpPr>
            <a:stCxn id="5" idx="3"/>
            <a:endCxn id="6" idx="1"/>
          </p:cNvCxnSpPr>
          <p:nvPr/>
        </p:nvCxnSpPr>
        <p:spPr>
          <a:xfrm>
            <a:off x="4800600" y="5600700"/>
            <a:ext cx="2209800" cy="1588"/>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9" name="Straight Arrow Connector 8"/>
          <p:cNvCxnSpPr>
            <a:stCxn id="7" idx="1"/>
            <a:endCxn id="5" idx="0"/>
          </p:cNvCxnSpPr>
          <p:nvPr/>
        </p:nvCxnSpPr>
        <p:spPr>
          <a:xfrm rot="10800000" flipV="1">
            <a:off x="4191000" y="4762500"/>
            <a:ext cx="1143000" cy="4953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0" name="Straight Arrow Connector 9"/>
          <p:cNvCxnSpPr>
            <a:stCxn id="7" idx="3"/>
          </p:cNvCxnSpPr>
          <p:nvPr/>
        </p:nvCxnSpPr>
        <p:spPr>
          <a:xfrm>
            <a:off x="6553200" y="4762500"/>
            <a:ext cx="1066800" cy="4953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67608168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mph" presetSubtype="2" fill="hold" nodeType="withEffect">
                                  <p:stCondLst>
                                    <p:cond delay="0"/>
                                  </p:stCondLst>
                                  <p:childTnLst>
                                    <p:animClr clrSpc="rgb" dir="cw">
                                      <p:cBhvr>
                                        <p:cTn id="10" dur="1000" fill="hold"/>
                                        <p:tgtEl>
                                          <p:spTgt spid="7"/>
                                        </p:tgtEl>
                                        <p:attrNameLst>
                                          <p:attrName>fillcolor</p:attrName>
                                        </p:attrNameLst>
                                      </p:cBhvr>
                                      <p:to>
                                        <a:schemeClr val="accent2"/>
                                      </p:to>
                                    </p:animClr>
                                    <p:set>
                                      <p:cBhvr>
                                        <p:cTn id="11" dur="1000" fill="hold"/>
                                        <p:tgtEl>
                                          <p:spTgt spid="7"/>
                                        </p:tgtEl>
                                        <p:attrNameLst>
                                          <p:attrName>fill.type</p:attrName>
                                        </p:attrNameLst>
                                      </p:cBhvr>
                                      <p:to>
                                        <p:strVal val="solid"/>
                                      </p:to>
                                    </p:set>
                                    <p:set>
                                      <p:cBhvr>
                                        <p:cTn id="12" dur="1000" fill="hold"/>
                                        <p:tgtEl>
                                          <p:spTgt spid="7"/>
                                        </p:tgtEl>
                                        <p:attrNameLst>
                                          <p:attrName>fill.on</p:attrName>
                                        </p:attrNameLst>
                                      </p:cBhvr>
                                      <p:to>
                                        <p:strVal val="tru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p:cNvGraphicFramePr>
            <a:graphicFrameLocks noGrp="1"/>
          </p:cNvGraphicFramePr>
          <p:nvPr>
            <p:ph idx="1"/>
          </p:nvPr>
        </p:nvGraphicFramePr>
        <p:xfrm>
          <a:off x="1722663" y="1521279"/>
          <a:ext cx="8001000" cy="3479421"/>
        </p:xfrm>
        <a:graphic>
          <a:graphicData uri="http://schemas.openxmlformats.org/drawingml/2006/table">
            <a:tbl>
              <a:tblPr firstRow="1" bandRow="1">
                <a:tableStyleId>{5C22544A-7EE6-4342-B048-85BDC9FD1C3A}</a:tableStyleId>
              </a:tblPr>
              <a:tblGrid>
                <a:gridCol w="4000500">
                  <a:extLst>
                    <a:ext uri="{9D8B030D-6E8A-4147-A177-3AD203B41FA5}">
                      <a16:colId xmlns:a16="http://schemas.microsoft.com/office/drawing/2014/main" val="20000"/>
                    </a:ext>
                  </a:extLst>
                </a:gridCol>
                <a:gridCol w="4000500">
                  <a:extLst>
                    <a:ext uri="{9D8B030D-6E8A-4147-A177-3AD203B41FA5}">
                      <a16:colId xmlns:a16="http://schemas.microsoft.com/office/drawing/2014/main" val="20001"/>
                    </a:ext>
                  </a:extLst>
                </a:gridCol>
              </a:tblGrid>
              <a:tr h="439914">
                <a:tc>
                  <a:txBody>
                    <a:bodyPr/>
                    <a:lstStyle/>
                    <a:p>
                      <a:pPr algn="ctr"/>
                      <a:r>
                        <a:rPr lang="en-US" sz="1600" noProof="0" dirty="0"/>
                        <a:t>Propensity scores</a:t>
                      </a:r>
                    </a:p>
                  </a:txBody>
                  <a:tcPr/>
                </a:tc>
                <a:tc>
                  <a:txBody>
                    <a:bodyPr/>
                    <a:lstStyle/>
                    <a:p>
                      <a:pPr algn="ctr"/>
                      <a:r>
                        <a:rPr lang="en-US" sz="1600" noProof="0" dirty="0"/>
                        <a:t>Regression</a:t>
                      </a:r>
                      <a:r>
                        <a:rPr lang="en-US" sz="1600" baseline="0" noProof="0" dirty="0"/>
                        <a:t> adjustment</a:t>
                      </a:r>
                      <a:endParaRPr lang="en-US" sz="1600" noProof="0" dirty="0"/>
                    </a:p>
                  </a:txBody>
                  <a:tcPr/>
                </a:tc>
                <a:extLst>
                  <a:ext uri="{0D108BD9-81ED-4DB2-BD59-A6C34878D82A}">
                    <a16:rowId xmlns:a16="http://schemas.microsoft.com/office/drawing/2014/main" val="10000"/>
                  </a:ext>
                </a:extLst>
              </a:tr>
              <a:tr h="571887">
                <a:tc>
                  <a:txBody>
                    <a:bodyPr/>
                    <a:lstStyle/>
                    <a:p>
                      <a:pPr algn="l"/>
                      <a:r>
                        <a:rPr lang="en-US" sz="1600" noProof="0" dirty="0"/>
                        <a:t>Tool</a:t>
                      </a:r>
                      <a:r>
                        <a:rPr lang="en-US" sz="1600" baseline="0" noProof="0" dirty="0"/>
                        <a:t> to strengthen causal conclusions</a:t>
                      </a:r>
                      <a:endParaRPr lang="en-US" sz="1600" noProof="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noProof="0" dirty="0"/>
                        <a:t>Tool</a:t>
                      </a:r>
                      <a:r>
                        <a:rPr lang="en-US" sz="1600" baseline="0" noProof="0" dirty="0"/>
                        <a:t> to strengthen causal conclusions</a:t>
                      </a:r>
                      <a:endParaRPr lang="en-US" sz="1600" noProof="0" dirty="0"/>
                    </a:p>
                    <a:p>
                      <a:pPr algn="l"/>
                      <a:endParaRPr lang="en-US" sz="1600" noProof="0" dirty="0"/>
                    </a:p>
                  </a:txBody>
                  <a:tcPr/>
                </a:tc>
                <a:extLst>
                  <a:ext uri="{0D108BD9-81ED-4DB2-BD59-A6C34878D82A}">
                    <a16:rowId xmlns:a16="http://schemas.microsoft.com/office/drawing/2014/main" val="10001"/>
                  </a:ext>
                </a:extLst>
              </a:tr>
              <a:tr h="546450">
                <a:tc>
                  <a:txBody>
                    <a:bodyPr/>
                    <a:lstStyle/>
                    <a:p>
                      <a:pPr algn="l"/>
                      <a:r>
                        <a:rPr lang="en-US" sz="1600" noProof="0" dirty="0"/>
                        <a:t>Models relationship</a:t>
                      </a:r>
                      <a:r>
                        <a:rPr lang="en-US" sz="1600" baseline="0" noProof="0" dirty="0"/>
                        <a:t> between confounders and treatment</a:t>
                      </a:r>
                      <a:endParaRPr lang="en-US" sz="1600" noProof="0" dirty="0"/>
                    </a:p>
                  </a:txBody>
                  <a:tcPr/>
                </a:tc>
                <a:tc>
                  <a:txBody>
                    <a:bodyPr/>
                    <a:lstStyle/>
                    <a:p>
                      <a:pPr algn="l"/>
                      <a:r>
                        <a:rPr lang="en-US" sz="1600" noProof="0" dirty="0"/>
                        <a:t>Models relationship between confounders and outcome</a:t>
                      </a:r>
                    </a:p>
                  </a:txBody>
                  <a:tcPr/>
                </a:tc>
                <a:extLst>
                  <a:ext uri="{0D108BD9-81ED-4DB2-BD59-A6C34878D82A}">
                    <a16:rowId xmlns:a16="http://schemas.microsoft.com/office/drawing/2014/main" val="10002"/>
                  </a:ext>
                </a:extLst>
              </a:tr>
              <a:tr h="723027">
                <a:tc>
                  <a:txBody>
                    <a:bodyPr/>
                    <a:lstStyle/>
                    <a:p>
                      <a:pPr algn="l"/>
                      <a:r>
                        <a:rPr lang="de-DE" sz="1600" noProof="0" dirty="0"/>
                        <a:t>No</a:t>
                      </a:r>
                      <a:r>
                        <a:rPr lang="de-DE" sz="1600" baseline="0" noProof="0" dirty="0"/>
                        <a:t> assumption about functional form of propensity score</a:t>
                      </a:r>
                      <a:endParaRPr lang="en-US" sz="1600" noProof="0" dirty="0"/>
                    </a:p>
                  </a:txBody>
                  <a:tcPr/>
                </a:tc>
                <a:tc>
                  <a:txBody>
                    <a:bodyPr/>
                    <a:lstStyle/>
                    <a:p>
                      <a:pPr algn="l"/>
                      <a:r>
                        <a:rPr lang="de-DE" sz="1600" noProof="0" dirty="0"/>
                        <a:t>Classic ANCOVA</a:t>
                      </a:r>
                      <a:r>
                        <a:rPr lang="de-DE" sz="1600" baseline="0" noProof="0" dirty="0"/>
                        <a:t> assumes lineartiy and absence of interaction, but can be extended</a:t>
                      </a:r>
                      <a:endParaRPr lang="en-US" sz="1600" noProof="0" dirty="0"/>
                    </a:p>
                  </a:txBody>
                  <a:tcPr/>
                </a:tc>
                <a:extLst>
                  <a:ext uri="{0D108BD9-81ED-4DB2-BD59-A6C34878D82A}">
                    <a16:rowId xmlns:a16="http://schemas.microsoft.com/office/drawing/2014/main" val="10004"/>
                  </a:ext>
                </a:extLst>
              </a:tr>
              <a:tr h="546450">
                <a:tc>
                  <a:txBody>
                    <a:bodyPr/>
                    <a:lstStyle/>
                    <a:p>
                      <a:pPr algn="l"/>
                      <a:r>
                        <a:rPr lang="de-DE" sz="1600" noProof="0" dirty="0"/>
                        <a:t>Outcome</a:t>
                      </a:r>
                      <a:r>
                        <a:rPr lang="de-DE" sz="1600" baseline="0" noProof="0" dirty="0"/>
                        <a:t> variable unknown during propensity score analysis</a:t>
                      </a:r>
                      <a:endParaRPr lang="en-US" sz="1600" noProof="0" dirty="0"/>
                    </a:p>
                  </a:txBody>
                  <a:tcPr/>
                </a:tc>
                <a:tc>
                  <a:txBody>
                    <a:bodyPr/>
                    <a:lstStyle/>
                    <a:p>
                      <a:pPr algn="l"/>
                      <a:r>
                        <a:rPr lang="de-DE" sz="1600" noProof="0" dirty="0"/>
                        <a:t>Outcome variable always</a:t>
                      </a:r>
                      <a:r>
                        <a:rPr lang="de-DE" sz="1600" baseline="0" noProof="0" dirty="0"/>
                        <a:t> part of the adjustment</a:t>
                      </a:r>
                      <a:endParaRPr lang="en-US" sz="1600" noProof="0" dirty="0"/>
                    </a:p>
                  </a:txBody>
                  <a:tcPr/>
                </a:tc>
                <a:extLst>
                  <a:ext uri="{0D108BD9-81ED-4DB2-BD59-A6C34878D82A}">
                    <a16:rowId xmlns:a16="http://schemas.microsoft.com/office/drawing/2014/main" val="10006"/>
                  </a:ext>
                </a:extLst>
              </a:tr>
              <a:tr h="546450">
                <a:tc>
                  <a:txBody>
                    <a:bodyPr/>
                    <a:lstStyle/>
                    <a:p>
                      <a:pPr algn="l"/>
                      <a:r>
                        <a:rPr lang="de-DE" sz="1600" noProof="0" dirty="0"/>
                        <a:t>Sample size can be diminished,</a:t>
                      </a:r>
                      <a:r>
                        <a:rPr lang="de-DE" sz="1600" baseline="0" noProof="0" dirty="0"/>
                        <a:t> loss of power</a:t>
                      </a:r>
                      <a:endParaRPr lang="en-US" sz="1600" noProof="0" dirty="0"/>
                    </a:p>
                  </a:txBody>
                  <a:tcPr/>
                </a:tc>
                <a:tc>
                  <a:txBody>
                    <a:bodyPr/>
                    <a:lstStyle/>
                    <a:p>
                      <a:pPr algn="l"/>
                      <a:r>
                        <a:rPr lang="de-DE" sz="1600" noProof="0" dirty="0"/>
                        <a:t>Sample size stays constant, power can increase due to covariates</a:t>
                      </a:r>
                      <a:endParaRPr lang="en-US" sz="1600" noProof="0" dirty="0"/>
                    </a:p>
                  </a:txBody>
                  <a:tcPr/>
                </a:tc>
                <a:extLst>
                  <a:ext uri="{0D108BD9-81ED-4DB2-BD59-A6C34878D82A}">
                    <a16:rowId xmlns:a16="http://schemas.microsoft.com/office/drawing/2014/main" val="10007"/>
                  </a:ext>
                </a:extLst>
              </a:tr>
            </a:tbl>
          </a:graphicData>
        </a:graphic>
      </p:graphicFrame>
      <p:sp>
        <p:nvSpPr>
          <p:cNvPr id="4" name="Slide Number Placeholder 3"/>
          <p:cNvSpPr>
            <a:spLocks noGrp="1"/>
          </p:cNvSpPr>
          <p:nvPr>
            <p:ph type="sldNum" sz="quarter" idx="12"/>
          </p:nvPr>
        </p:nvSpPr>
        <p:spPr/>
        <p:txBody>
          <a:bodyPr/>
          <a:lstStyle/>
          <a:p>
            <a:pPr>
              <a:defRPr/>
            </a:pPr>
            <a:fld id="{F72969EB-D8C1-47D8-AB23-CB7662E3C1DC}" type="slidenum">
              <a:rPr lang="en-US" smtClean="0">
                <a:solidFill>
                  <a:schemeClr val="bg1"/>
                </a:solidFill>
              </a:rPr>
              <a:pPr>
                <a:defRPr/>
              </a:pPr>
              <a:t>144</a:t>
            </a:fld>
            <a:endParaRPr lang="en-US" dirty="0">
              <a:solidFill>
                <a:schemeClr val="bg1"/>
              </a:solidFill>
            </a:endParaRPr>
          </a:p>
        </p:txBody>
      </p:sp>
      <p:sp>
        <p:nvSpPr>
          <p:cNvPr id="3" name="Title 2"/>
          <p:cNvSpPr>
            <a:spLocks noGrp="1"/>
          </p:cNvSpPr>
          <p:nvPr>
            <p:ph type="title"/>
          </p:nvPr>
        </p:nvSpPr>
        <p:spPr/>
        <p:txBody>
          <a:bodyPr/>
          <a:lstStyle/>
          <a:p>
            <a:endParaRPr lang="en-US" dirty="0"/>
          </a:p>
        </p:txBody>
      </p:sp>
    </p:spTree>
    <p:extLst>
      <p:ext uri="{BB962C8B-B14F-4D97-AF65-F5344CB8AC3E}">
        <p14:creationId xmlns:p14="http://schemas.microsoft.com/office/powerpoint/2010/main" val="4085363844"/>
      </p:ext>
    </p:extLst>
  </p:cSld>
  <p:clrMapOvr>
    <a:masterClrMapping/>
  </p:clrMapOvr>
  <p:transition/>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Matching</a:t>
            </a:r>
          </a:p>
        </p:txBody>
      </p:sp>
      <p:sp>
        <p:nvSpPr>
          <p:cNvPr id="3" name="Content Placeholder 2"/>
          <p:cNvSpPr>
            <a:spLocks noGrp="1"/>
          </p:cNvSpPr>
          <p:nvPr>
            <p:ph idx="1"/>
          </p:nvPr>
        </p:nvSpPr>
        <p:spPr>
          <a:xfrm>
            <a:off x="838200" y="1801132"/>
            <a:ext cx="10515600" cy="4351338"/>
          </a:xfrm>
        </p:spPr>
        <p:txBody>
          <a:bodyPr/>
          <a:lstStyle/>
          <a:p>
            <a:r>
              <a:rPr lang="en-US" dirty="0"/>
              <a:t>Just like there are modeling choices in the estimation of the outcome model in ANCOVA, so are there choices in the estimation of the propensity score, and the type of matching that is performed</a:t>
            </a:r>
          </a:p>
          <a:p>
            <a:endParaRPr lang="en-US" dirty="0"/>
          </a:p>
          <a:p>
            <a:r>
              <a:rPr lang="en-US" dirty="0"/>
              <a:t>The propensity score is typically estimated using a logistic regression (predicting treatment assignment from covariates), but one could also use machine learning algorithms  </a:t>
            </a:r>
          </a:p>
        </p:txBody>
      </p:sp>
      <p:sp>
        <p:nvSpPr>
          <p:cNvPr id="4" name="Slide Number Placeholder 3"/>
          <p:cNvSpPr>
            <a:spLocks noGrp="1"/>
          </p:cNvSpPr>
          <p:nvPr>
            <p:ph type="sldNum" sz="quarter" idx="12"/>
          </p:nvPr>
        </p:nvSpPr>
        <p:spPr/>
        <p:txBody>
          <a:bodyPr/>
          <a:lstStyle/>
          <a:p>
            <a:fld id="{5F3DA2C8-5B72-4388-8D1E-72C210589DD5}" type="slidenum">
              <a:rPr lang="en-US" smtClean="0"/>
              <a:t>145</a:t>
            </a:fld>
            <a:endParaRPr lang="en-US"/>
          </a:p>
        </p:txBody>
      </p:sp>
    </p:spTree>
    <p:extLst>
      <p:ext uri="{BB962C8B-B14F-4D97-AF65-F5344CB8AC3E}">
        <p14:creationId xmlns:p14="http://schemas.microsoft.com/office/powerpoint/2010/main" val="116725781"/>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p:cNvSpPr>
            <a:spLocks noGrp="1"/>
          </p:cNvSpPr>
          <p:nvPr>
            <p:ph type="title"/>
          </p:nvPr>
        </p:nvSpPr>
        <p:spPr/>
        <p:txBody>
          <a:bodyPr/>
          <a:lstStyle/>
          <a:p>
            <a:pPr eaLnBrk="1" hangingPunct="1"/>
            <a:r>
              <a:rPr lang="en-US" dirty="0"/>
              <a:t>Propensity Score</a:t>
            </a:r>
          </a:p>
        </p:txBody>
      </p:sp>
      <p:sp>
        <p:nvSpPr>
          <p:cNvPr id="6" name="Rectangle 5"/>
          <p:cNvSpPr/>
          <p:nvPr/>
        </p:nvSpPr>
        <p:spPr>
          <a:xfrm>
            <a:off x="3581400" y="4724400"/>
            <a:ext cx="1219200" cy="68580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ysClr val="windowText" lastClr="000000"/>
                </a:solidFill>
              </a:rPr>
              <a:t>Treatment</a:t>
            </a:r>
          </a:p>
        </p:txBody>
      </p:sp>
      <p:sp>
        <p:nvSpPr>
          <p:cNvPr id="7" name="Rectangle 6"/>
          <p:cNvSpPr/>
          <p:nvPr/>
        </p:nvSpPr>
        <p:spPr>
          <a:xfrm>
            <a:off x="7010400" y="4724400"/>
            <a:ext cx="1219200" cy="68580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ysClr val="windowText" lastClr="000000"/>
                </a:solidFill>
              </a:rPr>
              <a:t>Outcome</a:t>
            </a:r>
          </a:p>
        </p:txBody>
      </p:sp>
      <p:sp>
        <p:nvSpPr>
          <p:cNvPr id="9" name="Rectangle 8"/>
          <p:cNvSpPr/>
          <p:nvPr/>
        </p:nvSpPr>
        <p:spPr>
          <a:xfrm>
            <a:off x="1981200" y="2895600"/>
            <a:ext cx="1219200" cy="68580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ysClr val="windowText" lastClr="000000"/>
                </a:solidFill>
              </a:rPr>
              <a:t>Predicting Selection</a:t>
            </a:r>
          </a:p>
        </p:txBody>
      </p:sp>
      <p:sp>
        <p:nvSpPr>
          <p:cNvPr id="10" name="Rectangle 9"/>
          <p:cNvSpPr/>
          <p:nvPr/>
        </p:nvSpPr>
        <p:spPr>
          <a:xfrm>
            <a:off x="5334000" y="2895600"/>
            <a:ext cx="1219200" cy="68580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600" dirty="0">
                <a:solidFill>
                  <a:sysClr val="windowText" lastClr="000000"/>
                </a:solidFill>
              </a:rPr>
              <a:t>Confounder</a:t>
            </a:r>
          </a:p>
        </p:txBody>
      </p:sp>
      <p:sp>
        <p:nvSpPr>
          <p:cNvPr id="11" name="Rectangle 10"/>
          <p:cNvSpPr/>
          <p:nvPr/>
        </p:nvSpPr>
        <p:spPr>
          <a:xfrm>
            <a:off x="8915400" y="2895600"/>
            <a:ext cx="1219200" cy="68580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ysClr val="windowText" lastClr="000000"/>
                </a:solidFill>
              </a:rPr>
              <a:t>Predicting Outcome</a:t>
            </a:r>
          </a:p>
        </p:txBody>
      </p:sp>
      <p:cxnSp>
        <p:nvCxnSpPr>
          <p:cNvPr id="14" name="Straight Arrow Connector 13"/>
          <p:cNvCxnSpPr>
            <a:stCxn id="9" idx="3"/>
            <a:endCxn id="6" idx="0"/>
          </p:cNvCxnSpPr>
          <p:nvPr/>
        </p:nvCxnSpPr>
        <p:spPr>
          <a:xfrm>
            <a:off x="3200400" y="3238500"/>
            <a:ext cx="990600" cy="14859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6" name="Straight Arrow Connector 15"/>
          <p:cNvCxnSpPr>
            <a:stCxn id="6" idx="3"/>
            <a:endCxn id="7" idx="1"/>
          </p:cNvCxnSpPr>
          <p:nvPr/>
        </p:nvCxnSpPr>
        <p:spPr>
          <a:xfrm>
            <a:off x="4800600" y="5067300"/>
            <a:ext cx="2209800" cy="1588"/>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8" name="Straight Arrow Connector 17"/>
          <p:cNvCxnSpPr>
            <a:stCxn id="11" idx="1"/>
            <a:endCxn id="7" idx="0"/>
          </p:cNvCxnSpPr>
          <p:nvPr/>
        </p:nvCxnSpPr>
        <p:spPr>
          <a:xfrm rot="10800000" flipV="1">
            <a:off x="7620000" y="3238500"/>
            <a:ext cx="1295400" cy="14859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20" name="Straight Arrow Connector 19"/>
          <p:cNvCxnSpPr>
            <a:stCxn id="10" idx="1"/>
            <a:endCxn id="6" idx="0"/>
          </p:cNvCxnSpPr>
          <p:nvPr/>
        </p:nvCxnSpPr>
        <p:spPr>
          <a:xfrm rot="10800000" flipV="1">
            <a:off x="4191000" y="3238500"/>
            <a:ext cx="1143000" cy="14859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22" name="Straight Arrow Connector 21"/>
          <p:cNvCxnSpPr>
            <a:stCxn id="10" idx="3"/>
            <a:endCxn id="7" idx="0"/>
          </p:cNvCxnSpPr>
          <p:nvPr/>
        </p:nvCxnSpPr>
        <p:spPr>
          <a:xfrm>
            <a:off x="6553200" y="3238500"/>
            <a:ext cx="1066800" cy="14859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23" name="TextBox 22"/>
          <p:cNvSpPr txBox="1"/>
          <p:nvPr/>
        </p:nvSpPr>
        <p:spPr>
          <a:xfrm>
            <a:off x="195943" y="5967865"/>
            <a:ext cx="11887200" cy="400110"/>
          </a:xfrm>
          <a:prstGeom prst="rect">
            <a:avLst/>
          </a:prstGeom>
          <a:noFill/>
        </p:spPr>
        <p:txBody>
          <a:bodyPr wrap="square">
            <a:spAutoFit/>
          </a:bodyPr>
          <a:lstStyle/>
          <a:p>
            <a:pPr marL="169863" indent="-169863" algn="ctr">
              <a:defRPr/>
            </a:pPr>
            <a:r>
              <a:rPr lang="en-US" sz="2000" dirty="0">
                <a:latin typeface="Roboto" panose="02000000000000000000" pitchFamily="2" charset="0"/>
                <a:ea typeface="Roboto" panose="02000000000000000000" pitchFamily="2" charset="0"/>
              </a:rPr>
              <a:t>Select true confounders and covariates predictive of outcome (back-door criterion, </a:t>
            </a:r>
            <a:r>
              <a:rPr lang="en-US" sz="2000" dirty="0" err="1">
                <a:latin typeface="Roboto" panose="02000000000000000000" pitchFamily="2" charset="0"/>
                <a:ea typeface="Roboto" panose="02000000000000000000" pitchFamily="2" charset="0"/>
              </a:rPr>
              <a:t>ignorability</a:t>
            </a:r>
            <a:r>
              <a:rPr lang="en-US" sz="2000" dirty="0">
                <a:latin typeface="Roboto" panose="02000000000000000000" pitchFamily="2" charset="0"/>
                <a:ea typeface="Roboto" panose="02000000000000000000" pitchFamily="2" charset="0"/>
              </a:rPr>
              <a:t>)</a:t>
            </a:r>
          </a:p>
        </p:txBody>
      </p:sp>
      <p:sp>
        <p:nvSpPr>
          <p:cNvPr id="15" name="Slide Number Placeholder 14"/>
          <p:cNvSpPr>
            <a:spLocks noGrp="1"/>
          </p:cNvSpPr>
          <p:nvPr>
            <p:ph type="sldNum" sz="quarter" idx="12"/>
          </p:nvPr>
        </p:nvSpPr>
        <p:spPr>
          <a:xfrm>
            <a:off x="8077200" y="6356351"/>
            <a:ext cx="2133600" cy="365125"/>
          </a:xfrm>
        </p:spPr>
        <p:txBody>
          <a:bodyPr rtlCol="0"/>
          <a:lstStyle/>
          <a:p>
            <a:pPr>
              <a:defRPr/>
            </a:pPr>
            <a:fld id="{83CB6AC7-5B9F-4683-B2BF-89C4A366905E}" type="slidenum">
              <a:rPr lang="en-US">
                <a:solidFill>
                  <a:schemeClr val="bg1"/>
                </a:solidFill>
                <a:latin typeface="+mn-lt"/>
              </a:rPr>
              <a:pPr>
                <a:defRPr/>
              </a:pPr>
              <a:t>146</a:t>
            </a:fld>
            <a:endParaRPr lang="en-US" dirty="0">
              <a:solidFill>
                <a:schemeClr val="bg1"/>
              </a:solidFill>
              <a:latin typeface="+mn-lt"/>
            </a:endParaRPr>
          </a:p>
        </p:txBody>
      </p:sp>
    </p:spTree>
    <p:extLst>
      <p:ext uri="{BB962C8B-B14F-4D97-AF65-F5344CB8AC3E}">
        <p14:creationId xmlns:p14="http://schemas.microsoft.com/office/powerpoint/2010/main" val="381795396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par>
                                <p:cTn id="27" presetID="1" presetClass="emph" presetSubtype="2" fill="hold" nodeType="withEffect">
                                  <p:stCondLst>
                                    <p:cond delay="0"/>
                                  </p:stCondLst>
                                  <p:childTnLst>
                                    <p:animClr clrSpc="rgb" dir="cw">
                                      <p:cBhvr>
                                        <p:cTn id="28" dur="1000" fill="hold"/>
                                        <p:tgtEl>
                                          <p:spTgt spid="10"/>
                                        </p:tgtEl>
                                        <p:attrNameLst>
                                          <p:attrName>fillcolor</p:attrName>
                                        </p:attrNameLst>
                                      </p:cBhvr>
                                      <p:to>
                                        <a:schemeClr val="accent2"/>
                                      </p:to>
                                    </p:animClr>
                                    <p:set>
                                      <p:cBhvr>
                                        <p:cTn id="29" dur="1000" fill="hold"/>
                                        <p:tgtEl>
                                          <p:spTgt spid="10"/>
                                        </p:tgtEl>
                                        <p:attrNameLst>
                                          <p:attrName>fill.type</p:attrName>
                                        </p:attrNameLst>
                                      </p:cBhvr>
                                      <p:to>
                                        <p:strVal val="solid"/>
                                      </p:to>
                                    </p:set>
                                    <p:set>
                                      <p:cBhvr>
                                        <p:cTn id="30" dur="1000" fill="hold"/>
                                        <p:tgtEl>
                                          <p:spTgt spid="10"/>
                                        </p:tgtEl>
                                        <p:attrNameLst>
                                          <p:attrName>fill.on</p:attrName>
                                        </p:attrNameLst>
                                      </p:cBhvr>
                                      <p:to>
                                        <p:strVal val="true"/>
                                      </p:to>
                                    </p:set>
                                  </p:childTnLst>
                                </p:cTn>
                              </p:par>
                              <p:par>
                                <p:cTn id="31" presetID="1" presetClass="emph" presetSubtype="2" fill="hold" nodeType="withEffect">
                                  <p:stCondLst>
                                    <p:cond delay="0"/>
                                  </p:stCondLst>
                                  <p:childTnLst>
                                    <p:animClr clrSpc="rgb" dir="cw">
                                      <p:cBhvr>
                                        <p:cTn id="32" dur="1000" fill="hold"/>
                                        <p:tgtEl>
                                          <p:spTgt spid="11"/>
                                        </p:tgtEl>
                                        <p:attrNameLst>
                                          <p:attrName>fillcolor</p:attrName>
                                        </p:attrNameLst>
                                      </p:cBhvr>
                                      <p:to>
                                        <a:schemeClr val="accent2"/>
                                      </p:to>
                                    </p:animClr>
                                    <p:set>
                                      <p:cBhvr>
                                        <p:cTn id="33" dur="1000" fill="hold"/>
                                        <p:tgtEl>
                                          <p:spTgt spid="11"/>
                                        </p:tgtEl>
                                        <p:attrNameLst>
                                          <p:attrName>fill.type</p:attrName>
                                        </p:attrNameLst>
                                      </p:cBhvr>
                                      <p:to>
                                        <p:strVal val="solid"/>
                                      </p:to>
                                    </p:set>
                                    <p:set>
                                      <p:cBhvr>
                                        <p:cTn id="34" dur="1000" fill="hold"/>
                                        <p:tgtEl>
                                          <p:spTgt spid="11"/>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23" grpId="0"/>
    </p:bld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1"/>
          <p:cNvSpPr>
            <a:spLocks noGrp="1"/>
          </p:cNvSpPr>
          <p:nvPr>
            <p:ph type="title"/>
          </p:nvPr>
        </p:nvSpPr>
        <p:spPr/>
        <p:txBody>
          <a:bodyPr/>
          <a:lstStyle/>
          <a:p>
            <a:pPr eaLnBrk="1" hangingPunct="1"/>
            <a:r>
              <a:rPr lang="en-US" dirty="0"/>
              <a:t>Propensity Score</a:t>
            </a:r>
          </a:p>
        </p:txBody>
      </p:sp>
      <p:sp>
        <p:nvSpPr>
          <p:cNvPr id="43011" name="Content Placeholder 2"/>
          <p:cNvSpPr>
            <a:spLocks noGrp="1"/>
          </p:cNvSpPr>
          <p:nvPr>
            <p:ph idx="1"/>
          </p:nvPr>
        </p:nvSpPr>
        <p:spPr/>
        <p:txBody>
          <a:bodyPr/>
          <a:lstStyle/>
          <a:p>
            <a:pPr marL="169863" indent="-169863"/>
            <a:endParaRPr lang="en-US" sz="2400" dirty="0"/>
          </a:p>
          <a:p>
            <a:pPr marL="169863" indent="-169863"/>
            <a:endParaRPr lang="en-US" sz="2400" dirty="0"/>
          </a:p>
          <a:p>
            <a:pPr marL="169863" indent="-169863"/>
            <a:r>
              <a:rPr lang="en-US" sz="2400" dirty="0"/>
              <a:t>Estimation of propensity scores can be achieved in numerous ways</a:t>
            </a:r>
          </a:p>
          <a:p>
            <a:pPr marL="569913" lvl="1" indent="-169863"/>
            <a:r>
              <a:rPr lang="en-US" sz="2000" dirty="0"/>
              <a:t>Logistic regression</a:t>
            </a:r>
          </a:p>
          <a:p>
            <a:pPr marL="569913" lvl="1" indent="-169863"/>
            <a:r>
              <a:rPr lang="en-US" sz="2000" dirty="0"/>
              <a:t>Discriminant analysis</a:t>
            </a:r>
          </a:p>
          <a:p>
            <a:pPr marL="569913" lvl="1" indent="-169863"/>
            <a:r>
              <a:rPr lang="en-US" sz="2000" dirty="0"/>
              <a:t>(Boosted) regression trees</a:t>
            </a:r>
          </a:p>
        </p:txBody>
      </p:sp>
      <p:sp>
        <p:nvSpPr>
          <p:cNvPr id="5" name="Slide Number Placeholder 4"/>
          <p:cNvSpPr>
            <a:spLocks noGrp="1"/>
          </p:cNvSpPr>
          <p:nvPr>
            <p:ph type="sldNum" sz="quarter" idx="12"/>
          </p:nvPr>
        </p:nvSpPr>
        <p:spPr/>
        <p:txBody>
          <a:bodyPr rtlCol="0"/>
          <a:lstStyle/>
          <a:p>
            <a:pPr>
              <a:defRPr/>
            </a:pPr>
            <a:fld id="{F23FD4A5-86C1-4AB7-906A-103EAD272901}" type="slidenum">
              <a:rPr lang="en-US">
                <a:solidFill>
                  <a:schemeClr val="bg1"/>
                </a:solidFill>
                <a:latin typeface="+mn-lt"/>
              </a:rPr>
              <a:pPr>
                <a:defRPr/>
              </a:pPr>
              <a:t>147</a:t>
            </a:fld>
            <a:endParaRPr lang="en-US" dirty="0">
              <a:solidFill>
                <a:schemeClr val="bg1"/>
              </a:solidFill>
              <a:latin typeface="+mn-lt"/>
            </a:endParaRPr>
          </a:p>
        </p:txBody>
      </p:sp>
    </p:spTree>
    <p:extLst>
      <p:ext uri="{BB962C8B-B14F-4D97-AF65-F5344CB8AC3E}">
        <p14:creationId xmlns:p14="http://schemas.microsoft.com/office/powerpoint/2010/main" val="3301513481"/>
      </p:ext>
    </p:extLst>
  </p:cSld>
  <p:clrMapOvr>
    <a:masterClrMapping/>
  </p:clrMapOvr>
  <p:transition/>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4" name="Title 1"/>
          <p:cNvSpPr>
            <a:spLocks noGrp="1"/>
          </p:cNvSpPr>
          <p:nvPr>
            <p:ph type="title"/>
          </p:nvPr>
        </p:nvSpPr>
        <p:spPr/>
        <p:txBody>
          <a:bodyPr/>
          <a:lstStyle/>
          <a:p>
            <a:pPr eaLnBrk="1" hangingPunct="1"/>
            <a:r>
              <a:rPr lang="en-US" dirty="0"/>
              <a:t>Propensity Score</a:t>
            </a:r>
          </a:p>
        </p:txBody>
      </p:sp>
      <p:sp>
        <p:nvSpPr>
          <p:cNvPr id="63496" name="Content Placeholder 2"/>
          <p:cNvSpPr>
            <a:spLocks noGrp="1"/>
          </p:cNvSpPr>
          <p:nvPr>
            <p:ph idx="1"/>
          </p:nvPr>
        </p:nvSpPr>
        <p:spPr/>
        <p:txBody>
          <a:bodyPr/>
          <a:lstStyle/>
          <a:p>
            <a:pPr marL="169863" indent="-169863"/>
            <a:r>
              <a:rPr lang="en-US" sz="2400" dirty="0"/>
              <a:t>Logistic regression model</a:t>
            </a:r>
          </a:p>
          <a:p>
            <a:pPr marL="569913" lvl="1" indent="-169863"/>
            <a:r>
              <a:rPr lang="en-US" sz="2000" dirty="0"/>
              <a:t>Outcome is treatment assignment</a:t>
            </a:r>
          </a:p>
          <a:p>
            <a:pPr marL="569913" lvl="1" indent="-169863"/>
            <a:r>
              <a:rPr lang="en-US" sz="2000" dirty="0"/>
              <a:t>Predictors are covariates</a:t>
            </a:r>
          </a:p>
          <a:p>
            <a:pPr marL="569913" lvl="1" indent="-169863"/>
            <a:r>
              <a:rPr lang="en-US" sz="2000" dirty="0"/>
              <a:t>can be overfitted to the sample, e.g. include interactions, higher order terms</a:t>
            </a:r>
          </a:p>
          <a:p>
            <a:pPr marL="569913" lvl="1" indent="-169863"/>
            <a:r>
              <a:rPr lang="en-US" sz="2000" dirty="0"/>
              <a:t>only interest is prediction and covariate balance</a:t>
            </a:r>
          </a:p>
        </p:txBody>
      </p:sp>
      <p:sp>
        <p:nvSpPr>
          <p:cNvPr id="14" name="Slide Number Placeholder 13"/>
          <p:cNvSpPr>
            <a:spLocks noGrp="1"/>
          </p:cNvSpPr>
          <p:nvPr>
            <p:ph type="sldNum" sz="quarter" idx="12"/>
          </p:nvPr>
        </p:nvSpPr>
        <p:spPr/>
        <p:txBody>
          <a:bodyPr rtlCol="0"/>
          <a:lstStyle/>
          <a:p>
            <a:pPr>
              <a:defRPr/>
            </a:pPr>
            <a:fld id="{6EE51A85-18EE-46A3-928C-F12C9E9A8BFC}" type="slidenum">
              <a:rPr lang="en-US">
                <a:solidFill>
                  <a:schemeClr val="bg1"/>
                </a:solidFill>
                <a:latin typeface="+mn-lt"/>
              </a:rPr>
              <a:pPr>
                <a:defRPr/>
              </a:pPr>
              <a:t>148</a:t>
            </a:fld>
            <a:endParaRPr lang="en-US" dirty="0">
              <a:solidFill>
                <a:schemeClr val="bg1"/>
              </a:solidFill>
              <a:latin typeface="+mn-lt"/>
            </a:endParaRPr>
          </a:p>
        </p:txBody>
      </p:sp>
      <p:sp>
        <p:nvSpPr>
          <p:cNvPr id="63495" name="Rectangle 5"/>
          <p:cNvSpPr>
            <a:spLocks noChangeArrowheads="1"/>
          </p:cNvSpPr>
          <p:nvPr/>
        </p:nvSpPr>
        <p:spPr bwMode="auto">
          <a:xfrm>
            <a:off x="1524001" y="-184666"/>
            <a:ext cx="184731" cy="369332"/>
          </a:xfrm>
          <a:prstGeom prst="rect">
            <a:avLst/>
          </a:prstGeom>
          <a:noFill/>
          <a:ln w="9525">
            <a:noFill/>
            <a:miter lim="800000"/>
            <a:headEnd/>
            <a:tailEnd/>
          </a:ln>
        </p:spPr>
        <p:txBody>
          <a:bodyPr wrap="none" anchor="ctr">
            <a:spAutoFit/>
          </a:bodyPr>
          <a:lstStyle/>
          <a:p>
            <a:endParaRPr lang="de-DE">
              <a:latin typeface="Arial" charset="0"/>
            </a:endParaRPr>
          </a:p>
        </p:txBody>
      </p:sp>
      <p:grpSp>
        <p:nvGrpSpPr>
          <p:cNvPr id="2" name="Group 10"/>
          <p:cNvGrpSpPr>
            <a:grpSpLocks/>
          </p:cNvGrpSpPr>
          <p:nvPr/>
        </p:nvGrpSpPr>
        <p:grpSpPr bwMode="auto">
          <a:xfrm>
            <a:off x="1426029" y="4457700"/>
            <a:ext cx="3076575" cy="1066800"/>
            <a:chOff x="457200" y="2590800"/>
            <a:chExt cx="2749461" cy="914400"/>
          </a:xfrm>
        </p:grpSpPr>
        <p:grpSp>
          <p:nvGrpSpPr>
            <p:cNvPr id="3" name="Group 11"/>
            <p:cNvGrpSpPr>
              <a:grpSpLocks/>
            </p:cNvGrpSpPr>
            <p:nvPr/>
          </p:nvGrpSpPr>
          <p:grpSpPr bwMode="auto">
            <a:xfrm>
              <a:off x="457200" y="2590800"/>
              <a:ext cx="2749461" cy="914400"/>
              <a:chOff x="609600" y="3276600"/>
              <a:chExt cx="2210093" cy="722048"/>
            </a:xfrm>
          </p:grpSpPr>
          <p:graphicFrame>
            <p:nvGraphicFramePr>
              <p:cNvPr id="63492" name="Object 4"/>
              <p:cNvGraphicFramePr>
                <a:graphicFrameLocks noChangeAspect="1"/>
              </p:cNvGraphicFramePr>
              <p:nvPr/>
            </p:nvGraphicFramePr>
            <p:xfrm>
              <a:off x="609600" y="3276600"/>
              <a:ext cx="1377151" cy="722048"/>
            </p:xfrm>
            <a:graphic>
              <a:graphicData uri="http://schemas.openxmlformats.org/presentationml/2006/ole">
                <mc:AlternateContent xmlns:mc="http://schemas.openxmlformats.org/markup-compatibility/2006">
                  <mc:Choice xmlns:v="urn:schemas-microsoft-com:vml" Requires="v">
                    <p:oleObj spid="_x0000_s8196" name="Equation" r:id="rId4" imgW="914400" imgH="482600" progId="Equation.3">
                      <p:embed/>
                    </p:oleObj>
                  </mc:Choice>
                  <mc:Fallback>
                    <p:oleObj name="Equation" r:id="rId4" imgW="914400" imgH="482600" progId="Equation.3">
                      <p:embed/>
                      <p:pic>
                        <p:nvPicPr>
                          <p:cNvPr id="63492"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 y="3276600"/>
                            <a:ext cx="1377151" cy="72204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3501" name="Rectangle 9"/>
              <p:cNvSpPr>
                <a:spLocks noChangeArrowheads="1"/>
              </p:cNvSpPr>
              <p:nvPr/>
            </p:nvSpPr>
            <p:spPr bwMode="auto">
              <a:xfrm>
                <a:off x="1981200" y="3429000"/>
                <a:ext cx="838493" cy="249977"/>
              </a:xfrm>
              <a:prstGeom prst="rect">
                <a:avLst/>
              </a:prstGeom>
              <a:noFill/>
              <a:ln w="9525">
                <a:noFill/>
                <a:miter lim="800000"/>
                <a:headEnd/>
                <a:tailEnd/>
              </a:ln>
            </p:spPr>
            <p:txBody>
              <a:bodyPr wrap="none">
                <a:spAutoFit/>
              </a:bodyPr>
              <a:lstStyle/>
              <a:p>
                <a:r>
                  <a:rPr lang="de-DE" dirty="0">
                    <a:latin typeface="Times New Roman" pitchFamily="18" charset="0"/>
                    <a:cs typeface="Times New Roman" pitchFamily="18" charset="0"/>
                  </a:rPr>
                  <a:t>= </a:t>
                </a:r>
                <a:r>
                  <a:rPr lang="en-US" i="1" dirty="0">
                    <a:latin typeface="Times New Roman" pitchFamily="18" charset="0"/>
                    <a:cs typeface="Times New Roman" pitchFamily="18" charset="0"/>
                  </a:rPr>
                  <a:t>β</a:t>
                </a:r>
                <a:r>
                  <a:rPr lang="en-US" i="1" baseline="-25000" dirty="0">
                    <a:latin typeface="Times New Roman" pitchFamily="18" charset="0"/>
                    <a:cs typeface="Times New Roman" pitchFamily="18" charset="0"/>
                  </a:rPr>
                  <a:t>0 </a:t>
                </a:r>
                <a:r>
                  <a:rPr lang="en-US" i="1" dirty="0">
                    <a:latin typeface="Times New Roman" pitchFamily="18" charset="0"/>
                    <a:cs typeface="Times New Roman" pitchFamily="18" charset="0"/>
                  </a:rPr>
                  <a:t>+ β</a:t>
                </a:r>
                <a:r>
                  <a:rPr lang="en-US" i="1" baseline="-25000" dirty="0">
                    <a:latin typeface="Times New Roman" pitchFamily="18" charset="0"/>
                    <a:cs typeface="Times New Roman" pitchFamily="18" charset="0"/>
                  </a:rPr>
                  <a:t>i </a:t>
                </a:r>
                <a:r>
                  <a:rPr lang="en-US" b="1" i="1" dirty="0">
                    <a:latin typeface="Times New Roman" pitchFamily="18" charset="0"/>
                    <a:cs typeface="Times New Roman" pitchFamily="18" charset="0"/>
                  </a:rPr>
                  <a:t>X</a:t>
                </a:r>
                <a:endParaRPr lang="en-US" dirty="0">
                  <a:latin typeface="Times New Roman" pitchFamily="18" charset="0"/>
                  <a:cs typeface="Times New Roman" pitchFamily="18" charset="0"/>
                </a:endParaRPr>
              </a:p>
            </p:txBody>
          </p:sp>
        </p:grpSp>
        <p:cxnSp>
          <p:nvCxnSpPr>
            <p:cNvPr id="15" name="Straight Connector 14"/>
            <p:cNvCxnSpPr/>
            <p:nvPr/>
          </p:nvCxnSpPr>
          <p:spPr>
            <a:xfrm>
              <a:off x="2748418" y="3111954"/>
              <a:ext cx="228412" cy="1360"/>
            </a:xfrm>
            <a:prstGeom prst="line">
              <a:avLst/>
            </a:prstGeom>
            <a:ln w="9525">
              <a:tailEnd type="none"/>
            </a:ln>
          </p:spPr>
          <p:style>
            <a:lnRef idx="2">
              <a:schemeClr val="dk1"/>
            </a:lnRef>
            <a:fillRef idx="0">
              <a:schemeClr val="dk1"/>
            </a:fillRef>
            <a:effectRef idx="1">
              <a:schemeClr val="dk1"/>
            </a:effectRef>
            <a:fontRef idx="minor">
              <a:schemeClr val="tx1"/>
            </a:fontRef>
          </p:style>
        </p:cxnSp>
      </p:grpSp>
    </p:spTree>
    <p:extLst>
      <p:ext uri="{BB962C8B-B14F-4D97-AF65-F5344CB8AC3E}">
        <p14:creationId xmlns:p14="http://schemas.microsoft.com/office/powerpoint/2010/main" val="1355001221"/>
      </p:ext>
    </p:extLst>
  </p:cSld>
  <p:clrMapOvr>
    <a:masterClrMapping/>
  </p:clrMapOvr>
  <p:transition/>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Title 1"/>
          <p:cNvSpPr>
            <a:spLocks noGrp="1"/>
          </p:cNvSpPr>
          <p:nvPr>
            <p:ph type="title"/>
          </p:nvPr>
        </p:nvSpPr>
        <p:spPr/>
        <p:txBody>
          <a:bodyPr/>
          <a:lstStyle/>
          <a:p>
            <a:pPr eaLnBrk="1" hangingPunct="1"/>
            <a:r>
              <a:rPr lang="en-US" dirty="0"/>
              <a:t>Propensity Score</a:t>
            </a:r>
          </a:p>
        </p:txBody>
      </p:sp>
      <p:sp>
        <p:nvSpPr>
          <p:cNvPr id="65539" name="Content Placeholder 2"/>
          <p:cNvSpPr>
            <a:spLocks noGrp="1"/>
          </p:cNvSpPr>
          <p:nvPr>
            <p:ph idx="1"/>
          </p:nvPr>
        </p:nvSpPr>
        <p:spPr/>
        <p:txBody>
          <a:bodyPr/>
          <a:lstStyle/>
          <a:p>
            <a:pPr marL="400050" lvl="1" indent="0">
              <a:buNone/>
            </a:pPr>
            <a:endParaRPr lang="en-US" sz="2000" dirty="0"/>
          </a:p>
          <a:p>
            <a:pPr marL="569913" lvl="1" indent="-169863"/>
            <a:r>
              <a:rPr lang="en-US" sz="2000" dirty="0"/>
              <a:t>Various matching algorithm (full matching, optimal matching, etc.)</a:t>
            </a:r>
          </a:p>
          <a:p>
            <a:pPr marL="569913" lvl="1" indent="-169863"/>
            <a:endParaRPr lang="en-US" sz="2000" dirty="0"/>
          </a:p>
          <a:p>
            <a:pPr marL="569913" lvl="1" indent="-169863"/>
            <a:r>
              <a:rPr lang="en-US" sz="2000" dirty="0"/>
              <a:t>Too many to discuss, but here are some of the classic ones</a:t>
            </a:r>
          </a:p>
          <a:p>
            <a:pPr marL="569913" lvl="1" indent="-169863"/>
            <a:endParaRPr lang="en-US" sz="2000" dirty="0"/>
          </a:p>
          <a:p>
            <a:pPr marL="569913" lvl="1" indent="-169863"/>
            <a:r>
              <a:rPr lang="en-US" sz="2000" dirty="0"/>
              <a:t>In our exercise, we will mostly use classic matching methods</a:t>
            </a:r>
          </a:p>
        </p:txBody>
      </p:sp>
      <p:sp>
        <p:nvSpPr>
          <p:cNvPr id="6" name="Slide Number Placeholder 5"/>
          <p:cNvSpPr>
            <a:spLocks noGrp="1"/>
          </p:cNvSpPr>
          <p:nvPr>
            <p:ph type="sldNum" sz="quarter" idx="12"/>
          </p:nvPr>
        </p:nvSpPr>
        <p:spPr/>
        <p:txBody>
          <a:bodyPr rtlCol="0"/>
          <a:lstStyle/>
          <a:p>
            <a:pPr>
              <a:defRPr/>
            </a:pPr>
            <a:fld id="{057D9CFE-51BC-4006-AAE4-628E26F1F645}" type="slidenum">
              <a:rPr lang="en-US">
                <a:solidFill>
                  <a:schemeClr val="bg1"/>
                </a:solidFill>
                <a:latin typeface="+mn-lt"/>
              </a:rPr>
              <a:pPr>
                <a:defRPr/>
              </a:pPr>
              <a:t>149</a:t>
            </a:fld>
            <a:endParaRPr lang="en-US" dirty="0">
              <a:solidFill>
                <a:schemeClr val="bg1"/>
              </a:solidFill>
              <a:latin typeface="+mn-lt"/>
            </a:endParaRPr>
          </a:p>
        </p:txBody>
      </p:sp>
    </p:spTree>
    <p:extLst>
      <p:ext uri="{BB962C8B-B14F-4D97-AF65-F5344CB8AC3E}">
        <p14:creationId xmlns:p14="http://schemas.microsoft.com/office/powerpoint/2010/main" val="3124603001"/>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A65F98-F1BB-4846-A0A4-7F0600712DFF}"/>
              </a:ext>
            </a:extLst>
          </p:cNvPr>
          <p:cNvSpPr>
            <a:spLocks noGrp="1"/>
          </p:cNvSpPr>
          <p:nvPr>
            <p:ph type="title"/>
          </p:nvPr>
        </p:nvSpPr>
        <p:spPr>
          <a:xfrm>
            <a:off x="561258" y="3914540"/>
            <a:ext cx="6420090" cy="1032160"/>
          </a:xfrm>
        </p:spPr>
        <p:txBody>
          <a:bodyPr/>
          <a:lstStyle/>
          <a:p>
            <a:r>
              <a:rPr lang="de-DE" dirty="0" err="1"/>
              <a:t>Unconfoundeness</a:t>
            </a:r>
            <a:endParaRPr lang="de-DE" dirty="0"/>
          </a:p>
        </p:txBody>
      </p:sp>
      <p:sp>
        <p:nvSpPr>
          <p:cNvPr id="3" name="Text Placeholder 2">
            <a:extLst>
              <a:ext uri="{FF2B5EF4-FFF2-40B4-BE49-F238E27FC236}">
                <a16:creationId xmlns:a16="http://schemas.microsoft.com/office/drawing/2014/main" id="{567B8870-5D45-4BA0-878F-AA25116053D9}"/>
              </a:ext>
            </a:extLst>
          </p:cNvPr>
          <p:cNvSpPr>
            <a:spLocks noGrp="1"/>
          </p:cNvSpPr>
          <p:nvPr>
            <p:ph type="body" idx="1"/>
          </p:nvPr>
        </p:nvSpPr>
        <p:spPr>
          <a:xfrm>
            <a:off x="561258" y="5049093"/>
            <a:ext cx="2158345" cy="1500187"/>
          </a:xfrm>
        </p:spPr>
        <p:txBody>
          <a:bodyPr/>
          <a:lstStyle/>
          <a:p>
            <a:r>
              <a:rPr lang="de-DE" dirty="0"/>
              <a:t>Regression</a:t>
            </a:r>
          </a:p>
          <a:p>
            <a:r>
              <a:rPr lang="de-DE" dirty="0" err="1"/>
              <a:t>Matching</a:t>
            </a:r>
            <a:endParaRPr lang="de-DE" dirty="0"/>
          </a:p>
          <a:p>
            <a:r>
              <a:rPr lang="de-DE" dirty="0" err="1"/>
              <a:t>Weighting</a:t>
            </a:r>
            <a:endParaRPr lang="de-DE" dirty="0"/>
          </a:p>
        </p:txBody>
      </p:sp>
      <p:sp>
        <p:nvSpPr>
          <p:cNvPr id="4" name="Slide Number Placeholder 3">
            <a:extLst>
              <a:ext uri="{FF2B5EF4-FFF2-40B4-BE49-F238E27FC236}">
                <a16:creationId xmlns:a16="http://schemas.microsoft.com/office/drawing/2014/main" id="{136C752E-17B3-4786-A3CB-525B497CA64D}"/>
              </a:ext>
            </a:extLst>
          </p:cNvPr>
          <p:cNvSpPr>
            <a:spLocks noGrp="1"/>
          </p:cNvSpPr>
          <p:nvPr>
            <p:ph type="sldNum" sz="quarter" idx="12"/>
          </p:nvPr>
        </p:nvSpPr>
        <p:spPr/>
        <p:txBody>
          <a:bodyPr/>
          <a:lstStyle/>
          <a:p>
            <a:fld id="{5F3DA2C8-5B72-4388-8D1E-72C210589DD5}" type="slidenum">
              <a:rPr lang="en-US" smtClean="0"/>
              <a:t>15</a:t>
            </a:fld>
            <a:endParaRPr lang="en-US"/>
          </a:p>
        </p:txBody>
      </p:sp>
      <p:sp>
        <p:nvSpPr>
          <p:cNvPr id="7" name="Title 1">
            <a:extLst>
              <a:ext uri="{FF2B5EF4-FFF2-40B4-BE49-F238E27FC236}">
                <a16:creationId xmlns:a16="http://schemas.microsoft.com/office/drawing/2014/main" id="{DD86C2FE-198A-4174-947A-4D3C9FBC39BE}"/>
              </a:ext>
            </a:extLst>
          </p:cNvPr>
          <p:cNvSpPr txBox="1">
            <a:spLocks/>
          </p:cNvSpPr>
          <p:nvPr/>
        </p:nvSpPr>
        <p:spPr>
          <a:xfrm>
            <a:off x="648728" y="776747"/>
            <a:ext cx="4588414" cy="103216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b="1" kern="1200">
                <a:solidFill>
                  <a:schemeClr val="tx1"/>
                </a:solidFill>
                <a:latin typeface="Roboto" panose="02000000000000000000" pitchFamily="2" charset="0"/>
                <a:ea typeface="Roboto" panose="02000000000000000000" pitchFamily="2" charset="0"/>
                <a:cs typeface="+mj-cs"/>
              </a:defRPr>
            </a:lvl1pPr>
          </a:lstStyle>
          <a:p>
            <a:r>
              <a:rPr lang="de-DE" dirty="0" err="1"/>
              <a:t>Mechanisms</a:t>
            </a:r>
            <a:endParaRPr lang="de-DE" dirty="0"/>
          </a:p>
        </p:txBody>
      </p:sp>
      <p:sp>
        <p:nvSpPr>
          <p:cNvPr id="8" name="Text Placeholder 2">
            <a:extLst>
              <a:ext uri="{FF2B5EF4-FFF2-40B4-BE49-F238E27FC236}">
                <a16:creationId xmlns:a16="http://schemas.microsoft.com/office/drawing/2014/main" id="{CE027E83-E6F1-4A46-9915-2EBC35F4C07C}"/>
              </a:ext>
            </a:extLst>
          </p:cNvPr>
          <p:cNvSpPr txBox="1">
            <a:spLocks/>
          </p:cNvSpPr>
          <p:nvPr/>
        </p:nvSpPr>
        <p:spPr>
          <a:xfrm>
            <a:off x="561258" y="1808907"/>
            <a:ext cx="10515600" cy="150018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Roboto" panose="02000000000000000000" pitchFamily="2" charset="0"/>
                <a:ea typeface="Roboto" panose="02000000000000000000" pitchFamily="2" charset="0"/>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Roboto" panose="02000000000000000000" pitchFamily="2" charset="0"/>
                <a:ea typeface="Roboto" panose="02000000000000000000" pitchFamily="2" charset="0"/>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Roboto" panose="02000000000000000000" pitchFamily="2" charset="0"/>
                <a:ea typeface="Roboto" panose="02000000000000000000" pitchFamily="2" charset="0"/>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Roboto" panose="02000000000000000000" pitchFamily="2" charset="0"/>
                <a:ea typeface="Roboto" panose="02000000000000000000" pitchFamily="2" charset="0"/>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Roboto" panose="02000000000000000000" pitchFamily="2" charset="0"/>
                <a:ea typeface="Roboto" panose="02000000000000000000" pitchFamily="2" charset="0"/>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de-DE" dirty="0"/>
              <a:t>Instrumental variables</a:t>
            </a:r>
          </a:p>
          <a:p>
            <a:r>
              <a:rPr lang="de-DE" dirty="0"/>
              <a:t>Front-</a:t>
            </a:r>
            <a:r>
              <a:rPr lang="de-DE" dirty="0" err="1"/>
              <a:t>door</a:t>
            </a:r>
            <a:r>
              <a:rPr lang="de-DE" dirty="0"/>
              <a:t> </a:t>
            </a:r>
            <a:r>
              <a:rPr lang="de-DE" dirty="0" err="1"/>
              <a:t>criterion</a:t>
            </a:r>
            <a:endParaRPr lang="de-DE" dirty="0"/>
          </a:p>
        </p:txBody>
      </p:sp>
      <p:sp>
        <p:nvSpPr>
          <p:cNvPr id="9" name="Text Placeholder 2">
            <a:extLst>
              <a:ext uri="{FF2B5EF4-FFF2-40B4-BE49-F238E27FC236}">
                <a16:creationId xmlns:a16="http://schemas.microsoft.com/office/drawing/2014/main" id="{DAB05094-61FA-4FF8-BD15-9CCF959FDB3A}"/>
              </a:ext>
            </a:extLst>
          </p:cNvPr>
          <p:cNvSpPr txBox="1">
            <a:spLocks/>
          </p:cNvSpPr>
          <p:nvPr/>
        </p:nvSpPr>
        <p:spPr>
          <a:xfrm>
            <a:off x="6430132" y="5295128"/>
            <a:ext cx="4106115" cy="964087"/>
          </a:xfrm>
          <a:prstGeom prst="rect">
            <a:avLst/>
          </a:prstGeom>
          <a:noFill/>
          <a:ln>
            <a:solidFill>
              <a:schemeClr val="bg2">
                <a:lumMod val="10000"/>
              </a:schemeClr>
            </a:solidFill>
          </a:ln>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Roboto" panose="02000000000000000000" pitchFamily="2" charset="0"/>
                <a:ea typeface="Roboto" panose="02000000000000000000" pitchFamily="2" charset="0"/>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Roboto" panose="02000000000000000000" pitchFamily="2" charset="0"/>
                <a:ea typeface="Roboto" panose="02000000000000000000" pitchFamily="2" charset="0"/>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Roboto" panose="02000000000000000000" pitchFamily="2" charset="0"/>
                <a:ea typeface="Roboto" panose="02000000000000000000" pitchFamily="2" charset="0"/>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Roboto" panose="02000000000000000000" pitchFamily="2" charset="0"/>
                <a:ea typeface="Roboto" panose="02000000000000000000" pitchFamily="2" charset="0"/>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Roboto" panose="02000000000000000000" pitchFamily="2" charset="0"/>
                <a:ea typeface="Roboto" panose="02000000000000000000" pitchFamily="2" charset="0"/>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de-DE" dirty="0"/>
              <a:t>Latente Variablen</a:t>
            </a:r>
          </a:p>
          <a:p>
            <a:r>
              <a:rPr lang="de-DE" dirty="0"/>
              <a:t>Längsschnittliche Analysen</a:t>
            </a:r>
          </a:p>
        </p:txBody>
      </p:sp>
    </p:spTree>
    <p:extLst>
      <p:ext uri="{BB962C8B-B14F-4D97-AF65-F5344CB8AC3E}">
        <p14:creationId xmlns:p14="http://schemas.microsoft.com/office/powerpoint/2010/main" val="916817875"/>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NN - matching</a:t>
            </a:r>
          </a:p>
        </p:txBody>
      </p:sp>
      <p:sp>
        <p:nvSpPr>
          <p:cNvPr id="3" name="Content Placeholder 2"/>
          <p:cNvSpPr>
            <a:spLocks noGrp="1"/>
          </p:cNvSpPr>
          <p:nvPr>
            <p:ph idx="1"/>
          </p:nvPr>
        </p:nvSpPr>
        <p:spPr/>
        <p:txBody>
          <a:bodyPr>
            <a:normAutofit fontScale="92500" lnSpcReduction="10000"/>
          </a:bodyPr>
          <a:lstStyle/>
          <a:p>
            <a:r>
              <a:rPr lang="en-US" dirty="0"/>
              <a:t>Nearest-neighbor matching (NN)</a:t>
            </a:r>
          </a:p>
          <a:p>
            <a:endParaRPr lang="en-US" dirty="0"/>
          </a:p>
          <a:p>
            <a:r>
              <a:rPr lang="en-US" dirty="0"/>
              <a:t>Participants are ordered and then one after the other is matched to the unit with the closest propensity score</a:t>
            </a:r>
          </a:p>
          <a:p>
            <a:endParaRPr lang="en-US" dirty="0"/>
          </a:p>
          <a:p>
            <a:r>
              <a:rPr lang="en-US" dirty="0"/>
              <a:t>With or without replacement (sample size bias tradeoff)</a:t>
            </a:r>
          </a:p>
          <a:p>
            <a:endParaRPr lang="en-US" dirty="0"/>
          </a:p>
          <a:p>
            <a:r>
              <a:rPr lang="en-US" dirty="0"/>
              <a:t>1:1 or 1:k matching</a:t>
            </a:r>
          </a:p>
          <a:p>
            <a:endParaRPr lang="en-US" dirty="0"/>
          </a:p>
          <a:p>
            <a:r>
              <a:rPr lang="en-US" dirty="0"/>
              <a:t>With our without caliper (avoids bad matches)</a:t>
            </a:r>
          </a:p>
        </p:txBody>
      </p:sp>
      <p:sp>
        <p:nvSpPr>
          <p:cNvPr id="4" name="Slide Number Placeholder 3"/>
          <p:cNvSpPr>
            <a:spLocks noGrp="1"/>
          </p:cNvSpPr>
          <p:nvPr>
            <p:ph type="sldNum" sz="quarter" idx="12"/>
          </p:nvPr>
        </p:nvSpPr>
        <p:spPr/>
        <p:txBody>
          <a:bodyPr/>
          <a:lstStyle/>
          <a:p>
            <a:fld id="{5F3DA2C8-5B72-4388-8D1E-72C210589DD5}" type="slidenum">
              <a:rPr lang="en-US" smtClean="0"/>
              <a:t>150</a:t>
            </a:fld>
            <a:endParaRPr lang="en-US"/>
          </a:p>
        </p:txBody>
      </p:sp>
    </p:spTree>
    <p:extLst>
      <p:ext uri="{BB962C8B-B14F-4D97-AF65-F5344CB8AC3E}">
        <p14:creationId xmlns:p14="http://schemas.microsoft.com/office/powerpoint/2010/main" val="724994792"/>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Kernel - matching</a:t>
            </a:r>
          </a:p>
        </p:txBody>
      </p:sp>
      <p:sp>
        <p:nvSpPr>
          <p:cNvPr id="3" name="Content Placeholder 2"/>
          <p:cNvSpPr>
            <a:spLocks noGrp="1"/>
          </p:cNvSpPr>
          <p:nvPr>
            <p:ph idx="1"/>
          </p:nvPr>
        </p:nvSpPr>
        <p:spPr/>
        <p:txBody>
          <a:bodyPr>
            <a:normAutofit/>
          </a:bodyPr>
          <a:lstStyle/>
          <a:p>
            <a:r>
              <a:rPr lang="en-US" dirty="0"/>
              <a:t>Match every unit in one condition to a single unit in the other condition, but weight the matched units by their distance</a:t>
            </a:r>
          </a:p>
          <a:p>
            <a:endParaRPr lang="en-US" dirty="0"/>
          </a:p>
          <a:p>
            <a:r>
              <a:rPr lang="en-US" dirty="0"/>
              <a:t>Weighting is defined through the kernel function (essentially bandwidth parameter) </a:t>
            </a:r>
          </a:p>
          <a:p>
            <a:endParaRPr lang="en-US" dirty="0"/>
          </a:p>
        </p:txBody>
      </p:sp>
      <p:sp>
        <p:nvSpPr>
          <p:cNvPr id="4" name="Slide Number Placeholder 3"/>
          <p:cNvSpPr>
            <a:spLocks noGrp="1"/>
          </p:cNvSpPr>
          <p:nvPr>
            <p:ph type="sldNum" sz="quarter" idx="12"/>
          </p:nvPr>
        </p:nvSpPr>
        <p:spPr/>
        <p:txBody>
          <a:bodyPr/>
          <a:lstStyle/>
          <a:p>
            <a:fld id="{5F3DA2C8-5B72-4388-8D1E-72C210589DD5}" type="slidenum">
              <a:rPr lang="en-US" smtClean="0"/>
              <a:t>151</a:t>
            </a:fld>
            <a:endParaRPr lang="en-US"/>
          </a:p>
        </p:txBody>
      </p:sp>
    </p:spTree>
    <p:extLst>
      <p:ext uri="{BB962C8B-B14F-4D97-AF65-F5344CB8AC3E}">
        <p14:creationId xmlns:p14="http://schemas.microsoft.com/office/powerpoint/2010/main" val="3871749431"/>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p:cNvSpPr>
            <a:spLocks noGrp="1"/>
          </p:cNvSpPr>
          <p:nvPr>
            <p:ph type="title"/>
          </p:nvPr>
        </p:nvSpPr>
        <p:spPr/>
        <p:txBody>
          <a:bodyPr/>
          <a:lstStyle/>
          <a:p>
            <a:r>
              <a:rPr lang="en-GB" altLang="en-US" dirty="0"/>
              <a:t>Trade-offs</a:t>
            </a:r>
          </a:p>
        </p:txBody>
      </p:sp>
      <p:sp>
        <p:nvSpPr>
          <p:cNvPr id="27652" name="TextBox 4"/>
          <p:cNvSpPr txBox="1">
            <a:spLocks noChangeArrowheads="1"/>
          </p:cNvSpPr>
          <p:nvPr/>
        </p:nvSpPr>
        <p:spPr bwMode="auto">
          <a:xfrm>
            <a:off x="3918178" y="6212343"/>
            <a:ext cx="6500812"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r>
              <a:rPr lang="en-GB" altLang="en-US" sz="1200" dirty="0">
                <a:latin typeface="Roboto" panose="02000000000000000000" pitchFamily="2" charset="0"/>
                <a:ea typeface="Roboto" panose="02000000000000000000" pitchFamily="2" charset="0"/>
              </a:rPr>
              <a:t>Source: Caliendo and </a:t>
            </a:r>
            <a:r>
              <a:rPr lang="en-GB" altLang="en-US" sz="1200" dirty="0" err="1">
                <a:latin typeface="Roboto" panose="02000000000000000000" pitchFamily="2" charset="0"/>
                <a:ea typeface="Roboto" panose="02000000000000000000" pitchFamily="2" charset="0"/>
              </a:rPr>
              <a:t>Kopeinig</a:t>
            </a:r>
            <a:r>
              <a:rPr lang="en-GB" altLang="en-US" sz="1200" dirty="0">
                <a:latin typeface="Roboto" panose="02000000000000000000" pitchFamily="2" charset="0"/>
                <a:ea typeface="Roboto" panose="02000000000000000000" pitchFamily="2" charset="0"/>
              </a:rPr>
              <a:t>, 2005</a:t>
            </a:r>
          </a:p>
        </p:txBody>
      </p:sp>
      <p:graphicFrame>
        <p:nvGraphicFramePr>
          <p:cNvPr id="2" name="Table 1"/>
          <p:cNvGraphicFramePr>
            <a:graphicFrameLocks noGrp="1"/>
          </p:cNvGraphicFramePr>
          <p:nvPr/>
        </p:nvGraphicFramePr>
        <p:xfrm>
          <a:off x="3037000" y="1929586"/>
          <a:ext cx="4637428" cy="3571240"/>
        </p:xfrm>
        <a:graphic>
          <a:graphicData uri="http://schemas.openxmlformats.org/drawingml/2006/table">
            <a:tbl>
              <a:tblPr firstRow="1" bandRow="1">
                <a:tableStyleId>{5C22544A-7EE6-4342-B048-85BDC9FD1C3A}</a:tableStyleId>
              </a:tblPr>
              <a:tblGrid>
                <a:gridCol w="3020901">
                  <a:extLst>
                    <a:ext uri="{9D8B030D-6E8A-4147-A177-3AD203B41FA5}">
                      <a16:colId xmlns:a16="http://schemas.microsoft.com/office/drawing/2014/main" val="2106291519"/>
                    </a:ext>
                  </a:extLst>
                </a:gridCol>
                <a:gridCol w="604157">
                  <a:extLst>
                    <a:ext uri="{9D8B030D-6E8A-4147-A177-3AD203B41FA5}">
                      <a16:colId xmlns:a16="http://schemas.microsoft.com/office/drawing/2014/main" val="2679149746"/>
                    </a:ext>
                  </a:extLst>
                </a:gridCol>
                <a:gridCol w="1012370">
                  <a:extLst>
                    <a:ext uri="{9D8B030D-6E8A-4147-A177-3AD203B41FA5}">
                      <a16:colId xmlns:a16="http://schemas.microsoft.com/office/drawing/2014/main" val="3675946348"/>
                    </a:ext>
                  </a:extLst>
                </a:gridCol>
              </a:tblGrid>
              <a:tr h="370840">
                <a:tc>
                  <a:txBody>
                    <a:bodyPr/>
                    <a:lstStyle/>
                    <a:p>
                      <a:endParaRPr lang="en-US" dirty="0"/>
                    </a:p>
                  </a:txBody>
                  <a:tcPr/>
                </a:tc>
                <a:tc>
                  <a:txBody>
                    <a:bodyPr/>
                    <a:lstStyle/>
                    <a:p>
                      <a:r>
                        <a:rPr lang="en-US" dirty="0"/>
                        <a:t>Bias</a:t>
                      </a:r>
                    </a:p>
                  </a:txBody>
                  <a:tcPr/>
                </a:tc>
                <a:tc>
                  <a:txBody>
                    <a:bodyPr/>
                    <a:lstStyle/>
                    <a:p>
                      <a:r>
                        <a:rPr lang="en-US" dirty="0"/>
                        <a:t>Variance</a:t>
                      </a:r>
                    </a:p>
                  </a:txBody>
                  <a:tcPr/>
                </a:tc>
                <a:extLst>
                  <a:ext uri="{0D108BD9-81ED-4DB2-BD59-A6C34878D82A}">
                    <a16:rowId xmlns:a16="http://schemas.microsoft.com/office/drawing/2014/main" val="1651626862"/>
                  </a:ext>
                </a:extLst>
              </a:tr>
              <a:tr h="370840">
                <a:tc>
                  <a:txBody>
                    <a:bodyPr/>
                    <a:lstStyle/>
                    <a:p>
                      <a:r>
                        <a:rPr lang="en-US" dirty="0"/>
                        <a:t>1:1 </a:t>
                      </a:r>
                    </a:p>
                    <a:p>
                      <a:r>
                        <a:rPr lang="en-US" dirty="0"/>
                        <a:t>1:k</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a:p>
                      <a:r>
                        <a:rPr lang="en-US"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a:txBody>
                  <a:tcPr/>
                </a:tc>
                <a:extLst>
                  <a:ext uri="{0D108BD9-81ED-4DB2-BD59-A6C34878D82A}">
                    <a16:rowId xmlns:a16="http://schemas.microsoft.com/office/drawing/2014/main" val="2689734544"/>
                  </a:ext>
                </a:extLst>
              </a:tr>
              <a:tr h="370840">
                <a:tc>
                  <a:txBody>
                    <a:bodyPr/>
                    <a:lstStyle/>
                    <a:p>
                      <a:r>
                        <a:rPr lang="en-US" dirty="0"/>
                        <a:t>Caliper</a:t>
                      </a:r>
                    </a:p>
                    <a:p>
                      <a:r>
                        <a:rPr lang="en-US" dirty="0"/>
                        <a:t>No caliper</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a:p>
                      <a:r>
                        <a:rPr lang="en-US"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a:txBody>
                  <a:tcPr/>
                </a:tc>
                <a:extLst>
                  <a:ext uri="{0D108BD9-81ED-4DB2-BD59-A6C34878D82A}">
                    <a16:rowId xmlns:a16="http://schemas.microsoft.com/office/drawing/2014/main" val="1530872620"/>
                  </a:ext>
                </a:extLst>
              </a:tr>
              <a:tr h="370840">
                <a:tc>
                  <a:txBody>
                    <a:bodyPr/>
                    <a:lstStyle/>
                    <a:p>
                      <a:r>
                        <a:rPr lang="en-US" dirty="0"/>
                        <a:t>Replacement</a:t>
                      </a:r>
                    </a:p>
                    <a:p>
                      <a:r>
                        <a:rPr lang="en-US" baseline="0" dirty="0"/>
                        <a:t>No Replacement</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a:p>
                      <a:r>
                        <a:rPr lang="en-US"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a:txBody>
                  <a:tcPr/>
                </a:tc>
                <a:extLst>
                  <a:ext uri="{0D108BD9-81ED-4DB2-BD59-A6C34878D82A}">
                    <a16:rowId xmlns:a16="http://schemas.microsoft.com/office/drawing/2014/main" val="1678818947"/>
                  </a:ext>
                </a:extLst>
              </a:tr>
              <a:tr h="370840">
                <a:tc>
                  <a:txBody>
                    <a:bodyPr/>
                    <a:lstStyle/>
                    <a:p>
                      <a:r>
                        <a:rPr lang="en-US" dirty="0"/>
                        <a:t>NN</a:t>
                      </a:r>
                    </a:p>
                    <a:p>
                      <a:r>
                        <a:rPr lang="en-US" dirty="0"/>
                        <a:t>Kernel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a:p>
                      <a:r>
                        <a:rPr lang="en-US"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a:txBody>
                  <a:tcPr/>
                </a:tc>
                <a:extLst>
                  <a:ext uri="{0D108BD9-81ED-4DB2-BD59-A6C34878D82A}">
                    <a16:rowId xmlns:a16="http://schemas.microsoft.com/office/drawing/2014/main" val="2722688820"/>
                  </a:ext>
                </a:extLst>
              </a:tr>
              <a:tr h="370840">
                <a:tc>
                  <a:txBody>
                    <a:bodyPr/>
                    <a:lstStyle/>
                    <a:p>
                      <a:r>
                        <a:rPr lang="en-US" dirty="0"/>
                        <a:t>Small</a:t>
                      </a:r>
                      <a:r>
                        <a:rPr lang="en-US" baseline="0" dirty="0"/>
                        <a:t> bandwidth</a:t>
                      </a:r>
                    </a:p>
                    <a:p>
                      <a:r>
                        <a:rPr lang="en-US" baseline="0" dirty="0"/>
                        <a:t>Large bandwidth</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a:p>
                      <a:r>
                        <a:rPr lang="en-US"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a:txBody>
                  <a:tcPr/>
                </a:tc>
                <a:extLst>
                  <a:ext uri="{0D108BD9-81ED-4DB2-BD59-A6C34878D82A}">
                    <a16:rowId xmlns:a16="http://schemas.microsoft.com/office/drawing/2014/main" val="1519968923"/>
                  </a:ext>
                </a:extLst>
              </a:tr>
            </a:tbl>
          </a:graphicData>
        </a:graphic>
      </p:graphicFrame>
    </p:spTree>
    <p:extLst>
      <p:ext uri="{BB962C8B-B14F-4D97-AF65-F5344CB8AC3E}">
        <p14:creationId xmlns:p14="http://schemas.microsoft.com/office/powerpoint/2010/main" val="3838465490"/>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Title 1"/>
          <p:cNvSpPr>
            <a:spLocks noGrp="1"/>
          </p:cNvSpPr>
          <p:nvPr>
            <p:ph type="title"/>
          </p:nvPr>
        </p:nvSpPr>
        <p:spPr/>
        <p:txBody>
          <a:bodyPr/>
          <a:lstStyle/>
          <a:p>
            <a:pPr eaLnBrk="1" hangingPunct="1"/>
            <a:r>
              <a:rPr lang="en-US" dirty="0"/>
              <a:t>Propensity Score</a:t>
            </a:r>
          </a:p>
        </p:txBody>
      </p:sp>
      <p:sp>
        <p:nvSpPr>
          <p:cNvPr id="5" name="Content Placeholder 2"/>
          <p:cNvSpPr>
            <a:spLocks noGrp="1"/>
          </p:cNvSpPr>
          <p:nvPr>
            <p:ph idx="1"/>
          </p:nvPr>
        </p:nvSpPr>
        <p:spPr/>
        <p:txBody>
          <a:bodyPr/>
          <a:lstStyle/>
          <a:p>
            <a:pPr marL="169863" indent="-169863"/>
            <a:endParaRPr lang="en-US" sz="2400" dirty="0"/>
          </a:p>
          <a:p>
            <a:pPr marL="169863" indent="-169863"/>
            <a:endParaRPr lang="en-US" sz="2400" dirty="0"/>
          </a:p>
          <a:p>
            <a:pPr marL="169863" indent="-169863"/>
            <a:r>
              <a:rPr lang="en-US" sz="2400" dirty="0"/>
              <a:t>Check of covariate balance</a:t>
            </a:r>
          </a:p>
          <a:p>
            <a:pPr marL="569913" lvl="1" indent="-169863"/>
            <a:r>
              <a:rPr lang="en-US" sz="2000" dirty="0"/>
              <a:t>standardized difference</a:t>
            </a:r>
          </a:p>
          <a:p>
            <a:pPr marL="569913" lvl="1" indent="-169863"/>
            <a:r>
              <a:rPr lang="en-US" sz="2000" dirty="0"/>
              <a:t>graphical assessment (e.g. Q-Q plot)</a:t>
            </a:r>
          </a:p>
          <a:p>
            <a:pPr marL="569913" lvl="1" indent="-169863"/>
            <a:endParaRPr lang="en-US" sz="2000" dirty="0"/>
          </a:p>
          <a:p>
            <a:pPr marL="169863" indent="-169863"/>
            <a:r>
              <a:rPr lang="en-US" sz="2400" dirty="0"/>
              <a:t>Region of common support (distributional overlap)</a:t>
            </a:r>
          </a:p>
          <a:p>
            <a:pPr marL="569913" lvl="1" indent="-169863"/>
            <a:r>
              <a:rPr lang="en-US" sz="2000" dirty="0"/>
              <a:t>graphical assessment (e.g. histograms)</a:t>
            </a:r>
          </a:p>
        </p:txBody>
      </p:sp>
      <p:sp>
        <p:nvSpPr>
          <p:cNvPr id="6" name="Slide Number Placeholder 5"/>
          <p:cNvSpPr>
            <a:spLocks noGrp="1"/>
          </p:cNvSpPr>
          <p:nvPr>
            <p:ph type="sldNum" sz="quarter" idx="12"/>
          </p:nvPr>
        </p:nvSpPr>
        <p:spPr/>
        <p:txBody>
          <a:bodyPr rtlCol="0"/>
          <a:lstStyle/>
          <a:p>
            <a:pPr>
              <a:defRPr/>
            </a:pPr>
            <a:fld id="{7566708E-943C-452D-8596-5CB84DB07BC2}" type="slidenum">
              <a:rPr lang="en-US">
                <a:solidFill>
                  <a:schemeClr val="bg1"/>
                </a:solidFill>
                <a:latin typeface="+mn-lt"/>
              </a:rPr>
              <a:pPr>
                <a:defRPr/>
              </a:pPr>
              <a:t>153</a:t>
            </a:fld>
            <a:endParaRPr lang="en-US" dirty="0">
              <a:solidFill>
                <a:schemeClr val="bg1"/>
              </a:solidFill>
              <a:latin typeface="+mn-lt"/>
            </a:endParaRPr>
          </a:p>
        </p:txBody>
      </p:sp>
    </p:spTree>
    <p:extLst>
      <p:ext uri="{BB962C8B-B14F-4D97-AF65-F5344CB8AC3E}">
        <p14:creationId xmlns:p14="http://schemas.microsoft.com/office/powerpoint/2010/main" val="415140224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3" end="3"/>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6" end="6"/>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Title 1"/>
          <p:cNvSpPr>
            <a:spLocks noGrp="1"/>
          </p:cNvSpPr>
          <p:nvPr>
            <p:ph type="title"/>
          </p:nvPr>
        </p:nvSpPr>
        <p:spPr/>
        <p:txBody>
          <a:bodyPr/>
          <a:lstStyle/>
          <a:p>
            <a:pPr eaLnBrk="1" hangingPunct="1"/>
            <a:r>
              <a:rPr lang="en-US" dirty="0"/>
              <a:t>Propensity Score</a:t>
            </a:r>
          </a:p>
        </p:txBody>
      </p:sp>
      <p:pic>
        <p:nvPicPr>
          <p:cNvPr id="69635" name="Picture 2"/>
          <p:cNvPicPr>
            <a:picLocks noChangeAspect="1" noChangeArrowheads="1"/>
          </p:cNvPicPr>
          <p:nvPr/>
        </p:nvPicPr>
        <p:blipFill>
          <a:blip r:embed="rId3" cstate="email">
            <a:clrChange>
              <a:clrFrom>
                <a:srgbClr val="FFFFFF"/>
              </a:clrFrom>
              <a:clrTo>
                <a:srgbClr val="FFFFFF">
                  <a:alpha val="0"/>
                </a:srgbClr>
              </a:clrTo>
            </a:clrChange>
            <a:extLst>
              <a:ext uri="{28A0092B-C50C-407E-A947-70E740481C1C}">
                <a14:useLocalDpi xmlns:a14="http://schemas.microsoft.com/office/drawing/2010/main"/>
              </a:ext>
            </a:extLst>
          </a:blip>
          <a:srcRect l="31580" t="9512" r="7188" b="60025"/>
          <a:stretch>
            <a:fillRect/>
          </a:stretch>
        </p:blipFill>
        <p:spPr bwMode="auto">
          <a:xfrm>
            <a:off x="2757714" y="2521403"/>
            <a:ext cx="5080000" cy="2527300"/>
          </a:xfrm>
          <a:prstGeom prst="rect">
            <a:avLst/>
          </a:prstGeom>
          <a:noFill/>
          <a:ln w="9525">
            <a:noFill/>
            <a:miter lim="800000"/>
            <a:headEnd/>
            <a:tailEnd/>
          </a:ln>
        </p:spPr>
      </p:pic>
      <p:sp>
        <p:nvSpPr>
          <p:cNvPr id="5" name="TextBox 4"/>
          <p:cNvSpPr txBox="1"/>
          <p:nvPr/>
        </p:nvSpPr>
        <p:spPr>
          <a:xfrm>
            <a:off x="2148115" y="2915722"/>
            <a:ext cx="615553" cy="1725792"/>
          </a:xfrm>
          <a:prstGeom prst="rect">
            <a:avLst/>
          </a:prstGeom>
          <a:noFill/>
        </p:spPr>
        <p:txBody>
          <a:bodyPr vert="vert270" wrap="none">
            <a:spAutoFit/>
          </a:bodyPr>
          <a:lstStyle/>
          <a:p>
            <a:pPr algn="ctr">
              <a:defRPr/>
            </a:pPr>
            <a:r>
              <a:rPr lang="en-US" sz="1400" dirty="0">
                <a:latin typeface="+mj-lt"/>
              </a:rPr>
              <a:t>Logit Propensity Score </a:t>
            </a:r>
            <a:br>
              <a:rPr lang="en-US" sz="1400" dirty="0">
                <a:latin typeface="+mj-lt"/>
              </a:rPr>
            </a:br>
            <a:r>
              <a:rPr lang="en-US" sz="1400" dirty="0">
                <a:latin typeface="+mj-lt"/>
              </a:rPr>
              <a:t>Treatment Group</a:t>
            </a:r>
          </a:p>
        </p:txBody>
      </p:sp>
      <p:sp>
        <p:nvSpPr>
          <p:cNvPr id="6" name="TextBox 5"/>
          <p:cNvSpPr txBox="1"/>
          <p:nvPr/>
        </p:nvSpPr>
        <p:spPr>
          <a:xfrm>
            <a:off x="3291114" y="4883604"/>
            <a:ext cx="1843088" cy="523875"/>
          </a:xfrm>
          <a:prstGeom prst="rect">
            <a:avLst/>
          </a:prstGeom>
          <a:noFill/>
        </p:spPr>
        <p:txBody>
          <a:bodyPr wrap="none">
            <a:spAutoFit/>
          </a:bodyPr>
          <a:lstStyle/>
          <a:p>
            <a:pPr algn="ctr">
              <a:defRPr/>
            </a:pPr>
            <a:r>
              <a:rPr lang="en-US" sz="1400" dirty="0">
                <a:latin typeface="+mj-lt"/>
              </a:rPr>
              <a:t>Logit Propensity Score </a:t>
            </a:r>
            <a:br>
              <a:rPr lang="en-US" sz="1400" dirty="0">
                <a:latin typeface="+mj-lt"/>
              </a:rPr>
            </a:br>
            <a:r>
              <a:rPr lang="en-US" sz="1400" dirty="0">
                <a:latin typeface="+mj-lt"/>
              </a:rPr>
              <a:t>Control Group</a:t>
            </a:r>
          </a:p>
        </p:txBody>
      </p:sp>
      <p:sp>
        <p:nvSpPr>
          <p:cNvPr id="7" name="TextBox 6"/>
          <p:cNvSpPr txBox="1"/>
          <p:nvPr/>
        </p:nvSpPr>
        <p:spPr>
          <a:xfrm>
            <a:off x="3672115" y="2292804"/>
            <a:ext cx="1393825" cy="307975"/>
          </a:xfrm>
          <a:prstGeom prst="rect">
            <a:avLst/>
          </a:prstGeom>
          <a:noFill/>
        </p:spPr>
        <p:txBody>
          <a:bodyPr wrap="none">
            <a:spAutoFit/>
          </a:bodyPr>
          <a:lstStyle/>
          <a:p>
            <a:pPr algn="ctr">
              <a:defRPr/>
            </a:pPr>
            <a:r>
              <a:rPr lang="en-US" sz="1400" dirty="0">
                <a:latin typeface="+mj-lt"/>
              </a:rPr>
              <a:t>Before Matching</a:t>
            </a:r>
          </a:p>
        </p:txBody>
      </p:sp>
      <p:sp>
        <p:nvSpPr>
          <p:cNvPr id="9" name="TextBox 8"/>
          <p:cNvSpPr txBox="1"/>
          <p:nvPr/>
        </p:nvSpPr>
        <p:spPr>
          <a:xfrm>
            <a:off x="6056539" y="2292804"/>
            <a:ext cx="1284288" cy="307975"/>
          </a:xfrm>
          <a:prstGeom prst="rect">
            <a:avLst/>
          </a:prstGeom>
          <a:noFill/>
        </p:spPr>
        <p:txBody>
          <a:bodyPr wrap="none">
            <a:spAutoFit/>
          </a:bodyPr>
          <a:lstStyle/>
          <a:p>
            <a:pPr algn="ctr">
              <a:defRPr/>
            </a:pPr>
            <a:r>
              <a:rPr lang="en-US" sz="1400" dirty="0">
                <a:latin typeface="+mj-lt"/>
              </a:rPr>
              <a:t>After Matching</a:t>
            </a:r>
          </a:p>
        </p:txBody>
      </p:sp>
      <p:sp>
        <p:nvSpPr>
          <p:cNvPr id="10" name="Slide Number Placeholder 9"/>
          <p:cNvSpPr>
            <a:spLocks noGrp="1"/>
          </p:cNvSpPr>
          <p:nvPr>
            <p:ph type="sldNum" sz="quarter" idx="12"/>
          </p:nvPr>
        </p:nvSpPr>
        <p:spPr>
          <a:xfrm>
            <a:off x="8077200" y="6356351"/>
            <a:ext cx="2133600" cy="365125"/>
          </a:xfrm>
        </p:spPr>
        <p:txBody>
          <a:bodyPr rtlCol="0"/>
          <a:lstStyle/>
          <a:p>
            <a:pPr>
              <a:defRPr/>
            </a:pPr>
            <a:fld id="{F3D19084-E5BF-4A11-8331-73412D1BC24B}" type="slidenum">
              <a:rPr lang="en-US">
                <a:latin typeface="+mn-lt"/>
              </a:rPr>
              <a:pPr>
                <a:defRPr/>
              </a:pPr>
              <a:t>154</a:t>
            </a:fld>
            <a:endParaRPr lang="en-US" dirty="0">
              <a:latin typeface="+mn-lt"/>
            </a:endParaRPr>
          </a:p>
        </p:txBody>
      </p:sp>
      <p:sp>
        <p:nvSpPr>
          <p:cNvPr id="11" name="TextBox 10"/>
          <p:cNvSpPr txBox="1"/>
          <p:nvPr/>
        </p:nvSpPr>
        <p:spPr>
          <a:xfrm>
            <a:off x="8218714" y="2988128"/>
            <a:ext cx="1905000" cy="1200150"/>
          </a:xfrm>
          <a:prstGeom prst="rect">
            <a:avLst/>
          </a:prstGeom>
          <a:noFill/>
        </p:spPr>
        <p:txBody>
          <a:bodyPr>
            <a:spAutoFit/>
          </a:bodyPr>
          <a:lstStyle/>
          <a:p>
            <a:pPr>
              <a:defRPr/>
            </a:pPr>
            <a:r>
              <a:rPr lang="en-US" dirty="0">
                <a:latin typeface="+mj-lt"/>
              </a:rPr>
              <a:t>Quantiles of both distributions are plotted against each other</a:t>
            </a:r>
          </a:p>
        </p:txBody>
      </p:sp>
    </p:spTree>
    <p:extLst>
      <p:ext uri="{BB962C8B-B14F-4D97-AF65-F5344CB8AC3E}">
        <p14:creationId xmlns:p14="http://schemas.microsoft.com/office/powerpoint/2010/main" val="4159603019"/>
      </p:ext>
    </p:extLst>
  </p:cSld>
  <p:clrMapOvr>
    <a:masterClrMapping/>
  </p:clrMapOvr>
  <p:transition/>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Title 1"/>
          <p:cNvSpPr>
            <a:spLocks noGrp="1"/>
          </p:cNvSpPr>
          <p:nvPr>
            <p:ph type="title"/>
          </p:nvPr>
        </p:nvSpPr>
        <p:spPr/>
        <p:txBody>
          <a:bodyPr/>
          <a:lstStyle/>
          <a:p>
            <a:pPr eaLnBrk="1" hangingPunct="1"/>
            <a:r>
              <a:rPr lang="en-US" dirty="0"/>
              <a:t>Propensity Score</a:t>
            </a:r>
          </a:p>
        </p:txBody>
      </p:sp>
      <p:grpSp>
        <p:nvGrpSpPr>
          <p:cNvPr id="2" name="Group 5"/>
          <p:cNvGrpSpPr>
            <a:grpSpLocks/>
          </p:cNvGrpSpPr>
          <p:nvPr/>
        </p:nvGrpSpPr>
        <p:grpSpPr bwMode="auto">
          <a:xfrm>
            <a:off x="1866900" y="2743200"/>
            <a:ext cx="8420100" cy="3263900"/>
            <a:chOff x="342900" y="2743200"/>
            <a:chExt cx="8420100" cy="3263900"/>
          </a:xfrm>
        </p:grpSpPr>
        <p:pic>
          <p:nvPicPr>
            <p:cNvPr id="71687" name="Picture 2"/>
            <p:cNvPicPr>
              <a:picLocks noChangeAspect="1" noChangeArrowheads="1"/>
            </p:cNvPicPr>
            <p:nvPr/>
          </p:nvPicPr>
          <p:blipFill>
            <a:blip r:embed="rId3"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342900" y="2743200"/>
              <a:ext cx="4076700" cy="3263900"/>
            </a:xfrm>
            <a:prstGeom prst="rect">
              <a:avLst/>
            </a:prstGeom>
            <a:noFill/>
            <a:ln w="9525">
              <a:noFill/>
              <a:miter lim="800000"/>
              <a:headEnd/>
              <a:tailEnd/>
            </a:ln>
          </p:spPr>
        </p:pic>
        <p:pic>
          <p:nvPicPr>
            <p:cNvPr id="71688" name="Picture 3"/>
            <p:cNvPicPr>
              <a:picLocks noChangeAspect="1" noChangeArrowheads="1"/>
            </p:cNvPicPr>
            <p:nvPr/>
          </p:nvPicPr>
          <p:blipFill>
            <a:blip r:embed="rId4"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4686300" y="2743200"/>
              <a:ext cx="4076700" cy="3263900"/>
            </a:xfrm>
            <a:prstGeom prst="rect">
              <a:avLst/>
            </a:prstGeom>
            <a:noFill/>
            <a:ln w="9525">
              <a:noFill/>
              <a:miter lim="800000"/>
              <a:headEnd/>
              <a:tailEnd/>
            </a:ln>
          </p:spPr>
        </p:pic>
      </p:grpSp>
      <p:sp>
        <p:nvSpPr>
          <p:cNvPr id="7" name="TextBox 6"/>
          <p:cNvSpPr txBox="1"/>
          <p:nvPr/>
        </p:nvSpPr>
        <p:spPr>
          <a:xfrm>
            <a:off x="3178176" y="6096001"/>
            <a:ext cx="1393825" cy="307975"/>
          </a:xfrm>
          <a:prstGeom prst="rect">
            <a:avLst/>
          </a:prstGeom>
          <a:noFill/>
        </p:spPr>
        <p:txBody>
          <a:bodyPr wrap="none">
            <a:spAutoFit/>
          </a:bodyPr>
          <a:lstStyle/>
          <a:p>
            <a:pPr>
              <a:defRPr/>
            </a:pPr>
            <a:r>
              <a:rPr lang="en-US" sz="1400" dirty="0">
                <a:solidFill>
                  <a:schemeClr val="bg1"/>
                </a:solidFill>
                <a:latin typeface="+mj-lt"/>
              </a:rPr>
              <a:t>Before Matching</a:t>
            </a:r>
          </a:p>
        </p:txBody>
      </p:sp>
      <p:sp>
        <p:nvSpPr>
          <p:cNvPr id="9" name="TextBox 8"/>
          <p:cNvSpPr txBox="1"/>
          <p:nvPr/>
        </p:nvSpPr>
        <p:spPr>
          <a:xfrm>
            <a:off x="7632700" y="6096001"/>
            <a:ext cx="1282700" cy="307975"/>
          </a:xfrm>
          <a:prstGeom prst="rect">
            <a:avLst/>
          </a:prstGeom>
          <a:noFill/>
        </p:spPr>
        <p:txBody>
          <a:bodyPr wrap="none">
            <a:spAutoFit/>
          </a:bodyPr>
          <a:lstStyle/>
          <a:p>
            <a:pPr>
              <a:defRPr/>
            </a:pPr>
            <a:r>
              <a:rPr lang="en-US" sz="1400" dirty="0">
                <a:solidFill>
                  <a:schemeClr val="bg1"/>
                </a:solidFill>
                <a:latin typeface="+mj-lt"/>
              </a:rPr>
              <a:t>After Matching</a:t>
            </a:r>
          </a:p>
        </p:txBody>
      </p:sp>
      <p:sp>
        <p:nvSpPr>
          <p:cNvPr id="10" name="Slide Number Placeholder 9"/>
          <p:cNvSpPr>
            <a:spLocks noGrp="1"/>
          </p:cNvSpPr>
          <p:nvPr>
            <p:ph type="sldNum" sz="quarter" idx="12"/>
          </p:nvPr>
        </p:nvSpPr>
        <p:spPr>
          <a:xfrm>
            <a:off x="8077200" y="6356351"/>
            <a:ext cx="2133600" cy="365125"/>
          </a:xfrm>
        </p:spPr>
        <p:txBody>
          <a:bodyPr rtlCol="0"/>
          <a:lstStyle/>
          <a:p>
            <a:pPr>
              <a:defRPr/>
            </a:pPr>
            <a:fld id="{D1C29D2B-733B-449C-9F86-F04FA196E75F}" type="slidenum">
              <a:rPr lang="en-US">
                <a:solidFill>
                  <a:schemeClr val="bg1"/>
                </a:solidFill>
                <a:latin typeface="+mn-lt"/>
              </a:rPr>
              <a:pPr>
                <a:defRPr/>
              </a:pPr>
              <a:t>155</a:t>
            </a:fld>
            <a:endParaRPr lang="en-US" dirty="0">
              <a:solidFill>
                <a:schemeClr val="bg1"/>
              </a:solidFill>
              <a:latin typeface="+mn-lt"/>
            </a:endParaRPr>
          </a:p>
        </p:txBody>
      </p:sp>
    </p:spTree>
    <p:extLst>
      <p:ext uri="{BB962C8B-B14F-4D97-AF65-F5344CB8AC3E}">
        <p14:creationId xmlns:p14="http://schemas.microsoft.com/office/powerpoint/2010/main" val="3586052223"/>
      </p:ext>
    </p:extLst>
  </p:cSld>
  <p:clrMapOvr>
    <a:masterClrMapping/>
  </p:clrMapOvr>
  <p:transition/>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Line 2"/>
          <p:cNvSpPr>
            <a:spLocks noChangeShapeType="1"/>
          </p:cNvSpPr>
          <p:nvPr/>
        </p:nvSpPr>
        <p:spPr bwMode="auto">
          <a:xfrm flipH="1">
            <a:off x="7239000" y="2895600"/>
            <a:ext cx="685800" cy="2286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atin typeface="Roboto" panose="02000000000000000000" pitchFamily="2" charset="0"/>
              <a:ea typeface="Roboto" panose="02000000000000000000" pitchFamily="2" charset="0"/>
            </a:endParaRPr>
          </a:p>
        </p:txBody>
      </p:sp>
      <p:sp>
        <p:nvSpPr>
          <p:cNvPr id="7171" name="Text Box 3"/>
          <p:cNvSpPr txBox="1">
            <a:spLocks noChangeArrowheads="1"/>
          </p:cNvSpPr>
          <p:nvPr/>
        </p:nvSpPr>
        <p:spPr bwMode="auto">
          <a:xfrm>
            <a:off x="2667000" y="1676401"/>
            <a:ext cx="14478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algn="ctr" eaLnBrk="1" hangingPunct="1">
              <a:spcBef>
                <a:spcPct val="50000"/>
              </a:spcBef>
            </a:pPr>
            <a:r>
              <a:rPr lang="en-US" altLang="en-US" b="1">
                <a:latin typeface="Roboto" panose="02000000000000000000" pitchFamily="2" charset="0"/>
                <a:ea typeface="Roboto" panose="02000000000000000000" pitchFamily="2" charset="0"/>
                <a:cs typeface="Arial" panose="020B0604020202020204" pitchFamily="34" charset="0"/>
              </a:rPr>
              <a:t>Density</a:t>
            </a:r>
          </a:p>
        </p:txBody>
      </p:sp>
      <p:sp>
        <p:nvSpPr>
          <p:cNvPr id="7172" name="Text Box 4"/>
          <p:cNvSpPr txBox="1">
            <a:spLocks noChangeArrowheads="1"/>
          </p:cNvSpPr>
          <p:nvPr/>
        </p:nvSpPr>
        <p:spPr bwMode="auto">
          <a:xfrm>
            <a:off x="2590800" y="5638801"/>
            <a:ext cx="14478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algn="ctr" eaLnBrk="1" hangingPunct="1">
              <a:spcBef>
                <a:spcPct val="50000"/>
              </a:spcBef>
            </a:pPr>
            <a:r>
              <a:rPr lang="en-US" altLang="en-US" b="1">
                <a:latin typeface="Roboto" panose="02000000000000000000" pitchFamily="2" charset="0"/>
                <a:ea typeface="Roboto" panose="02000000000000000000" pitchFamily="2" charset="0"/>
                <a:cs typeface="Arial" panose="020B0604020202020204" pitchFamily="34" charset="0"/>
              </a:rPr>
              <a:t>0</a:t>
            </a:r>
          </a:p>
        </p:txBody>
      </p:sp>
      <p:sp>
        <p:nvSpPr>
          <p:cNvPr id="7173" name="Text Box 5"/>
          <p:cNvSpPr txBox="1">
            <a:spLocks noChangeArrowheads="1"/>
          </p:cNvSpPr>
          <p:nvPr/>
        </p:nvSpPr>
        <p:spPr bwMode="auto">
          <a:xfrm>
            <a:off x="7391400" y="5715001"/>
            <a:ext cx="14478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algn="ctr" eaLnBrk="1" hangingPunct="1">
              <a:spcBef>
                <a:spcPct val="50000"/>
              </a:spcBef>
            </a:pPr>
            <a:r>
              <a:rPr lang="en-US" altLang="en-US" b="1">
                <a:latin typeface="Roboto" panose="02000000000000000000" pitchFamily="2" charset="0"/>
                <a:ea typeface="Roboto" panose="02000000000000000000" pitchFamily="2" charset="0"/>
                <a:cs typeface="Arial" panose="020B0604020202020204" pitchFamily="34" charset="0"/>
              </a:rPr>
              <a:t>1</a:t>
            </a:r>
          </a:p>
        </p:txBody>
      </p:sp>
      <p:sp>
        <p:nvSpPr>
          <p:cNvPr id="7174" name="Text Box 6"/>
          <p:cNvSpPr txBox="1">
            <a:spLocks noChangeArrowheads="1"/>
          </p:cNvSpPr>
          <p:nvPr/>
        </p:nvSpPr>
        <p:spPr bwMode="auto">
          <a:xfrm>
            <a:off x="4724400" y="5791201"/>
            <a:ext cx="25908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algn="ctr" eaLnBrk="1" hangingPunct="1">
              <a:spcBef>
                <a:spcPct val="50000"/>
              </a:spcBef>
            </a:pPr>
            <a:r>
              <a:rPr lang="en-US" altLang="en-US" b="1">
                <a:latin typeface="Roboto" panose="02000000000000000000" pitchFamily="2" charset="0"/>
                <a:ea typeface="Roboto" panose="02000000000000000000" pitchFamily="2" charset="0"/>
                <a:cs typeface="Arial" panose="020B0604020202020204" pitchFamily="34" charset="0"/>
              </a:rPr>
              <a:t>Propensity score</a:t>
            </a:r>
          </a:p>
        </p:txBody>
      </p:sp>
      <p:sp>
        <p:nvSpPr>
          <p:cNvPr id="7175" name="Text Box 7"/>
          <p:cNvSpPr txBox="1">
            <a:spLocks noChangeArrowheads="1"/>
          </p:cNvSpPr>
          <p:nvPr/>
        </p:nvSpPr>
        <p:spPr bwMode="auto">
          <a:xfrm>
            <a:off x="4572000" y="4495801"/>
            <a:ext cx="99060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algn="ctr" eaLnBrk="1" hangingPunct="1">
              <a:spcBef>
                <a:spcPct val="50000"/>
              </a:spcBef>
            </a:pPr>
            <a:r>
              <a:rPr lang="en-US" altLang="en-US" sz="1200">
                <a:latin typeface="Roboto" panose="02000000000000000000" pitchFamily="2" charset="0"/>
                <a:ea typeface="Roboto" panose="02000000000000000000" pitchFamily="2" charset="0"/>
                <a:cs typeface="Arial" panose="020B0604020202020204" pitchFamily="34" charset="0"/>
              </a:rPr>
              <a:t>Region of common support</a:t>
            </a:r>
          </a:p>
        </p:txBody>
      </p:sp>
      <p:sp>
        <p:nvSpPr>
          <p:cNvPr id="7176" name="Line 8"/>
          <p:cNvSpPr>
            <a:spLocks noChangeShapeType="1"/>
          </p:cNvSpPr>
          <p:nvPr/>
        </p:nvSpPr>
        <p:spPr bwMode="auto">
          <a:xfrm>
            <a:off x="3352800" y="2057400"/>
            <a:ext cx="0" cy="3429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atin typeface="Roboto" panose="02000000000000000000" pitchFamily="2" charset="0"/>
              <a:ea typeface="Roboto" panose="02000000000000000000" pitchFamily="2" charset="0"/>
            </a:endParaRPr>
          </a:p>
        </p:txBody>
      </p:sp>
      <p:grpSp>
        <p:nvGrpSpPr>
          <p:cNvPr id="7177" name="Group 9"/>
          <p:cNvGrpSpPr>
            <a:grpSpLocks/>
          </p:cNvGrpSpPr>
          <p:nvPr/>
        </p:nvGrpSpPr>
        <p:grpSpPr bwMode="auto">
          <a:xfrm>
            <a:off x="3352800" y="1905000"/>
            <a:ext cx="6553200" cy="3581400"/>
            <a:chOff x="1152" y="1200"/>
            <a:chExt cx="4128" cy="2256"/>
          </a:xfrm>
        </p:grpSpPr>
        <p:sp>
          <p:nvSpPr>
            <p:cNvPr id="7181" name="Line 10"/>
            <p:cNvSpPr>
              <a:spLocks noChangeShapeType="1"/>
            </p:cNvSpPr>
            <p:nvPr/>
          </p:nvSpPr>
          <p:spPr bwMode="auto">
            <a:xfrm>
              <a:off x="1152" y="3456"/>
              <a:ext cx="340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atin typeface="Roboto" panose="02000000000000000000" pitchFamily="2" charset="0"/>
                <a:ea typeface="Roboto" panose="02000000000000000000" pitchFamily="2" charset="0"/>
              </a:endParaRPr>
            </a:p>
          </p:txBody>
        </p:sp>
        <p:sp>
          <p:nvSpPr>
            <p:cNvPr id="7182" name="Line 11"/>
            <p:cNvSpPr>
              <a:spLocks noChangeShapeType="1"/>
            </p:cNvSpPr>
            <p:nvPr/>
          </p:nvSpPr>
          <p:spPr bwMode="auto">
            <a:xfrm flipV="1">
              <a:off x="1632" y="1200"/>
              <a:ext cx="0" cy="2256"/>
            </a:xfrm>
            <a:prstGeom prst="line">
              <a:avLst/>
            </a:prstGeom>
            <a:noFill/>
            <a:ln w="2857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atin typeface="Roboto" panose="02000000000000000000" pitchFamily="2" charset="0"/>
                <a:ea typeface="Roboto" panose="02000000000000000000" pitchFamily="2" charset="0"/>
              </a:endParaRPr>
            </a:p>
          </p:txBody>
        </p:sp>
        <p:grpSp>
          <p:nvGrpSpPr>
            <p:cNvPr id="7183" name="Group 12"/>
            <p:cNvGrpSpPr>
              <a:grpSpLocks/>
            </p:cNvGrpSpPr>
            <p:nvPr/>
          </p:nvGrpSpPr>
          <p:grpSpPr bwMode="auto">
            <a:xfrm>
              <a:off x="1152" y="1200"/>
              <a:ext cx="4128" cy="2256"/>
              <a:chOff x="1152" y="1200"/>
              <a:chExt cx="4128" cy="2256"/>
            </a:xfrm>
          </p:grpSpPr>
          <p:sp>
            <p:nvSpPr>
              <p:cNvPr id="7184" name="Freeform 13"/>
              <p:cNvSpPr>
                <a:spLocks/>
              </p:cNvSpPr>
              <p:nvPr/>
            </p:nvSpPr>
            <p:spPr bwMode="auto">
              <a:xfrm>
                <a:off x="1152" y="1392"/>
                <a:ext cx="2256" cy="2064"/>
              </a:xfrm>
              <a:custGeom>
                <a:avLst/>
                <a:gdLst>
                  <a:gd name="T0" fmla="*/ 0 w 2640"/>
                  <a:gd name="T1" fmla="*/ 2064 h 2136"/>
                  <a:gd name="T2" fmla="*/ 492 w 2640"/>
                  <a:gd name="T3" fmla="*/ 70 h 2136"/>
                  <a:gd name="T4" fmla="*/ 1682 w 2640"/>
                  <a:gd name="T5" fmla="*/ 1647 h 2136"/>
                  <a:gd name="T6" fmla="*/ 2256 w 2640"/>
                  <a:gd name="T7" fmla="*/ 2064 h 213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640" h="2136">
                    <a:moveTo>
                      <a:pt x="0" y="2136"/>
                    </a:moveTo>
                    <a:cubicBezTo>
                      <a:pt x="124" y="1140"/>
                      <a:pt x="248" y="144"/>
                      <a:pt x="576" y="72"/>
                    </a:cubicBezTo>
                    <a:cubicBezTo>
                      <a:pt x="904" y="0"/>
                      <a:pt x="1624" y="1360"/>
                      <a:pt x="1968" y="1704"/>
                    </a:cubicBezTo>
                    <a:cubicBezTo>
                      <a:pt x="2312" y="2048"/>
                      <a:pt x="2476" y="2092"/>
                      <a:pt x="2640" y="2136"/>
                    </a:cubicBezTo>
                  </a:path>
                </a:pathLst>
              </a:custGeom>
              <a:noFill/>
              <a:ln w="254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atin typeface="Roboto" panose="02000000000000000000" pitchFamily="2" charset="0"/>
                  <a:ea typeface="Roboto" panose="02000000000000000000" pitchFamily="2" charset="0"/>
                </a:endParaRPr>
              </a:p>
            </p:txBody>
          </p:sp>
          <p:grpSp>
            <p:nvGrpSpPr>
              <p:cNvPr id="7185" name="Group 14"/>
              <p:cNvGrpSpPr>
                <a:grpSpLocks/>
              </p:cNvGrpSpPr>
              <p:nvPr/>
            </p:nvGrpSpPr>
            <p:grpSpPr bwMode="auto">
              <a:xfrm>
                <a:off x="1632" y="1200"/>
                <a:ext cx="3648" cy="2256"/>
                <a:chOff x="1632" y="1200"/>
                <a:chExt cx="3648" cy="2256"/>
              </a:xfrm>
            </p:grpSpPr>
            <p:sp>
              <p:nvSpPr>
                <p:cNvPr id="7186" name="Freeform 15"/>
                <p:cNvSpPr>
                  <a:spLocks/>
                </p:cNvSpPr>
                <p:nvPr/>
              </p:nvSpPr>
              <p:spPr bwMode="auto">
                <a:xfrm>
                  <a:off x="1632" y="1328"/>
                  <a:ext cx="2448" cy="2128"/>
                </a:xfrm>
                <a:custGeom>
                  <a:avLst/>
                  <a:gdLst>
                    <a:gd name="T0" fmla="*/ 0 w 2448"/>
                    <a:gd name="T1" fmla="*/ 2128 h 2128"/>
                    <a:gd name="T2" fmla="*/ 1200 w 2448"/>
                    <a:gd name="T3" fmla="*/ 16 h 2128"/>
                    <a:gd name="T4" fmla="*/ 2448 w 2448"/>
                    <a:gd name="T5" fmla="*/ 2032 h 2128"/>
                    <a:gd name="T6" fmla="*/ 0 60000 65536"/>
                    <a:gd name="T7" fmla="*/ 0 60000 65536"/>
                    <a:gd name="T8" fmla="*/ 0 60000 65536"/>
                  </a:gdLst>
                  <a:ahLst/>
                  <a:cxnLst>
                    <a:cxn ang="T6">
                      <a:pos x="T0" y="T1"/>
                    </a:cxn>
                    <a:cxn ang="T7">
                      <a:pos x="T2" y="T3"/>
                    </a:cxn>
                    <a:cxn ang="T8">
                      <a:pos x="T4" y="T5"/>
                    </a:cxn>
                  </a:cxnLst>
                  <a:rect l="0" t="0" r="r" b="b"/>
                  <a:pathLst>
                    <a:path w="2448" h="2128">
                      <a:moveTo>
                        <a:pt x="0" y="2128"/>
                      </a:moveTo>
                      <a:cubicBezTo>
                        <a:pt x="396" y="1080"/>
                        <a:pt x="792" y="32"/>
                        <a:pt x="1200" y="16"/>
                      </a:cubicBezTo>
                      <a:cubicBezTo>
                        <a:pt x="1608" y="0"/>
                        <a:pt x="2028" y="1016"/>
                        <a:pt x="2448" y="2032"/>
                      </a:cubicBezTo>
                    </a:path>
                  </a:pathLst>
                </a:custGeom>
                <a:noFill/>
                <a:ln w="25400">
                  <a:solidFill>
                    <a:srgbClr val="00008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atin typeface="Roboto" panose="02000000000000000000" pitchFamily="2" charset="0"/>
                    <a:ea typeface="Roboto" panose="02000000000000000000" pitchFamily="2" charset="0"/>
                  </a:endParaRPr>
                </a:p>
              </p:txBody>
            </p:sp>
            <p:sp>
              <p:nvSpPr>
                <p:cNvPr id="7187" name="Text Box 16"/>
                <p:cNvSpPr txBox="1">
                  <a:spLocks noChangeArrowheads="1"/>
                </p:cNvSpPr>
                <p:nvPr/>
              </p:nvSpPr>
              <p:spPr bwMode="auto">
                <a:xfrm>
                  <a:off x="3456" y="1344"/>
                  <a:ext cx="1824"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algn="ctr" eaLnBrk="1" hangingPunct="1">
                    <a:spcBef>
                      <a:spcPct val="50000"/>
                    </a:spcBef>
                  </a:pPr>
                  <a:r>
                    <a:rPr lang="en-US" altLang="en-US" b="1">
                      <a:latin typeface="Roboto" panose="02000000000000000000" pitchFamily="2" charset="0"/>
                      <a:ea typeface="Roboto" panose="02000000000000000000" pitchFamily="2" charset="0"/>
                      <a:cs typeface="Arial" panose="020B0604020202020204" pitchFamily="34" charset="0"/>
                    </a:rPr>
                    <a:t>Density of scores for participants</a:t>
                  </a:r>
                </a:p>
              </p:txBody>
            </p:sp>
            <p:sp>
              <p:nvSpPr>
                <p:cNvPr id="7188" name="Line 17"/>
                <p:cNvSpPr>
                  <a:spLocks noChangeShapeType="1"/>
                </p:cNvSpPr>
                <p:nvPr/>
              </p:nvSpPr>
              <p:spPr bwMode="auto">
                <a:xfrm flipV="1">
                  <a:off x="3408" y="1200"/>
                  <a:ext cx="0" cy="2256"/>
                </a:xfrm>
                <a:prstGeom prst="line">
                  <a:avLst/>
                </a:prstGeom>
                <a:noFill/>
                <a:ln w="2857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atin typeface="Roboto" panose="02000000000000000000" pitchFamily="2" charset="0"/>
                    <a:ea typeface="Roboto" panose="02000000000000000000" pitchFamily="2" charset="0"/>
                  </a:endParaRPr>
                </a:p>
              </p:txBody>
            </p:sp>
          </p:grpSp>
        </p:grpSp>
      </p:grpSp>
      <p:sp>
        <p:nvSpPr>
          <p:cNvPr id="7178" name="Text Box 18"/>
          <p:cNvSpPr txBox="1">
            <a:spLocks noChangeArrowheads="1"/>
          </p:cNvSpPr>
          <p:nvPr/>
        </p:nvSpPr>
        <p:spPr bwMode="auto">
          <a:xfrm>
            <a:off x="7870825" y="5622926"/>
            <a:ext cx="2895600" cy="58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algn="ctr" eaLnBrk="1" hangingPunct="1">
              <a:spcBef>
                <a:spcPct val="50000"/>
              </a:spcBef>
            </a:pPr>
            <a:r>
              <a:rPr lang="en-US" altLang="en-US" sz="1600" i="1">
                <a:latin typeface="Roboto" panose="02000000000000000000" pitchFamily="2" charset="0"/>
                <a:ea typeface="Roboto" panose="02000000000000000000" pitchFamily="2" charset="0"/>
                <a:cs typeface="Arial" panose="020B0604020202020204" pitchFamily="34" charset="0"/>
              </a:rPr>
              <a:t>High </a:t>
            </a:r>
            <a:r>
              <a:rPr lang="en-US" altLang="en-US" sz="1600">
                <a:latin typeface="Roboto" panose="02000000000000000000" pitchFamily="2" charset="0"/>
                <a:ea typeface="Roboto" panose="02000000000000000000" pitchFamily="2" charset="0"/>
                <a:cs typeface="Arial" panose="020B0604020202020204" pitchFamily="34" charset="0"/>
              </a:rPr>
              <a:t>probability of participating given X</a:t>
            </a:r>
            <a:endParaRPr lang="en-US" altLang="en-US" sz="1600" i="1">
              <a:latin typeface="Roboto" panose="02000000000000000000" pitchFamily="2" charset="0"/>
              <a:ea typeface="Roboto" panose="02000000000000000000" pitchFamily="2" charset="0"/>
              <a:cs typeface="Arial" panose="020B0604020202020204" pitchFamily="34" charset="0"/>
            </a:endParaRPr>
          </a:p>
        </p:txBody>
      </p:sp>
      <p:sp>
        <p:nvSpPr>
          <p:cNvPr id="7179" name="Text Box 37"/>
          <p:cNvSpPr txBox="1">
            <a:spLocks noChangeArrowheads="1"/>
          </p:cNvSpPr>
          <p:nvPr/>
        </p:nvSpPr>
        <p:spPr bwMode="auto">
          <a:xfrm>
            <a:off x="1752601" y="2205038"/>
            <a:ext cx="1635384"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eaLnBrk="1" hangingPunct="1"/>
            <a:r>
              <a:rPr lang="en-US" altLang="en-US" sz="1400" b="1">
                <a:latin typeface="Roboto" panose="02000000000000000000" pitchFamily="2" charset="0"/>
                <a:ea typeface="Roboto" panose="02000000000000000000" pitchFamily="2" charset="0"/>
              </a:rPr>
              <a:t>Density of scores </a:t>
            </a:r>
          </a:p>
          <a:p>
            <a:pPr eaLnBrk="1" hangingPunct="1"/>
            <a:r>
              <a:rPr lang="en-US" altLang="en-US" sz="1400" b="1">
                <a:latin typeface="Roboto" panose="02000000000000000000" pitchFamily="2" charset="0"/>
                <a:ea typeface="Roboto" panose="02000000000000000000" pitchFamily="2" charset="0"/>
              </a:rPr>
              <a:t>for non-</a:t>
            </a:r>
          </a:p>
          <a:p>
            <a:pPr eaLnBrk="1" hangingPunct="1"/>
            <a:r>
              <a:rPr lang="en-US" altLang="en-US" sz="1400" b="1">
                <a:latin typeface="Roboto" panose="02000000000000000000" pitchFamily="2" charset="0"/>
                <a:ea typeface="Roboto" panose="02000000000000000000" pitchFamily="2" charset="0"/>
              </a:rPr>
              <a:t>participants</a:t>
            </a:r>
          </a:p>
        </p:txBody>
      </p:sp>
      <p:sp>
        <p:nvSpPr>
          <p:cNvPr id="7180" name="Line 38"/>
          <p:cNvSpPr>
            <a:spLocks noChangeShapeType="1"/>
          </p:cNvSpPr>
          <p:nvPr/>
        </p:nvSpPr>
        <p:spPr bwMode="auto">
          <a:xfrm>
            <a:off x="3124200" y="2743200"/>
            <a:ext cx="457200" cy="2286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100366316"/>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Title 1"/>
          <p:cNvSpPr>
            <a:spLocks noGrp="1"/>
          </p:cNvSpPr>
          <p:nvPr>
            <p:ph type="title"/>
          </p:nvPr>
        </p:nvSpPr>
        <p:spPr/>
        <p:txBody>
          <a:bodyPr/>
          <a:lstStyle/>
          <a:p>
            <a:pPr eaLnBrk="1" hangingPunct="1"/>
            <a:r>
              <a:rPr lang="en-US" dirty="0"/>
              <a:t>Propensity Score</a:t>
            </a:r>
          </a:p>
        </p:txBody>
      </p:sp>
      <p:sp>
        <p:nvSpPr>
          <p:cNvPr id="75779" name="Content Placeholder 2"/>
          <p:cNvSpPr>
            <a:spLocks noGrp="1"/>
          </p:cNvSpPr>
          <p:nvPr>
            <p:ph idx="1"/>
          </p:nvPr>
        </p:nvSpPr>
        <p:spPr/>
        <p:txBody>
          <a:bodyPr/>
          <a:lstStyle/>
          <a:p>
            <a:pPr marL="169863" indent="-169863"/>
            <a:endParaRPr lang="en-US" sz="2400" dirty="0"/>
          </a:p>
          <a:p>
            <a:pPr marL="169863" indent="-169863"/>
            <a:endParaRPr lang="en-US" sz="2400" dirty="0"/>
          </a:p>
          <a:p>
            <a:pPr marL="169863" indent="-169863"/>
            <a:r>
              <a:rPr lang="en-US" sz="2400" dirty="0"/>
              <a:t>Estimate of treatment effect</a:t>
            </a:r>
          </a:p>
          <a:p>
            <a:pPr marL="569913" lvl="1" indent="-169863"/>
            <a:r>
              <a:rPr lang="en-US" sz="2000" dirty="0"/>
              <a:t>Mean difference</a:t>
            </a:r>
          </a:p>
          <a:p>
            <a:pPr marL="569913" lvl="1" indent="-169863"/>
            <a:r>
              <a:rPr lang="en-US" sz="2000" dirty="0"/>
              <a:t>Standard error dependent on conditioning scheme (dependent sample standard error or bootstrapping)</a:t>
            </a:r>
          </a:p>
        </p:txBody>
      </p:sp>
      <p:sp>
        <p:nvSpPr>
          <p:cNvPr id="6" name="Slide Number Placeholder 5"/>
          <p:cNvSpPr>
            <a:spLocks noGrp="1"/>
          </p:cNvSpPr>
          <p:nvPr>
            <p:ph type="sldNum" sz="quarter" idx="12"/>
          </p:nvPr>
        </p:nvSpPr>
        <p:spPr/>
        <p:txBody>
          <a:bodyPr rtlCol="0"/>
          <a:lstStyle/>
          <a:p>
            <a:pPr>
              <a:defRPr/>
            </a:pPr>
            <a:fld id="{DE4B04F3-7AD4-4DC3-8A14-8DA92230C733}" type="slidenum">
              <a:rPr lang="en-US">
                <a:solidFill>
                  <a:schemeClr val="bg1"/>
                </a:solidFill>
                <a:latin typeface="+mn-lt"/>
              </a:rPr>
              <a:pPr>
                <a:defRPr/>
              </a:pPr>
              <a:t>157</a:t>
            </a:fld>
            <a:endParaRPr lang="en-US" dirty="0">
              <a:solidFill>
                <a:schemeClr val="bg1"/>
              </a:solidFill>
              <a:latin typeface="+mn-lt"/>
            </a:endParaRPr>
          </a:p>
        </p:txBody>
      </p:sp>
    </p:spTree>
    <p:extLst>
      <p:ext uri="{BB962C8B-B14F-4D97-AF65-F5344CB8AC3E}">
        <p14:creationId xmlns:p14="http://schemas.microsoft.com/office/powerpoint/2010/main" val="3148557716"/>
      </p:ext>
    </p:extLst>
  </p:cSld>
  <p:clrMapOvr>
    <a:masterClrMapping/>
  </p:clrMapOvr>
  <p:transition/>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Packages</a:t>
            </a:r>
          </a:p>
        </p:txBody>
      </p:sp>
      <p:sp>
        <p:nvSpPr>
          <p:cNvPr id="3" name="Content Placeholder 2"/>
          <p:cNvSpPr>
            <a:spLocks noGrp="1"/>
          </p:cNvSpPr>
          <p:nvPr>
            <p:ph idx="1"/>
          </p:nvPr>
        </p:nvSpPr>
        <p:spPr/>
        <p:txBody>
          <a:bodyPr>
            <a:normAutofit/>
          </a:bodyPr>
          <a:lstStyle/>
          <a:p>
            <a:r>
              <a:rPr lang="en-US" dirty="0"/>
              <a:t>R has various packages that perform this type of analysis</a:t>
            </a:r>
          </a:p>
          <a:p>
            <a:endParaRPr lang="en-US" dirty="0"/>
          </a:p>
          <a:p>
            <a:pPr lvl="1"/>
            <a:r>
              <a:rPr lang="en-US" i="1" dirty="0" err="1"/>
              <a:t>MatchIt</a:t>
            </a:r>
            <a:r>
              <a:rPr lang="en-US" dirty="0"/>
              <a:t> – general and flexible package for matching estimators</a:t>
            </a:r>
            <a:endParaRPr lang="en-US" i="1" dirty="0"/>
          </a:p>
          <a:p>
            <a:pPr lvl="1"/>
            <a:endParaRPr lang="en-US" dirty="0"/>
          </a:p>
          <a:p>
            <a:pPr lvl="1"/>
            <a:r>
              <a:rPr lang="en-US" i="1" dirty="0" err="1"/>
              <a:t>EffectLiteR</a:t>
            </a:r>
            <a:r>
              <a:rPr lang="en-US" dirty="0"/>
              <a:t> – allows inclusion of propensity score in estimation</a:t>
            </a:r>
          </a:p>
          <a:p>
            <a:pPr lvl="1"/>
            <a:endParaRPr lang="en-US" dirty="0"/>
          </a:p>
          <a:p>
            <a:pPr lvl="1"/>
            <a:r>
              <a:rPr lang="en-US" i="1" dirty="0" err="1"/>
              <a:t>tlme</a:t>
            </a:r>
            <a:r>
              <a:rPr lang="en-US" i="1" dirty="0"/>
              <a:t> – </a:t>
            </a:r>
            <a:r>
              <a:rPr lang="en-US" dirty="0"/>
              <a:t>allows inclusion of propensity score in estimation</a:t>
            </a:r>
          </a:p>
          <a:p>
            <a:pPr lvl="1"/>
            <a:endParaRPr lang="en-US" dirty="0"/>
          </a:p>
          <a:p>
            <a:pPr lvl="1"/>
            <a:r>
              <a:rPr lang="en-US" i="1" dirty="0" err="1"/>
              <a:t>PSAgraphics</a:t>
            </a:r>
            <a:r>
              <a:rPr lang="en-US" i="1" dirty="0"/>
              <a:t> – </a:t>
            </a:r>
            <a:r>
              <a:rPr lang="en-US" dirty="0"/>
              <a:t>package for visualization</a:t>
            </a:r>
            <a:endParaRPr lang="en-US" i="1" dirty="0"/>
          </a:p>
          <a:p>
            <a:pPr lvl="1"/>
            <a:endParaRPr lang="en-US" i="1" dirty="0"/>
          </a:p>
          <a:p>
            <a:endParaRPr lang="en-US" dirty="0"/>
          </a:p>
        </p:txBody>
      </p:sp>
      <p:sp>
        <p:nvSpPr>
          <p:cNvPr id="4" name="Slide Number Placeholder 3"/>
          <p:cNvSpPr>
            <a:spLocks noGrp="1"/>
          </p:cNvSpPr>
          <p:nvPr>
            <p:ph type="sldNum" sz="quarter" idx="12"/>
          </p:nvPr>
        </p:nvSpPr>
        <p:spPr/>
        <p:txBody>
          <a:bodyPr/>
          <a:lstStyle/>
          <a:p>
            <a:fld id="{5F3DA2C8-5B72-4388-8D1E-72C210589DD5}" type="slidenum">
              <a:rPr lang="en-US" smtClean="0"/>
              <a:t>158</a:t>
            </a:fld>
            <a:endParaRPr lang="en-US"/>
          </a:p>
        </p:txBody>
      </p:sp>
    </p:spTree>
    <p:extLst>
      <p:ext uri="{BB962C8B-B14F-4D97-AF65-F5344CB8AC3E}">
        <p14:creationId xmlns:p14="http://schemas.microsoft.com/office/powerpoint/2010/main" val="3285860278"/>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p:cNvGraphicFramePr/>
          <p:nvPr/>
        </p:nvGraphicFramePr>
        <p:xfrm>
          <a:off x="1752600" y="3102428"/>
          <a:ext cx="8458200" cy="1447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5778" name="Title 1"/>
          <p:cNvSpPr>
            <a:spLocks noGrp="1"/>
          </p:cNvSpPr>
          <p:nvPr>
            <p:ph type="title"/>
          </p:nvPr>
        </p:nvSpPr>
        <p:spPr/>
        <p:txBody>
          <a:bodyPr/>
          <a:lstStyle/>
          <a:p>
            <a:pPr eaLnBrk="1" hangingPunct="1"/>
            <a:r>
              <a:rPr lang="en-US" dirty="0"/>
              <a:t>Propensity Score Workflow</a:t>
            </a:r>
          </a:p>
        </p:txBody>
      </p:sp>
      <p:sp>
        <p:nvSpPr>
          <p:cNvPr id="6" name="Slide Number Placeholder 5"/>
          <p:cNvSpPr>
            <a:spLocks noGrp="1"/>
          </p:cNvSpPr>
          <p:nvPr>
            <p:ph type="sldNum" sz="quarter" idx="12"/>
          </p:nvPr>
        </p:nvSpPr>
        <p:spPr>
          <a:xfrm>
            <a:off x="8077200" y="6356351"/>
            <a:ext cx="2133600" cy="365125"/>
          </a:xfrm>
        </p:spPr>
        <p:txBody>
          <a:bodyPr rtlCol="0"/>
          <a:lstStyle/>
          <a:p>
            <a:pPr>
              <a:defRPr/>
            </a:pPr>
            <a:fld id="{DE4B04F3-7AD4-4DC3-8A14-8DA92230C733}" type="slidenum">
              <a:rPr lang="en-US">
                <a:solidFill>
                  <a:schemeClr val="bg1"/>
                </a:solidFill>
                <a:latin typeface="+mn-lt"/>
              </a:rPr>
              <a:pPr>
                <a:defRPr/>
              </a:pPr>
              <a:t>159</a:t>
            </a:fld>
            <a:endParaRPr lang="en-US" dirty="0">
              <a:solidFill>
                <a:schemeClr val="bg1"/>
              </a:solidFill>
              <a:latin typeface="+mn-lt"/>
            </a:endParaRPr>
          </a:p>
        </p:txBody>
      </p:sp>
    </p:spTree>
    <p:extLst>
      <p:ext uri="{BB962C8B-B14F-4D97-AF65-F5344CB8AC3E}">
        <p14:creationId xmlns:p14="http://schemas.microsoft.com/office/powerpoint/2010/main" val="424967143"/>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89ED1AA-8684-4D37-B208-8777E1A77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Graphic 33">
            <a:extLst>
              <a:ext uri="{FF2B5EF4-FFF2-40B4-BE49-F238E27FC236}">
                <a16:creationId xmlns:a16="http://schemas.microsoft.com/office/drawing/2014/main" id="{4180E01B-B1F4-437C-807D-1C930718EE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10784" y="0"/>
            <a:ext cx="9570431" cy="6858000"/>
          </a:xfrm>
          <a:custGeom>
            <a:avLst/>
            <a:gdLst>
              <a:gd name="connsiteX0" fmla="*/ 7178288 w 7187261"/>
              <a:gd name="connsiteY0" fmla="*/ 2604802 h 5150263"/>
              <a:gd name="connsiteX1" fmla="*/ 7169335 w 7187261"/>
              <a:gd name="connsiteY1" fmla="*/ 2328577 h 5150263"/>
              <a:gd name="connsiteX2" fmla="*/ 7060845 w 7187261"/>
              <a:gd name="connsiteY2" fmla="*/ 1661160 h 5150263"/>
              <a:gd name="connsiteX3" fmla="*/ 6212263 w 7187261"/>
              <a:gd name="connsiteY3" fmla="*/ 243840 h 5150263"/>
              <a:gd name="connsiteX4" fmla="*/ 5953564 w 7187261"/>
              <a:gd name="connsiteY4" fmla="*/ 0 h 5150263"/>
              <a:gd name="connsiteX5" fmla="*/ 1408615 w 7187261"/>
              <a:gd name="connsiteY5" fmla="*/ 0 h 5150263"/>
              <a:gd name="connsiteX6" fmla="*/ 805111 w 7187261"/>
              <a:gd name="connsiteY6" fmla="*/ 676275 h 5150263"/>
              <a:gd name="connsiteX7" fmla="*/ 104928 w 7187261"/>
              <a:gd name="connsiteY7" fmla="*/ 2183035 h 5150263"/>
              <a:gd name="connsiteX8" fmla="*/ 51588 w 7187261"/>
              <a:gd name="connsiteY8" fmla="*/ 2400014 h 5150263"/>
              <a:gd name="connsiteX9" fmla="*/ 41301 w 7187261"/>
              <a:gd name="connsiteY9" fmla="*/ 2424208 h 5150263"/>
              <a:gd name="connsiteX10" fmla="*/ 119692 w 7187261"/>
              <a:gd name="connsiteY10" fmla="*/ 1834801 h 5150263"/>
              <a:gd name="connsiteX11" fmla="*/ 870071 w 7187261"/>
              <a:gd name="connsiteY11" fmla="*/ 462248 h 5150263"/>
              <a:gd name="connsiteX12" fmla="*/ 1389279 w 7187261"/>
              <a:gd name="connsiteY12" fmla="*/ 476 h 5150263"/>
              <a:gd name="connsiteX13" fmla="*/ 1320223 w 7187261"/>
              <a:gd name="connsiteY13" fmla="*/ 476 h 5150263"/>
              <a:gd name="connsiteX14" fmla="*/ 423158 w 7187261"/>
              <a:gd name="connsiteY14" fmla="*/ 989743 h 5150263"/>
              <a:gd name="connsiteX15" fmla="*/ 25585 w 7187261"/>
              <a:gd name="connsiteY15" fmla="*/ 2113693 h 5150263"/>
              <a:gd name="connsiteX16" fmla="*/ 2344 w 7187261"/>
              <a:gd name="connsiteY16" fmla="*/ 2725865 h 5150263"/>
              <a:gd name="connsiteX17" fmla="*/ 447256 w 7187261"/>
              <a:gd name="connsiteY17" fmla="*/ 4210717 h 5150263"/>
              <a:gd name="connsiteX18" fmla="*/ 1138962 w 7187261"/>
              <a:gd name="connsiteY18" fmla="*/ 4988910 h 5150263"/>
              <a:gd name="connsiteX19" fmla="*/ 1348512 w 7187261"/>
              <a:gd name="connsiteY19" fmla="*/ 5146834 h 5150263"/>
              <a:gd name="connsiteX20" fmla="*/ 1422712 w 7187261"/>
              <a:gd name="connsiteY20" fmla="*/ 5146834 h 5150263"/>
              <a:gd name="connsiteX21" fmla="*/ 480594 w 7187261"/>
              <a:gd name="connsiteY21" fmla="*/ 4187952 h 5150263"/>
              <a:gd name="connsiteX22" fmla="*/ 398679 w 7187261"/>
              <a:gd name="connsiteY22" fmla="*/ 4046125 h 5150263"/>
              <a:gd name="connsiteX23" fmla="*/ 411823 w 7187261"/>
              <a:gd name="connsiteY23" fmla="*/ 4053078 h 5150263"/>
              <a:gd name="connsiteX24" fmla="*/ 1439380 w 7187261"/>
              <a:gd name="connsiteY24" fmla="*/ 5147405 h 5150263"/>
              <a:gd name="connsiteX25" fmla="*/ 5710010 w 7187261"/>
              <a:gd name="connsiteY25" fmla="*/ 5150263 h 5150263"/>
              <a:gd name="connsiteX26" fmla="*/ 5999665 w 7187261"/>
              <a:gd name="connsiteY26" fmla="*/ 4910900 h 5150263"/>
              <a:gd name="connsiteX27" fmla="*/ 6954165 w 7187261"/>
              <a:gd name="connsiteY27" fmla="*/ 3545777 h 5150263"/>
              <a:gd name="connsiteX28" fmla="*/ 7137712 w 7187261"/>
              <a:gd name="connsiteY28" fmla="*/ 2799207 h 5150263"/>
              <a:gd name="connsiteX29" fmla="*/ 7142951 w 7187261"/>
              <a:gd name="connsiteY29" fmla="*/ 2754535 h 5150263"/>
              <a:gd name="connsiteX30" fmla="*/ 7149428 w 7187261"/>
              <a:gd name="connsiteY30" fmla="*/ 2774823 h 5150263"/>
              <a:gd name="connsiteX31" fmla="*/ 7066465 w 7187261"/>
              <a:gd name="connsiteY31" fmla="*/ 3465672 h 5150263"/>
              <a:gd name="connsiteX32" fmla="*/ 6452578 w 7187261"/>
              <a:gd name="connsiteY32" fmla="*/ 4552760 h 5150263"/>
              <a:gd name="connsiteX33" fmla="*/ 5752110 w 7187261"/>
              <a:gd name="connsiteY33" fmla="*/ 5150263 h 5150263"/>
              <a:gd name="connsiteX34" fmla="*/ 5827643 w 7187261"/>
              <a:gd name="connsiteY34" fmla="*/ 5150263 h 5150263"/>
              <a:gd name="connsiteX35" fmla="*/ 6642793 w 7187261"/>
              <a:gd name="connsiteY35" fmla="*/ 4389406 h 5150263"/>
              <a:gd name="connsiteX36" fmla="*/ 7102469 w 7187261"/>
              <a:gd name="connsiteY36" fmla="*/ 3490817 h 5150263"/>
              <a:gd name="connsiteX37" fmla="*/ 7187242 w 7187261"/>
              <a:gd name="connsiteY37" fmla="*/ 2990183 h 5150263"/>
              <a:gd name="connsiteX38" fmla="*/ 7178288 w 7187261"/>
              <a:gd name="connsiteY38" fmla="*/ 2604802 h 5150263"/>
              <a:gd name="connsiteX39" fmla="*/ 6342565 w 7187261"/>
              <a:gd name="connsiteY39" fmla="*/ 441389 h 5150263"/>
              <a:gd name="connsiteX40" fmla="*/ 7126567 w 7187261"/>
              <a:gd name="connsiteY40" fmla="*/ 2355056 h 5150263"/>
              <a:gd name="connsiteX41" fmla="*/ 6342565 w 7187261"/>
              <a:gd name="connsiteY41" fmla="*/ 441389 h 5150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7187261" h="5150263">
                <a:moveTo>
                  <a:pt x="7178288" y="2604802"/>
                </a:moveTo>
                <a:cubicBezTo>
                  <a:pt x="7168763" y="2513076"/>
                  <a:pt x="7174478" y="2420684"/>
                  <a:pt x="7169335" y="2328577"/>
                </a:cubicBezTo>
                <a:cubicBezTo>
                  <a:pt x="7156952" y="2102882"/>
                  <a:pt x="7120586" y="1879149"/>
                  <a:pt x="7060845" y="1661160"/>
                </a:cubicBezTo>
                <a:cubicBezTo>
                  <a:pt x="6910588" y="1121007"/>
                  <a:pt x="6617428" y="631374"/>
                  <a:pt x="6212263" y="243840"/>
                </a:cubicBezTo>
                <a:cubicBezTo>
                  <a:pt x="6126538" y="162496"/>
                  <a:pt x="6040813" y="80201"/>
                  <a:pt x="5953564" y="0"/>
                </a:cubicBezTo>
                <a:lnTo>
                  <a:pt x="1408615" y="0"/>
                </a:lnTo>
                <a:cubicBezTo>
                  <a:pt x="1180967" y="200316"/>
                  <a:pt x="978332" y="427387"/>
                  <a:pt x="805111" y="676275"/>
                </a:cubicBezTo>
                <a:cubicBezTo>
                  <a:pt x="481261" y="1136523"/>
                  <a:pt x="252089" y="1640872"/>
                  <a:pt x="104928" y="2183035"/>
                </a:cubicBezTo>
                <a:cubicBezTo>
                  <a:pt x="85878" y="2254853"/>
                  <a:pt x="69495" y="2327720"/>
                  <a:pt x="51588" y="2400014"/>
                </a:cubicBezTo>
                <a:cubicBezTo>
                  <a:pt x="49683" y="2407634"/>
                  <a:pt x="51588" y="2416969"/>
                  <a:pt x="41301" y="2424208"/>
                </a:cubicBezTo>
                <a:cubicBezTo>
                  <a:pt x="45900" y="2225469"/>
                  <a:pt x="72186" y="2027834"/>
                  <a:pt x="119692" y="1834801"/>
                </a:cubicBezTo>
                <a:cubicBezTo>
                  <a:pt x="247993" y="1310926"/>
                  <a:pt x="506121" y="857726"/>
                  <a:pt x="870071" y="462248"/>
                </a:cubicBezTo>
                <a:cubicBezTo>
                  <a:pt x="1027729" y="291823"/>
                  <a:pt x="1201617" y="137169"/>
                  <a:pt x="1389279" y="476"/>
                </a:cubicBezTo>
                <a:lnTo>
                  <a:pt x="1320223" y="476"/>
                </a:lnTo>
                <a:cubicBezTo>
                  <a:pt x="960844" y="274320"/>
                  <a:pt x="656330" y="599123"/>
                  <a:pt x="423158" y="989743"/>
                </a:cubicBezTo>
                <a:cubicBezTo>
                  <a:pt x="215608" y="1337596"/>
                  <a:pt x="80258" y="1711357"/>
                  <a:pt x="25585" y="2113693"/>
                </a:cubicBezTo>
                <a:cubicBezTo>
                  <a:pt x="-2705" y="2316480"/>
                  <a:pt x="-2228" y="2521077"/>
                  <a:pt x="2344" y="2725865"/>
                </a:cubicBezTo>
                <a:cubicBezTo>
                  <a:pt x="14155" y="3261932"/>
                  <a:pt x="170650" y="3754565"/>
                  <a:pt x="447256" y="4210717"/>
                </a:cubicBezTo>
                <a:cubicBezTo>
                  <a:pt x="629851" y="4511612"/>
                  <a:pt x="866356" y="4767167"/>
                  <a:pt x="1138962" y="4988910"/>
                </a:cubicBezTo>
                <a:cubicBezTo>
                  <a:pt x="1207161" y="5044345"/>
                  <a:pt x="1277008" y="5096990"/>
                  <a:pt x="1348512" y="5146834"/>
                </a:cubicBezTo>
                <a:lnTo>
                  <a:pt x="1422712" y="5146834"/>
                </a:lnTo>
                <a:cubicBezTo>
                  <a:pt x="1043426" y="4892802"/>
                  <a:pt x="724720" y="4577334"/>
                  <a:pt x="480594" y="4187952"/>
                </a:cubicBezTo>
                <a:cubicBezTo>
                  <a:pt x="452019" y="4141851"/>
                  <a:pt x="423444" y="4095179"/>
                  <a:pt x="398679" y="4046125"/>
                </a:cubicBezTo>
                <a:cubicBezTo>
                  <a:pt x="407442" y="4043267"/>
                  <a:pt x="409156" y="4048982"/>
                  <a:pt x="411823" y="4053078"/>
                </a:cubicBezTo>
                <a:cubicBezTo>
                  <a:pt x="683572" y="4484656"/>
                  <a:pt x="1033139" y="4842701"/>
                  <a:pt x="1439380" y="5147405"/>
                </a:cubicBezTo>
                <a:lnTo>
                  <a:pt x="5710010" y="5150263"/>
                </a:lnTo>
                <a:cubicBezTo>
                  <a:pt x="5810594" y="5075482"/>
                  <a:pt x="5907272" y="4995587"/>
                  <a:pt x="5999665" y="4910900"/>
                </a:cubicBezTo>
                <a:cubicBezTo>
                  <a:pt x="6418765" y="4526661"/>
                  <a:pt x="6746901" y="4078129"/>
                  <a:pt x="6954165" y="3545777"/>
                </a:cubicBezTo>
                <a:cubicBezTo>
                  <a:pt x="7048234" y="3306175"/>
                  <a:pt x="7109956" y="3055115"/>
                  <a:pt x="7137712" y="2799207"/>
                </a:cubicBezTo>
                <a:cubicBezTo>
                  <a:pt x="7139236" y="2784920"/>
                  <a:pt x="7141046" y="2770632"/>
                  <a:pt x="7142951" y="2754535"/>
                </a:cubicBezTo>
                <a:cubicBezTo>
                  <a:pt x="7151714" y="2760440"/>
                  <a:pt x="7149237" y="2768441"/>
                  <a:pt x="7149428" y="2774823"/>
                </a:cubicBezTo>
                <a:cubicBezTo>
                  <a:pt x="7156743" y="3007967"/>
                  <a:pt x="7128777" y="3240881"/>
                  <a:pt x="7066465" y="3465672"/>
                </a:cubicBezTo>
                <a:cubicBezTo>
                  <a:pt x="6952165" y="3878580"/>
                  <a:pt x="6737948" y="4235863"/>
                  <a:pt x="6452578" y="4552760"/>
                </a:cubicBezTo>
                <a:cubicBezTo>
                  <a:pt x="6244553" y="4783836"/>
                  <a:pt x="6008809" y="4980242"/>
                  <a:pt x="5752110" y="5150263"/>
                </a:cubicBezTo>
                <a:lnTo>
                  <a:pt x="5827643" y="5150263"/>
                </a:lnTo>
                <a:cubicBezTo>
                  <a:pt x="6136539" y="4938904"/>
                  <a:pt x="6412192" y="4689348"/>
                  <a:pt x="6642793" y="4389406"/>
                </a:cubicBezTo>
                <a:cubicBezTo>
                  <a:pt x="6851295" y="4118324"/>
                  <a:pt x="7009125" y="3820859"/>
                  <a:pt x="7102469" y="3490817"/>
                </a:cubicBezTo>
                <a:cubicBezTo>
                  <a:pt x="7148646" y="3327473"/>
                  <a:pt x="7177069" y="3159624"/>
                  <a:pt x="7187242" y="2990183"/>
                </a:cubicBezTo>
                <a:cubicBezTo>
                  <a:pt x="7187623" y="2984087"/>
                  <a:pt x="7182384" y="2642330"/>
                  <a:pt x="7178288" y="2604802"/>
                </a:cubicBezTo>
                <a:close/>
                <a:moveTo>
                  <a:pt x="6342565" y="441389"/>
                </a:moveTo>
                <a:cubicBezTo>
                  <a:pt x="6829797" y="986533"/>
                  <a:pt x="7091135" y="1624422"/>
                  <a:pt x="7126567" y="2355056"/>
                </a:cubicBezTo>
                <a:cubicBezTo>
                  <a:pt x="7001123" y="1661827"/>
                  <a:pt x="6756426" y="1017365"/>
                  <a:pt x="6342565" y="441389"/>
                </a:cubicBezTo>
                <a:close/>
              </a:path>
            </a:pathLst>
          </a:custGeom>
          <a:solidFill>
            <a:schemeClr val="accent2"/>
          </a:solidFill>
          <a:ln w="9525"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0024EE49-222C-4035-9F30-1BB062326CCF}"/>
              </a:ext>
            </a:extLst>
          </p:cNvPr>
          <p:cNvSpPr>
            <a:spLocks noGrp="1"/>
          </p:cNvSpPr>
          <p:nvPr>
            <p:ph type="title"/>
          </p:nvPr>
        </p:nvSpPr>
        <p:spPr>
          <a:xfrm>
            <a:off x="2558716" y="955309"/>
            <a:ext cx="7074568" cy="2898975"/>
          </a:xfrm>
        </p:spPr>
        <p:txBody>
          <a:bodyPr vert="horz" lIns="91440" tIns="45720" rIns="91440" bIns="45720" rtlCol="0" anchor="b">
            <a:normAutofit/>
          </a:bodyPr>
          <a:lstStyle/>
          <a:p>
            <a:pPr algn="ctr"/>
            <a:r>
              <a:rPr lang="en-US" sz="6600" kern="1200" dirty="0">
                <a:solidFill>
                  <a:srgbClr val="FFFFFF"/>
                </a:solidFill>
                <a:latin typeface="+mj-lt"/>
                <a:ea typeface="+mj-ea"/>
                <a:cs typeface="+mj-cs"/>
              </a:rPr>
              <a:t>Instrumental variables</a:t>
            </a:r>
          </a:p>
        </p:txBody>
      </p:sp>
      <p:sp>
        <p:nvSpPr>
          <p:cNvPr id="3" name="Text Placeholder 2">
            <a:extLst>
              <a:ext uri="{FF2B5EF4-FFF2-40B4-BE49-F238E27FC236}">
                <a16:creationId xmlns:a16="http://schemas.microsoft.com/office/drawing/2014/main" id="{8EF34E22-BD46-49A7-8D8B-CDA0B5F0B76F}"/>
              </a:ext>
            </a:extLst>
          </p:cNvPr>
          <p:cNvSpPr>
            <a:spLocks noGrp="1"/>
          </p:cNvSpPr>
          <p:nvPr>
            <p:ph type="body" idx="1"/>
          </p:nvPr>
        </p:nvSpPr>
        <p:spPr>
          <a:xfrm>
            <a:off x="2634916" y="4533813"/>
            <a:ext cx="6930189" cy="938463"/>
          </a:xfrm>
        </p:spPr>
        <p:txBody>
          <a:bodyPr vert="horz" lIns="91440" tIns="45720" rIns="91440" bIns="45720" rtlCol="0">
            <a:normAutofit/>
          </a:bodyPr>
          <a:lstStyle/>
          <a:p>
            <a:pPr algn="ctr"/>
            <a:endParaRPr lang="en-US" sz="2400" kern="1200" dirty="0">
              <a:solidFill>
                <a:srgbClr val="FFFFFF"/>
              </a:solidFill>
              <a:latin typeface="+mn-lt"/>
              <a:ea typeface="+mn-ea"/>
              <a:cs typeface="+mn-cs"/>
            </a:endParaRPr>
          </a:p>
        </p:txBody>
      </p:sp>
      <p:sp>
        <p:nvSpPr>
          <p:cNvPr id="13" name="sketch line">
            <a:extLst>
              <a:ext uri="{FF2B5EF4-FFF2-40B4-BE49-F238E27FC236}">
                <a16:creationId xmlns:a16="http://schemas.microsoft.com/office/drawing/2014/main" id="{41F77738-2AF0-4750-A0C7-F97C2C1759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173498"/>
            <a:ext cx="4243589" cy="18288"/>
          </a:xfrm>
          <a:custGeom>
            <a:avLst/>
            <a:gdLst>
              <a:gd name="connsiteX0" fmla="*/ 0 w 4243589"/>
              <a:gd name="connsiteY0" fmla="*/ 0 h 18288"/>
              <a:gd name="connsiteX1" fmla="*/ 563791 w 4243589"/>
              <a:gd name="connsiteY1" fmla="*/ 0 h 18288"/>
              <a:gd name="connsiteX2" fmla="*/ 1042710 w 4243589"/>
              <a:gd name="connsiteY2" fmla="*/ 0 h 18288"/>
              <a:gd name="connsiteX3" fmla="*/ 1564066 w 4243589"/>
              <a:gd name="connsiteY3" fmla="*/ 0 h 18288"/>
              <a:gd name="connsiteX4" fmla="*/ 2212729 w 4243589"/>
              <a:gd name="connsiteY4" fmla="*/ 0 h 18288"/>
              <a:gd name="connsiteX5" fmla="*/ 2776520 w 4243589"/>
              <a:gd name="connsiteY5" fmla="*/ 0 h 18288"/>
              <a:gd name="connsiteX6" fmla="*/ 3297875 w 4243589"/>
              <a:gd name="connsiteY6" fmla="*/ 0 h 18288"/>
              <a:gd name="connsiteX7" fmla="*/ 4243589 w 4243589"/>
              <a:gd name="connsiteY7" fmla="*/ 0 h 18288"/>
              <a:gd name="connsiteX8" fmla="*/ 4243589 w 4243589"/>
              <a:gd name="connsiteY8" fmla="*/ 18288 h 18288"/>
              <a:gd name="connsiteX9" fmla="*/ 3637362 w 4243589"/>
              <a:gd name="connsiteY9" fmla="*/ 18288 h 18288"/>
              <a:gd name="connsiteX10" fmla="*/ 3116007 w 4243589"/>
              <a:gd name="connsiteY10" fmla="*/ 18288 h 18288"/>
              <a:gd name="connsiteX11" fmla="*/ 2424908 w 4243589"/>
              <a:gd name="connsiteY11" fmla="*/ 18288 h 18288"/>
              <a:gd name="connsiteX12" fmla="*/ 1861117 w 4243589"/>
              <a:gd name="connsiteY12" fmla="*/ 18288 h 18288"/>
              <a:gd name="connsiteX13" fmla="*/ 1382198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3987" y="7429"/>
                  <a:pt x="4243569" y="10822"/>
                  <a:pt x="4243589" y="18288"/>
                </a:cubicBezTo>
                <a:cubicBezTo>
                  <a:pt x="4112949" y="-2855"/>
                  <a:pt x="3928037" y="1831"/>
                  <a:pt x="3637362" y="18288"/>
                </a:cubicBezTo>
                <a:cubicBezTo>
                  <a:pt x="3346687" y="34745"/>
                  <a:pt x="3254446" y="26669"/>
                  <a:pt x="3116007" y="18288"/>
                </a:cubicBezTo>
                <a:cubicBezTo>
                  <a:pt x="2977569" y="9907"/>
                  <a:pt x="2620228" y="28873"/>
                  <a:pt x="2424908" y="18288"/>
                </a:cubicBezTo>
                <a:cubicBezTo>
                  <a:pt x="2229588" y="7703"/>
                  <a:pt x="2088287" y="-3854"/>
                  <a:pt x="1861117" y="18288"/>
                </a:cubicBezTo>
                <a:cubicBezTo>
                  <a:pt x="1633947" y="40430"/>
                  <a:pt x="1502447" y="-871"/>
                  <a:pt x="1382198" y="18288"/>
                </a:cubicBezTo>
                <a:cubicBezTo>
                  <a:pt x="1261949" y="37447"/>
                  <a:pt x="1045440" y="28353"/>
                  <a:pt x="733535" y="18288"/>
                </a:cubicBezTo>
                <a:cubicBezTo>
                  <a:pt x="421630" y="8223"/>
                  <a:pt x="341257" y="-18359"/>
                  <a:pt x="0" y="18288"/>
                </a:cubicBezTo>
                <a:cubicBezTo>
                  <a:pt x="-591" y="13205"/>
                  <a:pt x="-663" y="6329"/>
                  <a:pt x="0" y="0"/>
                </a:cubicBezTo>
                <a:close/>
              </a:path>
              <a:path w="4243589" h="18288"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2703" y="5429"/>
                  <a:pt x="4244410" y="14046"/>
                  <a:pt x="4243589" y="18288"/>
                </a:cubicBezTo>
                <a:cubicBezTo>
                  <a:pt x="4130424" y="-1240"/>
                  <a:pt x="3932803" y="42249"/>
                  <a:pt x="3722234" y="18288"/>
                </a:cubicBezTo>
                <a:cubicBezTo>
                  <a:pt x="3511665" y="-5673"/>
                  <a:pt x="3269903" y="45994"/>
                  <a:pt x="3116007" y="18288"/>
                </a:cubicBezTo>
                <a:cubicBezTo>
                  <a:pt x="2962111" y="-9418"/>
                  <a:pt x="2744280" y="23224"/>
                  <a:pt x="2509780" y="18288"/>
                </a:cubicBezTo>
                <a:cubicBezTo>
                  <a:pt x="2275280" y="13352"/>
                  <a:pt x="2066059" y="43664"/>
                  <a:pt x="1945989" y="18288"/>
                </a:cubicBezTo>
                <a:cubicBezTo>
                  <a:pt x="1825919" y="-7088"/>
                  <a:pt x="1407329" y="12616"/>
                  <a:pt x="1254890" y="18288"/>
                </a:cubicBezTo>
                <a:cubicBezTo>
                  <a:pt x="1102451" y="23960"/>
                  <a:pt x="837950" y="31673"/>
                  <a:pt x="563791" y="18288"/>
                </a:cubicBezTo>
                <a:cubicBezTo>
                  <a:pt x="289632" y="4903"/>
                  <a:pt x="132768" y="7105"/>
                  <a:pt x="0" y="18288"/>
                </a:cubicBezTo>
                <a:cubicBezTo>
                  <a:pt x="668" y="13665"/>
                  <a:pt x="578" y="5675"/>
                  <a:pt x="0" y="0"/>
                </a:cubicBezTo>
                <a:close/>
              </a:path>
            </a:pathLst>
          </a:custGeom>
          <a:solidFill>
            <a:srgbClr val="FFFFFF"/>
          </a:solidFill>
          <a:ln w="41275" cap="rnd">
            <a:solidFill>
              <a:srgbClr val="FFFFF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DAD21E41-5D0F-4FF5-8EC3-C12934922045}"/>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F3DA2C8-5B72-4388-8D1E-72C210589DD5}" type="slidenum">
              <a:rPr lang="en-US" smtClean="0">
                <a:latin typeface="+mn-lt"/>
                <a:ea typeface="+mn-ea"/>
              </a:rPr>
              <a:pPr>
                <a:spcAft>
                  <a:spcPts val="600"/>
                </a:spcAft>
              </a:pPr>
              <a:t>16</a:t>
            </a:fld>
            <a:endParaRPr lang="en-US">
              <a:latin typeface="+mn-lt"/>
              <a:ea typeface="+mn-ea"/>
            </a:endParaRPr>
          </a:p>
        </p:txBody>
      </p:sp>
    </p:spTree>
    <p:extLst>
      <p:ext uri="{BB962C8B-B14F-4D97-AF65-F5344CB8AC3E}">
        <p14:creationId xmlns:p14="http://schemas.microsoft.com/office/powerpoint/2010/main" val="2177724913"/>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Weighting</a:t>
            </a:r>
          </a:p>
        </p:txBody>
      </p:sp>
      <p:sp>
        <p:nvSpPr>
          <p:cNvPr id="8" name="Text Placeholder 7"/>
          <p:cNvSpPr>
            <a:spLocks noGrp="1"/>
          </p:cNvSpPr>
          <p:nvPr>
            <p:ph type="body" idx="1"/>
          </p:nvPr>
        </p:nvSpPr>
        <p:spPr/>
        <p:txBody>
          <a:bodyPr/>
          <a:lstStyle/>
          <a:p>
            <a:endParaRPr lang="en-US"/>
          </a:p>
        </p:txBody>
      </p:sp>
      <p:sp>
        <p:nvSpPr>
          <p:cNvPr id="4" name="Slide Number Placeholder 3"/>
          <p:cNvSpPr>
            <a:spLocks noGrp="1"/>
          </p:cNvSpPr>
          <p:nvPr>
            <p:ph type="sldNum" sz="quarter" idx="12"/>
          </p:nvPr>
        </p:nvSpPr>
        <p:spPr/>
        <p:txBody>
          <a:bodyPr/>
          <a:lstStyle/>
          <a:p>
            <a:fld id="{5F3DA2C8-5B72-4388-8D1E-72C210589DD5}" type="slidenum">
              <a:rPr lang="en-US" smtClean="0"/>
              <a:t>160</a:t>
            </a:fld>
            <a:endParaRPr lang="en-US"/>
          </a:p>
        </p:txBody>
      </p:sp>
    </p:spTree>
    <p:extLst>
      <p:ext uri="{BB962C8B-B14F-4D97-AF65-F5344CB8AC3E}">
        <p14:creationId xmlns:p14="http://schemas.microsoft.com/office/powerpoint/2010/main" val="428853120"/>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Weighting</a:t>
            </a:r>
          </a:p>
        </p:txBody>
      </p:sp>
      <p:sp>
        <p:nvSpPr>
          <p:cNvPr id="6" name="Content Placeholder 5"/>
          <p:cNvSpPr>
            <a:spLocks noGrp="1"/>
          </p:cNvSpPr>
          <p:nvPr>
            <p:ph idx="1"/>
          </p:nvPr>
        </p:nvSpPr>
        <p:spPr/>
        <p:txBody>
          <a:bodyPr/>
          <a:lstStyle/>
          <a:p>
            <a:r>
              <a:rPr lang="en-US" dirty="0"/>
              <a:t>Another idea to adjust for confounding influences is to weight the observed population in a way that creates a “pseudo-population” in which the covariate and the treatment are independent of each other</a:t>
            </a:r>
          </a:p>
          <a:p>
            <a:endParaRPr lang="en-US" dirty="0"/>
          </a:p>
          <a:p>
            <a:r>
              <a:rPr lang="en-US" dirty="0"/>
              <a:t>In such a pseudo-population, there is no more confounding</a:t>
            </a:r>
          </a:p>
          <a:p>
            <a:endParaRPr lang="en-US" dirty="0"/>
          </a:p>
          <a:p>
            <a:r>
              <a:rPr lang="en-US" dirty="0"/>
              <a:t>This could mean that one person gets counted 4 times in a sample, while another person only gets counted ¼ of a time</a:t>
            </a:r>
          </a:p>
        </p:txBody>
      </p:sp>
      <p:sp>
        <p:nvSpPr>
          <p:cNvPr id="4" name="Slide Number Placeholder 3"/>
          <p:cNvSpPr>
            <a:spLocks noGrp="1"/>
          </p:cNvSpPr>
          <p:nvPr>
            <p:ph type="sldNum" sz="quarter" idx="12"/>
          </p:nvPr>
        </p:nvSpPr>
        <p:spPr/>
        <p:txBody>
          <a:bodyPr/>
          <a:lstStyle/>
          <a:p>
            <a:fld id="{5F3DA2C8-5B72-4388-8D1E-72C210589DD5}" type="slidenum">
              <a:rPr lang="en-US" smtClean="0"/>
              <a:t>161</a:t>
            </a:fld>
            <a:endParaRPr lang="en-US"/>
          </a:p>
        </p:txBody>
      </p:sp>
    </p:spTree>
    <p:extLst>
      <p:ext uri="{BB962C8B-B14F-4D97-AF65-F5344CB8AC3E}">
        <p14:creationId xmlns:p14="http://schemas.microsoft.com/office/powerpoint/2010/main" val="1187920983"/>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p:cNvGraphicFramePr>
            <a:graphicFrameLocks noGrp="1"/>
          </p:cNvGraphicFramePr>
          <p:nvPr>
            <p:ph idx="1"/>
          </p:nvPr>
        </p:nvGraphicFramePr>
        <p:xfrm>
          <a:off x="1722663" y="1521279"/>
          <a:ext cx="8001000" cy="4554714"/>
        </p:xfrm>
        <a:graphic>
          <a:graphicData uri="http://schemas.openxmlformats.org/drawingml/2006/table">
            <a:tbl>
              <a:tblPr firstRow="1" bandRow="1">
                <a:tableStyleId>{5C22544A-7EE6-4342-B048-85BDC9FD1C3A}</a:tableStyleId>
              </a:tblPr>
              <a:tblGrid>
                <a:gridCol w="2667000">
                  <a:extLst>
                    <a:ext uri="{9D8B030D-6E8A-4147-A177-3AD203B41FA5}">
                      <a16:colId xmlns:a16="http://schemas.microsoft.com/office/drawing/2014/main" val="20000"/>
                    </a:ext>
                  </a:extLst>
                </a:gridCol>
                <a:gridCol w="2667000">
                  <a:extLst>
                    <a:ext uri="{9D8B030D-6E8A-4147-A177-3AD203B41FA5}">
                      <a16:colId xmlns:a16="http://schemas.microsoft.com/office/drawing/2014/main" val="20001"/>
                    </a:ext>
                  </a:extLst>
                </a:gridCol>
                <a:gridCol w="2667000">
                  <a:extLst>
                    <a:ext uri="{9D8B030D-6E8A-4147-A177-3AD203B41FA5}">
                      <a16:colId xmlns:a16="http://schemas.microsoft.com/office/drawing/2014/main" val="1005287025"/>
                    </a:ext>
                  </a:extLst>
                </a:gridCol>
              </a:tblGrid>
              <a:tr h="439914">
                <a:tc>
                  <a:txBody>
                    <a:bodyPr/>
                    <a:lstStyle/>
                    <a:p>
                      <a:pPr algn="ctr"/>
                      <a:r>
                        <a:rPr lang="en-US" sz="1600" noProof="0" dirty="0"/>
                        <a:t>Propensity scores</a:t>
                      </a:r>
                    </a:p>
                  </a:txBody>
                  <a:tcPr/>
                </a:tc>
                <a:tc>
                  <a:txBody>
                    <a:bodyPr/>
                    <a:lstStyle/>
                    <a:p>
                      <a:pPr algn="ctr"/>
                      <a:r>
                        <a:rPr lang="en-US" sz="1600" noProof="0" dirty="0"/>
                        <a:t>Regression</a:t>
                      </a:r>
                      <a:r>
                        <a:rPr lang="en-US" sz="1600" baseline="0" noProof="0" dirty="0"/>
                        <a:t> adjustment</a:t>
                      </a:r>
                      <a:endParaRPr lang="en-US" sz="1600" noProof="0" dirty="0"/>
                    </a:p>
                  </a:txBody>
                  <a:tcPr/>
                </a:tc>
                <a:tc>
                  <a:txBody>
                    <a:bodyPr/>
                    <a:lstStyle/>
                    <a:p>
                      <a:pPr algn="ctr"/>
                      <a:r>
                        <a:rPr lang="en-US" sz="1600" noProof="0" dirty="0"/>
                        <a:t>IPTW</a:t>
                      </a:r>
                    </a:p>
                  </a:txBody>
                  <a:tcPr/>
                </a:tc>
                <a:extLst>
                  <a:ext uri="{0D108BD9-81ED-4DB2-BD59-A6C34878D82A}">
                    <a16:rowId xmlns:a16="http://schemas.microsoft.com/office/drawing/2014/main" val="10000"/>
                  </a:ext>
                </a:extLst>
              </a:tr>
              <a:tr h="571887">
                <a:tc>
                  <a:txBody>
                    <a:bodyPr/>
                    <a:lstStyle/>
                    <a:p>
                      <a:pPr algn="l"/>
                      <a:r>
                        <a:rPr lang="en-US" sz="1600" noProof="0" dirty="0"/>
                        <a:t>Tool</a:t>
                      </a:r>
                      <a:r>
                        <a:rPr lang="en-US" sz="1600" baseline="0" noProof="0" dirty="0"/>
                        <a:t> to strengthen causal conclusions</a:t>
                      </a:r>
                      <a:endParaRPr lang="en-US" sz="1600" noProof="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noProof="0" dirty="0"/>
                        <a:t>Tool</a:t>
                      </a:r>
                      <a:r>
                        <a:rPr lang="en-US" sz="1600" baseline="0" noProof="0" dirty="0"/>
                        <a:t> to strengthen causal conclusions</a:t>
                      </a:r>
                      <a:endParaRPr lang="en-US" sz="1600" noProof="0" dirty="0"/>
                    </a:p>
                    <a:p>
                      <a:pPr algn="l"/>
                      <a:endParaRPr lang="en-US" sz="1600" noProof="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noProof="0" dirty="0"/>
                        <a:t>Tool</a:t>
                      </a:r>
                      <a:r>
                        <a:rPr lang="en-US" sz="1600" baseline="0" noProof="0" dirty="0"/>
                        <a:t> to strengthen causal conclusions</a:t>
                      </a:r>
                      <a:endParaRPr lang="en-US" sz="1600" noProof="0" dirty="0"/>
                    </a:p>
                    <a:p>
                      <a:pPr algn="l"/>
                      <a:endParaRPr lang="en-US" sz="1600" noProof="0" dirty="0"/>
                    </a:p>
                  </a:txBody>
                  <a:tcPr/>
                </a:tc>
                <a:extLst>
                  <a:ext uri="{0D108BD9-81ED-4DB2-BD59-A6C34878D82A}">
                    <a16:rowId xmlns:a16="http://schemas.microsoft.com/office/drawing/2014/main" val="10001"/>
                  </a:ext>
                </a:extLst>
              </a:tr>
              <a:tr h="546450">
                <a:tc>
                  <a:txBody>
                    <a:bodyPr/>
                    <a:lstStyle/>
                    <a:p>
                      <a:pPr algn="l"/>
                      <a:r>
                        <a:rPr lang="en-US" sz="1600" noProof="0" dirty="0"/>
                        <a:t>Models relationship</a:t>
                      </a:r>
                      <a:r>
                        <a:rPr lang="en-US" sz="1600" baseline="0" noProof="0" dirty="0"/>
                        <a:t> between confounders and treatment</a:t>
                      </a:r>
                      <a:endParaRPr lang="en-US" sz="1600" noProof="0" dirty="0"/>
                    </a:p>
                  </a:txBody>
                  <a:tcPr/>
                </a:tc>
                <a:tc>
                  <a:txBody>
                    <a:bodyPr/>
                    <a:lstStyle/>
                    <a:p>
                      <a:pPr algn="l"/>
                      <a:r>
                        <a:rPr lang="en-US" sz="1600" noProof="0" dirty="0"/>
                        <a:t>Models relationship between confounders and outcome</a:t>
                      </a:r>
                    </a:p>
                  </a:txBody>
                  <a:tcPr/>
                </a:tc>
                <a:tc>
                  <a:txBody>
                    <a:bodyPr/>
                    <a:lstStyle/>
                    <a:p>
                      <a:pPr algn="l"/>
                      <a:r>
                        <a:rPr lang="en-US" sz="1600" noProof="0" dirty="0"/>
                        <a:t>Construct</a:t>
                      </a:r>
                      <a:r>
                        <a:rPr lang="en-US" sz="1600" baseline="0" noProof="0" dirty="0"/>
                        <a:t> weights based on confounder and treatment</a:t>
                      </a:r>
                      <a:endParaRPr lang="en-US" sz="1600" noProof="0" dirty="0"/>
                    </a:p>
                  </a:txBody>
                  <a:tcPr/>
                </a:tc>
                <a:extLst>
                  <a:ext uri="{0D108BD9-81ED-4DB2-BD59-A6C34878D82A}">
                    <a16:rowId xmlns:a16="http://schemas.microsoft.com/office/drawing/2014/main" val="10002"/>
                  </a:ext>
                </a:extLst>
              </a:tr>
              <a:tr h="723027">
                <a:tc>
                  <a:txBody>
                    <a:bodyPr/>
                    <a:lstStyle/>
                    <a:p>
                      <a:pPr algn="l"/>
                      <a:r>
                        <a:rPr lang="de-DE" sz="1600" noProof="0" dirty="0"/>
                        <a:t>No</a:t>
                      </a:r>
                      <a:r>
                        <a:rPr lang="de-DE" sz="1600" baseline="0" noProof="0" dirty="0"/>
                        <a:t> assumption about functional form of propensity score</a:t>
                      </a:r>
                      <a:endParaRPr lang="en-US" sz="1600" noProof="0" dirty="0"/>
                    </a:p>
                  </a:txBody>
                  <a:tcPr/>
                </a:tc>
                <a:tc>
                  <a:txBody>
                    <a:bodyPr/>
                    <a:lstStyle/>
                    <a:p>
                      <a:pPr algn="l"/>
                      <a:r>
                        <a:rPr lang="de-DE" sz="1600" noProof="0" dirty="0"/>
                        <a:t>Classic ANCOVA</a:t>
                      </a:r>
                      <a:r>
                        <a:rPr lang="de-DE" sz="1600" baseline="0" noProof="0" dirty="0"/>
                        <a:t> assumes lineartiy and absence of interaction, but can be extended</a:t>
                      </a:r>
                      <a:endParaRPr lang="en-US" sz="1600" noProof="0" dirty="0"/>
                    </a:p>
                  </a:txBody>
                  <a:tcPr/>
                </a:tc>
                <a:tc>
                  <a:txBody>
                    <a:bodyPr/>
                    <a:lstStyle/>
                    <a:p>
                      <a:pPr algn="l"/>
                      <a:r>
                        <a:rPr lang="en-US" sz="1600" noProof="0" dirty="0"/>
                        <a:t>No assumption about</a:t>
                      </a:r>
                      <a:r>
                        <a:rPr lang="en-US" sz="1600" baseline="0" noProof="0" dirty="0"/>
                        <a:t> functional form of weight equation</a:t>
                      </a:r>
                      <a:endParaRPr lang="en-US" sz="1600" noProof="0" dirty="0"/>
                    </a:p>
                  </a:txBody>
                  <a:tcPr/>
                </a:tc>
                <a:extLst>
                  <a:ext uri="{0D108BD9-81ED-4DB2-BD59-A6C34878D82A}">
                    <a16:rowId xmlns:a16="http://schemas.microsoft.com/office/drawing/2014/main" val="10004"/>
                  </a:ext>
                </a:extLst>
              </a:tr>
              <a:tr h="546450">
                <a:tc>
                  <a:txBody>
                    <a:bodyPr/>
                    <a:lstStyle/>
                    <a:p>
                      <a:pPr algn="l"/>
                      <a:r>
                        <a:rPr lang="de-DE" sz="1600" noProof="0" dirty="0"/>
                        <a:t>Outcome</a:t>
                      </a:r>
                      <a:r>
                        <a:rPr lang="de-DE" sz="1600" baseline="0" noProof="0" dirty="0"/>
                        <a:t> variable unknown during propensity score analysis</a:t>
                      </a:r>
                      <a:endParaRPr lang="en-US" sz="1600" noProof="0" dirty="0"/>
                    </a:p>
                  </a:txBody>
                  <a:tcPr/>
                </a:tc>
                <a:tc>
                  <a:txBody>
                    <a:bodyPr/>
                    <a:lstStyle/>
                    <a:p>
                      <a:pPr algn="l"/>
                      <a:r>
                        <a:rPr lang="de-DE" sz="1600" noProof="0" dirty="0"/>
                        <a:t>Outcome variable always</a:t>
                      </a:r>
                      <a:r>
                        <a:rPr lang="de-DE" sz="1600" baseline="0" noProof="0" dirty="0"/>
                        <a:t> part of the adjustment</a:t>
                      </a:r>
                      <a:endParaRPr lang="en-US" sz="1600" noProof="0" dirty="0"/>
                    </a:p>
                  </a:txBody>
                  <a:tcPr/>
                </a:tc>
                <a:tc>
                  <a:txBody>
                    <a:bodyPr/>
                    <a:lstStyle/>
                    <a:p>
                      <a:pPr algn="l"/>
                      <a:r>
                        <a:rPr lang="en-US" sz="1600" noProof="0" dirty="0"/>
                        <a:t>Outcome variable unknown</a:t>
                      </a:r>
                      <a:r>
                        <a:rPr lang="en-US" sz="1600" baseline="0" noProof="0" dirty="0"/>
                        <a:t> during weight construction</a:t>
                      </a:r>
                      <a:endParaRPr lang="en-US" sz="1600" noProof="0" dirty="0"/>
                    </a:p>
                  </a:txBody>
                  <a:tcPr/>
                </a:tc>
                <a:extLst>
                  <a:ext uri="{0D108BD9-81ED-4DB2-BD59-A6C34878D82A}">
                    <a16:rowId xmlns:a16="http://schemas.microsoft.com/office/drawing/2014/main" val="10006"/>
                  </a:ext>
                </a:extLst>
              </a:tr>
              <a:tr h="546450">
                <a:tc>
                  <a:txBody>
                    <a:bodyPr/>
                    <a:lstStyle/>
                    <a:p>
                      <a:pPr algn="l"/>
                      <a:r>
                        <a:rPr lang="de-DE" sz="1600" noProof="0" dirty="0"/>
                        <a:t>Sample size can be diminished,</a:t>
                      </a:r>
                      <a:r>
                        <a:rPr lang="de-DE" sz="1600" baseline="0" noProof="0" dirty="0"/>
                        <a:t> loss of power</a:t>
                      </a:r>
                      <a:endParaRPr lang="en-US" sz="1600" noProof="0" dirty="0"/>
                    </a:p>
                  </a:txBody>
                  <a:tcPr/>
                </a:tc>
                <a:tc>
                  <a:txBody>
                    <a:bodyPr/>
                    <a:lstStyle/>
                    <a:p>
                      <a:pPr algn="l"/>
                      <a:r>
                        <a:rPr lang="de-DE" sz="1600" noProof="0" dirty="0"/>
                        <a:t>Sample size stays constant, power can increase due to covariates</a:t>
                      </a:r>
                      <a:endParaRPr lang="en-US" sz="1600" noProof="0" dirty="0"/>
                    </a:p>
                  </a:txBody>
                  <a:tcPr/>
                </a:tc>
                <a:tc>
                  <a:txBody>
                    <a:bodyPr/>
                    <a:lstStyle/>
                    <a:p>
                      <a:pPr algn="l"/>
                      <a:r>
                        <a:rPr lang="en-US" sz="1600" noProof="0" dirty="0"/>
                        <a:t>Sample size stays</a:t>
                      </a:r>
                      <a:r>
                        <a:rPr lang="en-US" sz="1600" baseline="0" noProof="0" dirty="0"/>
                        <a:t> constant, but weights induce uncertainty in estimate</a:t>
                      </a:r>
                      <a:endParaRPr lang="en-US" sz="1600" noProof="0" dirty="0"/>
                    </a:p>
                  </a:txBody>
                  <a:tcPr/>
                </a:tc>
                <a:extLst>
                  <a:ext uri="{0D108BD9-81ED-4DB2-BD59-A6C34878D82A}">
                    <a16:rowId xmlns:a16="http://schemas.microsoft.com/office/drawing/2014/main" val="10007"/>
                  </a:ext>
                </a:extLst>
              </a:tr>
            </a:tbl>
          </a:graphicData>
        </a:graphic>
      </p:graphicFrame>
      <p:sp>
        <p:nvSpPr>
          <p:cNvPr id="4" name="Slide Number Placeholder 3"/>
          <p:cNvSpPr>
            <a:spLocks noGrp="1"/>
          </p:cNvSpPr>
          <p:nvPr>
            <p:ph type="sldNum" sz="quarter" idx="12"/>
          </p:nvPr>
        </p:nvSpPr>
        <p:spPr/>
        <p:txBody>
          <a:bodyPr/>
          <a:lstStyle/>
          <a:p>
            <a:pPr>
              <a:defRPr/>
            </a:pPr>
            <a:fld id="{F72969EB-D8C1-47D8-AB23-CB7662E3C1DC}" type="slidenum">
              <a:rPr lang="en-US" smtClean="0">
                <a:solidFill>
                  <a:schemeClr val="bg1"/>
                </a:solidFill>
              </a:rPr>
              <a:pPr>
                <a:defRPr/>
              </a:pPr>
              <a:t>162</a:t>
            </a:fld>
            <a:endParaRPr lang="en-US" dirty="0">
              <a:solidFill>
                <a:schemeClr val="bg1"/>
              </a:solidFill>
            </a:endParaRPr>
          </a:p>
        </p:txBody>
      </p:sp>
      <p:sp>
        <p:nvSpPr>
          <p:cNvPr id="3" name="Title 2"/>
          <p:cNvSpPr>
            <a:spLocks noGrp="1"/>
          </p:cNvSpPr>
          <p:nvPr>
            <p:ph type="title"/>
          </p:nvPr>
        </p:nvSpPr>
        <p:spPr/>
        <p:txBody>
          <a:bodyPr/>
          <a:lstStyle/>
          <a:p>
            <a:endParaRPr lang="en-US" dirty="0"/>
          </a:p>
        </p:txBody>
      </p:sp>
    </p:spTree>
    <p:extLst>
      <p:ext uri="{BB962C8B-B14F-4D97-AF65-F5344CB8AC3E}">
        <p14:creationId xmlns:p14="http://schemas.microsoft.com/office/powerpoint/2010/main" val="1657476678"/>
      </p:ext>
    </p:extLst>
  </p:cSld>
  <p:clrMapOvr>
    <a:masterClrMapping/>
  </p:clrMapOvr>
  <p:transition/>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383607" y="285676"/>
            <a:ext cx="4837176" cy="3228143"/>
          </a:xfrm>
          <a:prstGeom prst="rect">
            <a:avLst/>
          </a:prstGeom>
        </p:spPr>
      </p:pic>
      <p:sp>
        <p:nvSpPr>
          <p:cNvPr id="2" name="Title 1"/>
          <p:cNvSpPr>
            <a:spLocks noGrp="1"/>
          </p:cNvSpPr>
          <p:nvPr>
            <p:ph type="title"/>
          </p:nvPr>
        </p:nvSpPr>
        <p:spPr/>
        <p:txBody>
          <a:bodyPr/>
          <a:lstStyle/>
          <a:p>
            <a:endParaRPr lang="en-US" dirty="0"/>
          </a:p>
        </p:txBody>
      </p:sp>
      <p:sp>
        <p:nvSpPr>
          <p:cNvPr id="4" name="Slide Number Placeholder 3"/>
          <p:cNvSpPr>
            <a:spLocks noGrp="1"/>
          </p:cNvSpPr>
          <p:nvPr>
            <p:ph type="sldNum" sz="quarter" idx="12"/>
          </p:nvPr>
        </p:nvSpPr>
        <p:spPr/>
        <p:txBody>
          <a:bodyPr/>
          <a:lstStyle/>
          <a:p>
            <a:fld id="{5F3DA2C8-5B72-4388-8D1E-72C210589DD5}" type="slidenum">
              <a:rPr lang="en-US" smtClean="0"/>
              <a:t>163</a:t>
            </a:fld>
            <a:endParaRPr lang="en-US"/>
          </a:p>
        </p:txBody>
      </p:sp>
      <p:cxnSp>
        <p:nvCxnSpPr>
          <p:cNvPr id="6" name="Straight Arrow Connector 5"/>
          <p:cNvCxnSpPr/>
          <p:nvPr/>
        </p:nvCxnSpPr>
        <p:spPr>
          <a:xfrm>
            <a:off x="5457524" y="2175309"/>
            <a:ext cx="927234" cy="56789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aphicFrame>
        <p:nvGraphicFramePr>
          <p:cNvPr id="8" name="Content Placeholder 8"/>
          <p:cNvGraphicFramePr>
            <a:graphicFrameLocks noGrp="1"/>
          </p:cNvGraphicFramePr>
          <p:nvPr>
            <p:ph idx="1"/>
          </p:nvPr>
        </p:nvGraphicFramePr>
        <p:xfrm>
          <a:off x="6713701" y="2459254"/>
          <a:ext cx="2873060" cy="3708400"/>
        </p:xfrm>
        <a:graphic>
          <a:graphicData uri="http://schemas.openxmlformats.org/drawingml/2006/table">
            <a:tbl>
              <a:tblPr firstRow="1" bandRow="1">
                <a:tableStyleId>{5C22544A-7EE6-4342-B048-85BDC9FD1C3A}</a:tableStyleId>
              </a:tblPr>
              <a:tblGrid>
                <a:gridCol w="718265">
                  <a:extLst>
                    <a:ext uri="{9D8B030D-6E8A-4147-A177-3AD203B41FA5}">
                      <a16:colId xmlns:a16="http://schemas.microsoft.com/office/drawing/2014/main" val="3513371150"/>
                    </a:ext>
                  </a:extLst>
                </a:gridCol>
                <a:gridCol w="718265">
                  <a:extLst>
                    <a:ext uri="{9D8B030D-6E8A-4147-A177-3AD203B41FA5}">
                      <a16:colId xmlns:a16="http://schemas.microsoft.com/office/drawing/2014/main" val="3996987234"/>
                    </a:ext>
                  </a:extLst>
                </a:gridCol>
                <a:gridCol w="718265">
                  <a:extLst>
                    <a:ext uri="{9D8B030D-6E8A-4147-A177-3AD203B41FA5}">
                      <a16:colId xmlns:a16="http://schemas.microsoft.com/office/drawing/2014/main" val="2243984000"/>
                    </a:ext>
                  </a:extLst>
                </a:gridCol>
                <a:gridCol w="718265">
                  <a:extLst>
                    <a:ext uri="{9D8B030D-6E8A-4147-A177-3AD203B41FA5}">
                      <a16:colId xmlns:a16="http://schemas.microsoft.com/office/drawing/2014/main" val="3254593173"/>
                    </a:ext>
                  </a:extLst>
                </a:gridCol>
              </a:tblGrid>
              <a:tr h="370840">
                <a:tc>
                  <a:txBody>
                    <a:bodyPr/>
                    <a:lstStyle/>
                    <a:p>
                      <a:pPr algn="ctr"/>
                      <a:r>
                        <a:rPr lang="en-US" dirty="0"/>
                        <a:t>Z</a:t>
                      </a:r>
                    </a:p>
                  </a:txBody>
                  <a:tcPr/>
                </a:tc>
                <a:tc>
                  <a:txBody>
                    <a:bodyPr/>
                    <a:lstStyle/>
                    <a:p>
                      <a:pPr algn="ctr"/>
                      <a:r>
                        <a:rPr lang="en-US" dirty="0"/>
                        <a:t>T</a:t>
                      </a:r>
                    </a:p>
                  </a:txBody>
                  <a:tcPr/>
                </a:tc>
                <a:tc>
                  <a:txBody>
                    <a:bodyPr/>
                    <a:lstStyle/>
                    <a:p>
                      <a:pPr algn="ctr"/>
                      <a:r>
                        <a:rPr lang="en-US" dirty="0"/>
                        <a:t>Y0</a:t>
                      </a:r>
                    </a:p>
                  </a:txBody>
                  <a:tcPr/>
                </a:tc>
                <a:tc>
                  <a:txBody>
                    <a:bodyPr/>
                    <a:lstStyle/>
                    <a:p>
                      <a:pPr algn="ctr"/>
                      <a:r>
                        <a:rPr lang="en-US" dirty="0"/>
                        <a:t>Y1</a:t>
                      </a:r>
                    </a:p>
                  </a:txBody>
                  <a:tcPr/>
                </a:tc>
                <a:extLst>
                  <a:ext uri="{0D108BD9-81ED-4DB2-BD59-A6C34878D82A}">
                    <a16:rowId xmlns:a16="http://schemas.microsoft.com/office/drawing/2014/main" val="3550999402"/>
                  </a:ext>
                </a:extLst>
              </a:tr>
              <a:tr h="370840">
                <a:tc>
                  <a:txBody>
                    <a:bodyPr/>
                    <a:lstStyle/>
                    <a:p>
                      <a:pPr algn="ctr"/>
                      <a:r>
                        <a:rPr lang="en-US" dirty="0"/>
                        <a:t>1</a:t>
                      </a:r>
                    </a:p>
                  </a:txBody>
                  <a:tcPr/>
                </a:tc>
                <a:tc>
                  <a:txBody>
                    <a:bodyPr/>
                    <a:lstStyle/>
                    <a:p>
                      <a:pPr algn="ctr"/>
                      <a:r>
                        <a:rPr lang="en-US" dirty="0"/>
                        <a:t>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2</a:t>
                      </a:r>
                    </a:p>
                  </a:txBody>
                  <a:tcPr/>
                </a:tc>
                <a:extLst>
                  <a:ext uri="{0D108BD9-81ED-4DB2-BD59-A6C34878D82A}">
                    <a16:rowId xmlns:a16="http://schemas.microsoft.com/office/drawing/2014/main" val="34464470"/>
                  </a:ext>
                </a:extLst>
              </a:tr>
              <a:tr h="370840">
                <a:tc>
                  <a:txBody>
                    <a:bodyPr/>
                    <a:lstStyle/>
                    <a:p>
                      <a:pPr algn="ctr"/>
                      <a:r>
                        <a:rPr lang="en-US" dirty="0"/>
                        <a:t>1</a:t>
                      </a:r>
                    </a:p>
                  </a:txBody>
                  <a:tcPr/>
                </a:tc>
                <a:tc>
                  <a:txBody>
                    <a:bodyPr/>
                    <a:lstStyle/>
                    <a:p>
                      <a:pPr algn="ctr"/>
                      <a:r>
                        <a:rPr lang="en-US" dirty="0"/>
                        <a:t>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t>
                      </a:r>
                    </a:p>
                  </a:txBody>
                  <a:tcPr/>
                </a:tc>
                <a:tc>
                  <a:txBody>
                    <a:bodyPr/>
                    <a:lstStyle/>
                    <a:p>
                      <a:pPr algn="ctr"/>
                      <a:r>
                        <a:rPr lang="en-US" dirty="0"/>
                        <a:t>2</a:t>
                      </a:r>
                    </a:p>
                  </a:txBody>
                  <a:tcPr/>
                </a:tc>
                <a:extLst>
                  <a:ext uri="{0D108BD9-81ED-4DB2-BD59-A6C34878D82A}">
                    <a16:rowId xmlns:a16="http://schemas.microsoft.com/office/drawing/2014/main" val="2637768270"/>
                  </a:ext>
                </a:extLst>
              </a:tr>
              <a:tr h="370840">
                <a:tc>
                  <a:txBody>
                    <a:bodyPr/>
                    <a:lstStyle/>
                    <a:p>
                      <a:pPr algn="ctr"/>
                      <a:r>
                        <a:rPr lang="en-US" dirty="0"/>
                        <a:t>1</a:t>
                      </a:r>
                    </a:p>
                  </a:txBody>
                  <a:tcPr/>
                </a:tc>
                <a:tc>
                  <a:txBody>
                    <a:bodyPr/>
                    <a:lstStyle/>
                    <a:p>
                      <a:pPr algn="ctr"/>
                      <a:r>
                        <a:rPr lang="en-US" dirty="0"/>
                        <a:t>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2</a:t>
                      </a:r>
                    </a:p>
                  </a:txBody>
                  <a:tcPr/>
                </a:tc>
                <a:extLst>
                  <a:ext uri="{0D108BD9-81ED-4DB2-BD59-A6C34878D82A}">
                    <a16:rowId xmlns:a16="http://schemas.microsoft.com/office/drawing/2014/main" val="4074711065"/>
                  </a:ext>
                </a:extLst>
              </a:tr>
              <a:tr h="370840">
                <a:tc>
                  <a:txBody>
                    <a:bodyPr/>
                    <a:lstStyle/>
                    <a:p>
                      <a:pPr algn="ctr"/>
                      <a:r>
                        <a:rPr lang="en-US" dirty="0"/>
                        <a:t>1</a:t>
                      </a:r>
                    </a:p>
                  </a:txBody>
                  <a:tcPr/>
                </a:tc>
                <a:tc>
                  <a:txBody>
                    <a:bodyPr/>
                    <a:lstStyle/>
                    <a:p>
                      <a:pPr algn="ctr"/>
                      <a:r>
                        <a:rPr lang="en-US" dirty="0"/>
                        <a:t>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t>
                      </a:r>
                    </a:p>
                  </a:txBody>
                  <a:tcPr/>
                </a:tc>
                <a:extLst>
                  <a:ext uri="{0D108BD9-81ED-4DB2-BD59-A6C34878D82A}">
                    <a16:rowId xmlns:a16="http://schemas.microsoft.com/office/drawing/2014/main" val="2410159313"/>
                  </a:ext>
                </a:extLst>
              </a:tr>
              <a:tr h="370840">
                <a:tc>
                  <a:txBody>
                    <a:bodyPr/>
                    <a:lstStyle/>
                    <a:p>
                      <a:pPr algn="ctr"/>
                      <a:r>
                        <a:rPr lang="en-US" dirty="0"/>
                        <a:t>2</a:t>
                      </a:r>
                    </a:p>
                  </a:txBody>
                  <a:tcPr/>
                </a:tc>
                <a:tc>
                  <a:txBody>
                    <a:bodyPr/>
                    <a:lstStyle/>
                    <a:p>
                      <a:pPr algn="ctr"/>
                      <a:r>
                        <a:rPr lang="en-US" dirty="0"/>
                        <a:t>0</a:t>
                      </a:r>
                    </a:p>
                  </a:txBody>
                  <a:tcPr/>
                </a:tc>
                <a:tc>
                  <a:txBody>
                    <a:bodyPr/>
                    <a:lstStyle/>
                    <a:p>
                      <a:pPr algn="ctr"/>
                      <a:r>
                        <a:rPr lang="en-US" dirty="0"/>
                        <a:t>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t>
                      </a:r>
                    </a:p>
                  </a:txBody>
                  <a:tcPr/>
                </a:tc>
                <a:extLst>
                  <a:ext uri="{0D108BD9-81ED-4DB2-BD59-A6C34878D82A}">
                    <a16:rowId xmlns:a16="http://schemas.microsoft.com/office/drawing/2014/main" val="752497002"/>
                  </a:ext>
                </a:extLst>
              </a:tr>
              <a:tr h="370840">
                <a:tc>
                  <a:txBody>
                    <a:bodyPr/>
                    <a:lstStyle/>
                    <a:p>
                      <a:pPr algn="ctr"/>
                      <a:r>
                        <a:rPr lang="en-US" dirty="0"/>
                        <a:t>2</a:t>
                      </a:r>
                    </a:p>
                  </a:txBody>
                  <a:tcPr/>
                </a:tc>
                <a:tc>
                  <a:txBody>
                    <a:bodyPr/>
                    <a:lstStyle/>
                    <a:p>
                      <a:pPr algn="ctr"/>
                      <a:r>
                        <a:rPr lang="en-US" dirty="0"/>
                        <a:t>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t>
                      </a:r>
                    </a:p>
                  </a:txBody>
                  <a:tcPr/>
                </a:tc>
                <a:extLst>
                  <a:ext uri="{0D108BD9-81ED-4DB2-BD59-A6C34878D82A}">
                    <a16:rowId xmlns:a16="http://schemas.microsoft.com/office/drawing/2014/main" val="113169308"/>
                  </a:ext>
                </a:extLst>
              </a:tr>
              <a:tr h="370840">
                <a:tc>
                  <a:txBody>
                    <a:bodyPr/>
                    <a:lstStyle/>
                    <a:p>
                      <a:pPr algn="ctr"/>
                      <a:r>
                        <a:rPr lang="en-US" dirty="0"/>
                        <a:t>2</a:t>
                      </a:r>
                    </a:p>
                  </a:txBody>
                  <a:tcPr/>
                </a:tc>
                <a:tc>
                  <a:txBody>
                    <a:bodyPr/>
                    <a:lstStyle/>
                    <a:p>
                      <a:pPr algn="ctr"/>
                      <a:r>
                        <a:rPr lang="en-US" dirty="0"/>
                        <a:t>0</a:t>
                      </a:r>
                    </a:p>
                  </a:txBody>
                  <a:tcPr/>
                </a:tc>
                <a:tc>
                  <a:txBody>
                    <a:bodyPr/>
                    <a:lstStyle/>
                    <a:p>
                      <a:pPr algn="ctr"/>
                      <a:r>
                        <a:rPr lang="en-US" dirty="0"/>
                        <a:t>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t>
                      </a:r>
                    </a:p>
                  </a:txBody>
                  <a:tcPr/>
                </a:tc>
                <a:extLst>
                  <a:ext uri="{0D108BD9-81ED-4DB2-BD59-A6C34878D82A}">
                    <a16:rowId xmlns:a16="http://schemas.microsoft.com/office/drawing/2014/main" val="3990381016"/>
                  </a:ext>
                </a:extLst>
              </a:tr>
              <a:tr h="370840">
                <a:tc>
                  <a:txBody>
                    <a:bodyPr/>
                    <a:lstStyle/>
                    <a:p>
                      <a:pPr algn="ctr"/>
                      <a:r>
                        <a:rPr lang="en-US" dirty="0"/>
                        <a:t>2</a:t>
                      </a:r>
                    </a:p>
                  </a:txBody>
                  <a:tcPr>
                    <a:lnB w="12700" cap="flat" cmpd="sng" algn="ctr">
                      <a:solidFill>
                        <a:schemeClr val="tx1"/>
                      </a:solidFill>
                      <a:prstDash val="solid"/>
                      <a:round/>
                      <a:headEnd type="none" w="med" len="med"/>
                      <a:tailEnd type="none" w="med" len="med"/>
                    </a:lnB>
                  </a:tcPr>
                </a:tc>
                <a:tc>
                  <a:txBody>
                    <a:bodyPr/>
                    <a:lstStyle/>
                    <a:p>
                      <a:pPr algn="ctr"/>
                      <a:r>
                        <a:rPr lang="en-US" dirty="0"/>
                        <a:t>1</a:t>
                      </a:r>
                    </a:p>
                  </a:txBody>
                  <a:tcPr>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t>
                      </a:r>
                    </a:p>
                  </a:txBody>
                  <a:tcPr>
                    <a:lnB w="12700" cap="flat" cmpd="sng" algn="ctr">
                      <a:solidFill>
                        <a:schemeClr val="tx1"/>
                      </a:solidFill>
                      <a:prstDash val="solid"/>
                      <a:round/>
                      <a:headEnd type="none" w="med" len="med"/>
                      <a:tailEnd type="none" w="med" len="med"/>
                    </a:lnB>
                  </a:tcPr>
                </a:tc>
                <a:tc>
                  <a:txBody>
                    <a:bodyPr/>
                    <a:lstStyle/>
                    <a:p>
                      <a:pPr algn="ctr"/>
                      <a:r>
                        <a:rPr lang="en-US" dirty="0"/>
                        <a:t>1/4</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98422865"/>
                  </a:ext>
                </a:extLst>
              </a:tr>
              <a:tr h="370840">
                <a:tc>
                  <a:txBody>
                    <a:bodyPr/>
                    <a:lstStyle/>
                    <a:p>
                      <a:pPr algn="ctr"/>
                      <a:endParaRPr lang="en-US" dirty="0"/>
                    </a:p>
                  </a:txBody>
                  <a:tcPr>
                    <a:lnT w="12700" cap="flat" cmpd="sng" algn="ctr">
                      <a:solidFill>
                        <a:schemeClr val="tx1"/>
                      </a:solidFill>
                      <a:prstDash val="solid"/>
                      <a:round/>
                      <a:headEnd type="none" w="med" len="med"/>
                      <a:tailEnd type="none" w="med" len="med"/>
                    </a:lnT>
                  </a:tcPr>
                </a:tc>
                <a:tc>
                  <a:txBody>
                    <a:bodyPr/>
                    <a:lstStyle/>
                    <a:p>
                      <a:pPr algn="ctr"/>
                      <a:endParaRPr lang="en-US" dirty="0"/>
                    </a:p>
                  </a:txBody>
                  <a:tcPr>
                    <a:lnT w="12700" cap="flat" cmpd="sng" algn="ctr">
                      <a:solidFill>
                        <a:schemeClr val="tx1"/>
                      </a:solidFill>
                      <a:prstDash val="solid"/>
                      <a:round/>
                      <a:headEnd type="none" w="med" len="med"/>
                      <a:tailEnd type="none" w="med" len="med"/>
                    </a:lnT>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0</a:t>
                      </a:r>
                    </a:p>
                  </a:txBody>
                  <a:tcPr>
                    <a:lnT w="12700" cap="flat" cmpd="sng" algn="ctr">
                      <a:solidFill>
                        <a:schemeClr val="tx1"/>
                      </a:solidFill>
                      <a:prstDash val="solid"/>
                      <a:round/>
                      <a:headEnd type="none" w="med" len="med"/>
                      <a:tailEnd type="none" w="med" len="med"/>
                    </a:lnT>
                  </a:tcPr>
                </a:tc>
                <a:tc>
                  <a:txBody>
                    <a:bodyPr/>
                    <a:lstStyle/>
                    <a:p>
                      <a:pPr algn="ctr"/>
                      <a:r>
                        <a:rPr lang="en-US" dirty="0"/>
                        <a:t>1.562</a:t>
                      </a: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4015463560"/>
                  </a:ext>
                </a:extLst>
              </a:tr>
            </a:tbl>
          </a:graphicData>
        </a:graphic>
      </p:graphicFrame>
    </p:spTree>
    <p:extLst>
      <p:ext uri="{BB962C8B-B14F-4D97-AF65-F5344CB8AC3E}">
        <p14:creationId xmlns:p14="http://schemas.microsoft.com/office/powerpoint/2010/main" val="4225811954"/>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383607" y="285676"/>
            <a:ext cx="4837176" cy="3228143"/>
          </a:xfrm>
          <a:prstGeom prst="rect">
            <a:avLst/>
          </a:prstGeom>
        </p:spPr>
      </p:pic>
      <p:sp>
        <p:nvSpPr>
          <p:cNvPr id="2" name="Title 1"/>
          <p:cNvSpPr>
            <a:spLocks noGrp="1"/>
          </p:cNvSpPr>
          <p:nvPr>
            <p:ph type="title"/>
          </p:nvPr>
        </p:nvSpPr>
        <p:spPr/>
        <p:txBody>
          <a:bodyPr/>
          <a:lstStyle/>
          <a:p>
            <a:endParaRPr lang="en-US" dirty="0"/>
          </a:p>
        </p:txBody>
      </p:sp>
      <p:sp>
        <p:nvSpPr>
          <p:cNvPr id="4" name="Slide Number Placeholder 3"/>
          <p:cNvSpPr>
            <a:spLocks noGrp="1"/>
          </p:cNvSpPr>
          <p:nvPr>
            <p:ph type="sldNum" sz="quarter" idx="12"/>
          </p:nvPr>
        </p:nvSpPr>
        <p:spPr/>
        <p:txBody>
          <a:bodyPr/>
          <a:lstStyle/>
          <a:p>
            <a:fld id="{5F3DA2C8-5B72-4388-8D1E-72C210589DD5}" type="slidenum">
              <a:rPr lang="en-US" smtClean="0"/>
              <a:t>164</a:t>
            </a:fld>
            <a:endParaRPr lang="en-US"/>
          </a:p>
        </p:txBody>
      </p:sp>
      <p:cxnSp>
        <p:nvCxnSpPr>
          <p:cNvPr id="6" name="Straight Arrow Connector 5"/>
          <p:cNvCxnSpPr/>
          <p:nvPr/>
        </p:nvCxnSpPr>
        <p:spPr>
          <a:xfrm>
            <a:off x="5457524" y="2175309"/>
            <a:ext cx="927234" cy="56789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aphicFrame>
        <p:nvGraphicFramePr>
          <p:cNvPr id="8" name="Content Placeholder 8"/>
          <p:cNvGraphicFramePr>
            <a:graphicFrameLocks noGrp="1"/>
          </p:cNvGraphicFramePr>
          <p:nvPr>
            <p:ph idx="1"/>
          </p:nvPr>
        </p:nvGraphicFramePr>
        <p:xfrm>
          <a:off x="6713699" y="2459254"/>
          <a:ext cx="3736586" cy="3708400"/>
        </p:xfrm>
        <a:graphic>
          <a:graphicData uri="http://schemas.openxmlformats.org/drawingml/2006/table">
            <a:tbl>
              <a:tblPr firstRow="1" bandRow="1">
                <a:tableStyleId>{5C22544A-7EE6-4342-B048-85BDC9FD1C3A}</a:tableStyleId>
              </a:tblPr>
              <a:tblGrid>
                <a:gridCol w="747317">
                  <a:extLst>
                    <a:ext uri="{9D8B030D-6E8A-4147-A177-3AD203B41FA5}">
                      <a16:colId xmlns:a16="http://schemas.microsoft.com/office/drawing/2014/main" val="3513371150"/>
                    </a:ext>
                  </a:extLst>
                </a:gridCol>
                <a:gridCol w="588970">
                  <a:extLst>
                    <a:ext uri="{9D8B030D-6E8A-4147-A177-3AD203B41FA5}">
                      <a16:colId xmlns:a16="http://schemas.microsoft.com/office/drawing/2014/main" val="3996987234"/>
                    </a:ext>
                  </a:extLst>
                </a:gridCol>
                <a:gridCol w="620485">
                  <a:extLst>
                    <a:ext uri="{9D8B030D-6E8A-4147-A177-3AD203B41FA5}">
                      <a16:colId xmlns:a16="http://schemas.microsoft.com/office/drawing/2014/main" val="3651869184"/>
                    </a:ext>
                  </a:extLst>
                </a:gridCol>
                <a:gridCol w="840922">
                  <a:extLst>
                    <a:ext uri="{9D8B030D-6E8A-4147-A177-3AD203B41FA5}">
                      <a16:colId xmlns:a16="http://schemas.microsoft.com/office/drawing/2014/main" val="2243984000"/>
                    </a:ext>
                  </a:extLst>
                </a:gridCol>
                <a:gridCol w="938892">
                  <a:extLst>
                    <a:ext uri="{9D8B030D-6E8A-4147-A177-3AD203B41FA5}">
                      <a16:colId xmlns:a16="http://schemas.microsoft.com/office/drawing/2014/main" val="3254593173"/>
                    </a:ext>
                  </a:extLst>
                </a:gridCol>
              </a:tblGrid>
              <a:tr h="370840">
                <a:tc>
                  <a:txBody>
                    <a:bodyPr/>
                    <a:lstStyle/>
                    <a:p>
                      <a:pPr algn="ctr"/>
                      <a:r>
                        <a:rPr lang="en-US" dirty="0"/>
                        <a:t>Z</a:t>
                      </a:r>
                    </a:p>
                  </a:txBody>
                  <a:tcPr/>
                </a:tc>
                <a:tc>
                  <a:txBody>
                    <a:bodyPr/>
                    <a:lstStyle/>
                    <a:p>
                      <a:pPr algn="ctr"/>
                      <a:r>
                        <a:rPr lang="en-US" dirty="0"/>
                        <a:t>w</a:t>
                      </a:r>
                    </a:p>
                  </a:txBody>
                  <a:tcPr/>
                </a:tc>
                <a:tc>
                  <a:txBody>
                    <a:bodyPr/>
                    <a:lstStyle/>
                    <a:p>
                      <a:pPr algn="ctr"/>
                      <a:r>
                        <a:rPr lang="en-US" dirty="0"/>
                        <a:t>T</a:t>
                      </a:r>
                    </a:p>
                  </a:txBody>
                  <a:tcPr/>
                </a:tc>
                <a:tc>
                  <a:txBody>
                    <a:bodyPr/>
                    <a:lstStyle/>
                    <a:p>
                      <a:pPr algn="ctr"/>
                      <a:r>
                        <a:rPr lang="en-US" dirty="0"/>
                        <a:t>Y0</a:t>
                      </a:r>
                    </a:p>
                  </a:txBody>
                  <a:tcPr/>
                </a:tc>
                <a:tc>
                  <a:txBody>
                    <a:bodyPr/>
                    <a:lstStyle/>
                    <a:p>
                      <a:pPr algn="ctr"/>
                      <a:r>
                        <a:rPr lang="en-US" dirty="0"/>
                        <a:t>Y1</a:t>
                      </a:r>
                    </a:p>
                  </a:txBody>
                  <a:tcPr/>
                </a:tc>
                <a:extLst>
                  <a:ext uri="{0D108BD9-81ED-4DB2-BD59-A6C34878D82A}">
                    <a16:rowId xmlns:a16="http://schemas.microsoft.com/office/drawing/2014/main" val="3550999402"/>
                  </a:ext>
                </a:extLst>
              </a:tr>
              <a:tr h="370840">
                <a:tc>
                  <a:txBody>
                    <a:bodyPr/>
                    <a:lstStyle/>
                    <a:p>
                      <a:pPr algn="ctr"/>
                      <a:r>
                        <a:rPr lang="en-US" dirty="0"/>
                        <a:t>1</a:t>
                      </a:r>
                    </a:p>
                  </a:txBody>
                  <a:tcPr/>
                </a:tc>
                <a:tc>
                  <a:txBody>
                    <a:bodyPr/>
                    <a:lstStyle/>
                    <a:p>
                      <a:r>
                        <a:rPr lang="en-US" dirty="0"/>
                        <a:t>1.33</a:t>
                      </a:r>
                    </a:p>
                  </a:txBody>
                  <a:tcPr/>
                </a:tc>
                <a:tc>
                  <a:txBody>
                    <a:bodyPr/>
                    <a:lstStyle/>
                    <a:p>
                      <a:pPr algn="ctr"/>
                      <a:r>
                        <a:rPr lang="en-US" dirty="0"/>
                        <a:t>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2</a:t>
                      </a:r>
                    </a:p>
                  </a:txBody>
                  <a:tcPr/>
                </a:tc>
                <a:extLst>
                  <a:ext uri="{0D108BD9-81ED-4DB2-BD59-A6C34878D82A}">
                    <a16:rowId xmlns:a16="http://schemas.microsoft.com/office/drawing/2014/main" val="34464470"/>
                  </a:ext>
                </a:extLst>
              </a:tr>
              <a:tr h="370840">
                <a:tc>
                  <a:txBody>
                    <a:bodyPr/>
                    <a:lstStyle/>
                    <a:p>
                      <a:pPr algn="ctr"/>
                      <a:r>
                        <a:rPr lang="en-US" dirty="0"/>
                        <a:t>1</a:t>
                      </a:r>
                    </a:p>
                  </a:txBody>
                  <a:tcPr/>
                </a:tc>
                <a:tc>
                  <a:txBody>
                    <a:bodyPr/>
                    <a:lstStyle/>
                    <a:p>
                      <a:r>
                        <a:rPr lang="en-US" dirty="0"/>
                        <a:t>1.33</a:t>
                      </a:r>
                    </a:p>
                  </a:txBody>
                  <a:tcPr/>
                </a:tc>
                <a:tc>
                  <a:txBody>
                    <a:bodyPr/>
                    <a:lstStyle/>
                    <a:p>
                      <a:pPr algn="ctr"/>
                      <a:r>
                        <a:rPr lang="en-US" dirty="0"/>
                        <a:t>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t>
                      </a:r>
                    </a:p>
                  </a:txBody>
                  <a:tcPr/>
                </a:tc>
                <a:tc>
                  <a:txBody>
                    <a:bodyPr/>
                    <a:lstStyle/>
                    <a:p>
                      <a:pPr algn="ctr"/>
                      <a:r>
                        <a:rPr lang="en-US" dirty="0"/>
                        <a:t>2</a:t>
                      </a:r>
                    </a:p>
                  </a:txBody>
                  <a:tcPr/>
                </a:tc>
                <a:extLst>
                  <a:ext uri="{0D108BD9-81ED-4DB2-BD59-A6C34878D82A}">
                    <a16:rowId xmlns:a16="http://schemas.microsoft.com/office/drawing/2014/main" val="2637768270"/>
                  </a:ext>
                </a:extLst>
              </a:tr>
              <a:tr h="370840">
                <a:tc>
                  <a:txBody>
                    <a:bodyPr/>
                    <a:lstStyle/>
                    <a:p>
                      <a:pPr algn="ctr"/>
                      <a:r>
                        <a:rPr lang="en-US" dirty="0"/>
                        <a:t>1</a:t>
                      </a:r>
                    </a:p>
                  </a:txBody>
                  <a:tcPr/>
                </a:tc>
                <a:tc>
                  <a:txBody>
                    <a:bodyPr/>
                    <a:lstStyle/>
                    <a:p>
                      <a:r>
                        <a:rPr lang="en-US" dirty="0"/>
                        <a:t>1.33</a:t>
                      </a:r>
                    </a:p>
                  </a:txBody>
                  <a:tcPr/>
                </a:tc>
                <a:tc>
                  <a:txBody>
                    <a:bodyPr/>
                    <a:lstStyle/>
                    <a:p>
                      <a:pPr algn="ctr"/>
                      <a:r>
                        <a:rPr lang="en-US" dirty="0"/>
                        <a:t>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2</a:t>
                      </a:r>
                    </a:p>
                  </a:txBody>
                  <a:tcPr/>
                </a:tc>
                <a:extLst>
                  <a:ext uri="{0D108BD9-81ED-4DB2-BD59-A6C34878D82A}">
                    <a16:rowId xmlns:a16="http://schemas.microsoft.com/office/drawing/2014/main" val="4074711065"/>
                  </a:ext>
                </a:extLst>
              </a:tr>
              <a:tr h="370840">
                <a:tc>
                  <a:txBody>
                    <a:bodyPr/>
                    <a:lstStyle/>
                    <a:p>
                      <a:pPr algn="ctr"/>
                      <a:r>
                        <a:rPr lang="en-US" dirty="0"/>
                        <a:t>1</a:t>
                      </a:r>
                    </a:p>
                  </a:txBody>
                  <a:tcPr/>
                </a:tc>
                <a:tc>
                  <a:txBody>
                    <a:bodyPr/>
                    <a:lstStyle/>
                    <a:p>
                      <a:r>
                        <a:rPr lang="en-US" dirty="0"/>
                        <a:t>4.00</a:t>
                      </a:r>
                    </a:p>
                  </a:txBody>
                  <a:tcPr/>
                </a:tc>
                <a:tc>
                  <a:txBody>
                    <a:bodyPr/>
                    <a:lstStyle/>
                    <a:p>
                      <a:pPr algn="ctr"/>
                      <a:r>
                        <a:rPr lang="en-US" dirty="0"/>
                        <a:t>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t>
                      </a:r>
                    </a:p>
                  </a:txBody>
                  <a:tcPr/>
                </a:tc>
                <a:extLst>
                  <a:ext uri="{0D108BD9-81ED-4DB2-BD59-A6C34878D82A}">
                    <a16:rowId xmlns:a16="http://schemas.microsoft.com/office/drawing/2014/main" val="2410159313"/>
                  </a:ext>
                </a:extLst>
              </a:tr>
              <a:tr h="370840">
                <a:tc>
                  <a:txBody>
                    <a:bodyPr/>
                    <a:lstStyle/>
                    <a:p>
                      <a:pPr algn="ctr"/>
                      <a:r>
                        <a:rPr lang="en-US" dirty="0"/>
                        <a:t>2</a:t>
                      </a:r>
                    </a:p>
                  </a:txBody>
                  <a:tcPr/>
                </a:tc>
                <a:tc>
                  <a:txBody>
                    <a:bodyPr/>
                    <a:lstStyle/>
                    <a:p>
                      <a:r>
                        <a:rPr lang="en-US" dirty="0"/>
                        <a:t>1.33</a:t>
                      </a:r>
                    </a:p>
                  </a:txBody>
                  <a:tcPr/>
                </a:tc>
                <a:tc>
                  <a:txBody>
                    <a:bodyPr/>
                    <a:lstStyle/>
                    <a:p>
                      <a:pPr algn="ctr"/>
                      <a:r>
                        <a:rPr lang="en-US" dirty="0"/>
                        <a:t>0</a:t>
                      </a:r>
                    </a:p>
                  </a:txBody>
                  <a:tcPr/>
                </a:tc>
                <a:tc>
                  <a:txBody>
                    <a:bodyPr/>
                    <a:lstStyle/>
                    <a:p>
                      <a:pPr algn="ctr"/>
                      <a:r>
                        <a:rPr lang="en-US" dirty="0"/>
                        <a:t>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t>
                      </a:r>
                    </a:p>
                  </a:txBody>
                  <a:tcPr/>
                </a:tc>
                <a:extLst>
                  <a:ext uri="{0D108BD9-81ED-4DB2-BD59-A6C34878D82A}">
                    <a16:rowId xmlns:a16="http://schemas.microsoft.com/office/drawing/2014/main" val="752497002"/>
                  </a:ext>
                </a:extLst>
              </a:tr>
              <a:tr h="370840">
                <a:tc>
                  <a:txBody>
                    <a:bodyPr/>
                    <a:lstStyle/>
                    <a:p>
                      <a:pPr algn="ctr"/>
                      <a:r>
                        <a:rPr lang="en-US" dirty="0"/>
                        <a:t>2</a:t>
                      </a:r>
                    </a:p>
                  </a:txBody>
                  <a:tcPr/>
                </a:tc>
                <a:tc>
                  <a:txBody>
                    <a:bodyPr/>
                    <a:lstStyle/>
                    <a:p>
                      <a:r>
                        <a:rPr lang="en-US" dirty="0"/>
                        <a:t>1.33</a:t>
                      </a:r>
                    </a:p>
                  </a:txBody>
                  <a:tcPr/>
                </a:tc>
                <a:tc>
                  <a:txBody>
                    <a:bodyPr/>
                    <a:lstStyle/>
                    <a:p>
                      <a:pPr algn="ctr"/>
                      <a:r>
                        <a:rPr lang="en-US" dirty="0"/>
                        <a:t>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t>
                      </a:r>
                    </a:p>
                  </a:txBody>
                  <a:tcPr/>
                </a:tc>
                <a:extLst>
                  <a:ext uri="{0D108BD9-81ED-4DB2-BD59-A6C34878D82A}">
                    <a16:rowId xmlns:a16="http://schemas.microsoft.com/office/drawing/2014/main" val="113169308"/>
                  </a:ext>
                </a:extLst>
              </a:tr>
              <a:tr h="370840">
                <a:tc>
                  <a:txBody>
                    <a:bodyPr/>
                    <a:lstStyle/>
                    <a:p>
                      <a:pPr algn="ctr"/>
                      <a:r>
                        <a:rPr lang="en-US" dirty="0"/>
                        <a:t>2</a:t>
                      </a:r>
                    </a:p>
                  </a:txBody>
                  <a:tcPr/>
                </a:tc>
                <a:tc>
                  <a:txBody>
                    <a:bodyPr/>
                    <a:lstStyle/>
                    <a:p>
                      <a:r>
                        <a:rPr lang="en-US" dirty="0"/>
                        <a:t>1.33</a:t>
                      </a:r>
                    </a:p>
                  </a:txBody>
                  <a:tcPr/>
                </a:tc>
                <a:tc>
                  <a:txBody>
                    <a:bodyPr/>
                    <a:lstStyle/>
                    <a:p>
                      <a:pPr algn="ctr"/>
                      <a:r>
                        <a:rPr lang="en-US" dirty="0"/>
                        <a:t>0</a:t>
                      </a:r>
                    </a:p>
                  </a:txBody>
                  <a:tcPr/>
                </a:tc>
                <a:tc>
                  <a:txBody>
                    <a:bodyPr/>
                    <a:lstStyle/>
                    <a:p>
                      <a:pPr algn="ctr"/>
                      <a:r>
                        <a:rPr lang="en-US" dirty="0"/>
                        <a:t>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t>
                      </a:r>
                    </a:p>
                  </a:txBody>
                  <a:tcPr/>
                </a:tc>
                <a:extLst>
                  <a:ext uri="{0D108BD9-81ED-4DB2-BD59-A6C34878D82A}">
                    <a16:rowId xmlns:a16="http://schemas.microsoft.com/office/drawing/2014/main" val="3990381016"/>
                  </a:ext>
                </a:extLst>
              </a:tr>
              <a:tr h="370840">
                <a:tc>
                  <a:txBody>
                    <a:bodyPr/>
                    <a:lstStyle/>
                    <a:p>
                      <a:pPr algn="ctr"/>
                      <a:r>
                        <a:rPr lang="en-US" dirty="0"/>
                        <a:t>2</a:t>
                      </a:r>
                    </a:p>
                  </a:txBody>
                  <a:tcPr>
                    <a:lnB w="12700" cap="flat" cmpd="sng" algn="ctr">
                      <a:solidFill>
                        <a:schemeClr val="tx1"/>
                      </a:solidFill>
                      <a:prstDash val="solid"/>
                      <a:round/>
                      <a:headEnd type="none" w="med" len="med"/>
                      <a:tailEnd type="none" w="med" len="med"/>
                    </a:lnB>
                  </a:tcPr>
                </a:tc>
                <a:tc>
                  <a:txBody>
                    <a:bodyPr/>
                    <a:lstStyle/>
                    <a:p>
                      <a:r>
                        <a:rPr lang="en-US" dirty="0"/>
                        <a:t>4.00</a:t>
                      </a:r>
                    </a:p>
                  </a:txBody>
                  <a:tcPr>
                    <a:lnB w="12700" cap="flat" cmpd="sng" algn="ctr">
                      <a:solidFill>
                        <a:schemeClr val="tx1"/>
                      </a:solidFill>
                      <a:prstDash val="solid"/>
                      <a:round/>
                      <a:headEnd type="none" w="med" len="med"/>
                      <a:tailEnd type="none" w="med" len="med"/>
                    </a:lnB>
                  </a:tcPr>
                </a:tc>
                <a:tc>
                  <a:txBody>
                    <a:bodyPr/>
                    <a:lstStyle/>
                    <a:p>
                      <a:pPr algn="ctr"/>
                      <a:r>
                        <a:rPr lang="en-US" dirty="0"/>
                        <a:t>1</a:t>
                      </a:r>
                    </a:p>
                  </a:txBody>
                  <a:tcPr>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t>
                      </a:r>
                    </a:p>
                  </a:txBody>
                  <a:tcPr>
                    <a:lnB w="12700" cap="flat" cmpd="sng" algn="ctr">
                      <a:solidFill>
                        <a:schemeClr val="tx1"/>
                      </a:solidFill>
                      <a:prstDash val="solid"/>
                      <a:round/>
                      <a:headEnd type="none" w="med" len="med"/>
                      <a:tailEnd type="none" w="med" len="med"/>
                    </a:lnB>
                  </a:tcPr>
                </a:tc>
                <a:tc>
                  <a:txBody>
                    <a:bodyPr/>
                    <a:lstStyle/>
                    <a:p>
                      <a:pPr algn="ctr"/>
                      <a:r>
                        <a:rPr lang="en-US" dirty="0"/>
                        <a:t>1/4</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98422865"/>
                  </a:ext>
                </a:extLst>
              </a:tr>
              <a:tr h="370840">
                <a:tc>
                  <a:txBody>
                    <a:bodyPr/>
                    <a:lstStyle/>
                    <a:p>
                      <a:pPr algn="ctr"/>
                      <a:endParaRPr lang="en-US" dirty="0"/>
                    </a:p>
                  </a:txBody>
                  <a:tcPr>
                    <a:lnT w="12700" cap="flat" cmpd="sng" algn="ctr">
                      <a:solidFill>
                        <a:schemeClr val="tx1"/>
                      </a:solidFill>
                      <a:prstDash val="solid"/>
                      <a:round/>
                      <a:headEnd type="none" w="med" len="med"/>
                      <a:tailEnd type="none" w="med" len="med"/>
                    </a:lnT>
                  </a:tcPr>
                </a:tc>
                <a:tc>
                  <a:txBody>
                    <a:bodyPr/>
                    <a:lstStyle/>
                    <a:p>
                      <a:pPr algn="ctr"/>
                      <a:endParaRPr lang="en-US" dirty="0"/>
                    </a:p>
                  </a:txBody>
                  <a:tcPr>
                    <a:lnT w="12700" cap="flat" cmpd="sng" algn="ctr">
                      <a:solidFill>
                        <a:schemeClr val="tx1"/>
                      </a:solidFill>
                      <a:prstDash val="solid"/>
                      <a:round/>
                      <a:headEnd type="none" w="med" len="med"/>
                      <a:tailEnd type="none" w="med" len="med"/>
                    </a:lnT>
                  </a:tcPr>
                </a:tc>
                <a:tc>
                  <a:txBody>
                    <a:bodyPr/>
                    <a:lstStyle/>
                    <a:p>
                      <a:pPr algn="ctr"/>
                      <a:endParaRPr lang="en-US" dirty="0"/>
                    </a:p>
                  </a:txBody>
                  <a:tcPr>
                    <a:lnT w="12700" cap="flat" cmpd="sng" algn="ctr">
                      <a:solidFill>
                        <a:schemeClr val="tx1"/>
                      </a:solidFill>
                      <a:prstDash val="solid"/>
                      <a:round/>
                      <a:headEnd type="none" w="med" len="med"/>
                      <a:tailEnd type="none" w="med" len="med"/>
                    </a:lnT>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0</a:t>
                      </a:r>
                    </a:p>
                  </a:txBody>
                  <a:tcPr>
                    <a:lnT w="12700" cap="flat" cmpd="sng" algn="ctr">
                      <a:solidFill>
                        <a:schemeClr val="tx1"/>
                      </a:solidFill>
                      <a:prstDash val="solid"/>
                      <a:round/>
                      <a:headEnd type="none" w="med" len="med"/>
                      <a:tailEnd type="none" w="med" len="med"/>
                    </a:lnT>
                  </a:tcPr>
                </a:tc>
                <a:tc>
                  <a:txBody>
                    <a:bodyPr/>
                    <a:lstStyle/>
                    <a:p>
                      <a:pPr algn="ctr"/>
                      <a:r>
                        <a:rPr lang="en-US" dirty="0"/>
                        <a:t>1.125</a:t>
                      </a: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4015463560"/>
                  </a:ext>
                </a:extLst>
              </a:tr>
            </a:tbl>
          </a:graphicData>
        </a:graphic>
      </p:graphicFrame>
      <p:sp>
        <p:nvSpPr>
          <p:cNvPr id="3" name="TextBox 2"/>
          <p:cNvSpPr txBox="1"/>
          <p:nvPr/>
        </p:nvSpPr>
        <p:spPr>
          <a:xfrm>
            <a:off x="838200" y="4400550"/>
            <a:ext cx="3656770" cy="923330"/>
          </a:xfrm>
          <a:prstGeom prst="rect">
            <a:avLst/>
          </a:prstGeom>
          <a:noFill/>
        </p:spPr>
        <p:txBody>
          <a:bodyPr wrap="none" rtlCol="0">
            <a:spAutoFit/>
          </a:bodyPr>
          <a:lstStyle/>
          <a:p>
            <a:r>
              <a:rPr lang="en-US" dirty="0"/>
              <a:t>((2 × 1.33) × 3 + (.25 × 4)) / 8 = 1.125 </a:t>
            </a:r>
          </a:p>
          <a:p>
            <a:endParaRPr lang="en-US" dirty="0"/>
          </a:p>
          <a:p>
            <a:r>
              <a:rPr lang="en-US" dirty="0"/>
              <a:t>(0 * 1.33) × 3 + (0 × 4) / 8 = 0</a:t>
            </a:r>
          </a:p>
        </p:txBody>
      </p:sp>
    </p:spTree>
    <p:extLst>
      <p:ext uri="{BB962C8B-B14F-4D97-AF65-F5344CB8AC3E}">
        <p14:creationId xmlns:p14="http://schemas.microsoft.com/office/powerpoint/2010/main" val="4036118760"/>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Weighting</a:t>
            </a:r>
          </a:p>
        </p:txBody>
      </p:sp>
      <p:sp>
        <p:nvSpPr>
          <p:cNvPr id="3" name="Content Placeholder 2"/>
          <p:cNvSpPr>
            <a:spLocks noGrp="1"/>
          </p:cNvSpPr>
          <p:nvPr>
            <p:ph idx="1"/>
          </p:nvPr>
        </p:nvSpPr>
        <p:spPr>
          <a:xfrm>
            <a:off x="838200" y="1825625"/>
            <a:ext cx="10515600" cy="4757208"/>
          </a:xfrm>
        </p:spPr>
        <p:txBody>
          <a:bodyPr>
            <a:normAutofit lnSpcReduction="10000"/>
          </a:bodyPr>
          <a:lstStyle/>
          <a:p>
            <a:r>
              <a:rPr lang="en-US" dirty="0"/>
              <a:t>Each unit is weighted by the inverse of the probability of being assigned to its treatment, given the covariate values </a:t>
            </a:r>
          </a:p>
          <a:p>
            <a:endParaRPr lang="en-US" dirty="0"/>
          </a:p>
          <a:p>
            <a:endParaRPr lang="en-US" dirty="0"/>
          </a:p>
          <a:p>
            <a:endParaRPr lang="en-US" dirty="0"/>
          </a:p>
          <a:p>
            <a:endParaRPr lang="en-US" dirty="0"/>
          </a:p>
          <a:p>
            <a:endParaRPr lang="en-US" dirty="0"/>
          </a:p>
          <a:p>
            <a:endParaRPr lang="en-US" dirty="0"/>
          </a:p>
          <a:p>
            <a:endParaRPr lang="en-US" dirty="0"/>
          </a:p>
          <a:p>
            <a:r>
              <a:rPr lang="en-US" dirty="0"/>
              <a:t>The denominator of this formula is the propensity score</a:t>
            </a:r>
          </a:p>
        </p:txBody>
      </p:sp>
      <p:sp>
        <p:nvSpPr>
          <p:cNvPr id="4" name="Slide Number Placeholder 3"/>
          <p:cNvSpPr>
            <a:spLocks noGrp="1"/>
          </p:cNvSpPr>
          <p:nvPr>
            <p:ph type="sldNum" sz="quarter" idx="12"/>
          </p:nvPr>
        </p:nvSpPr>
        <p:spPr/>
        <p:txBody>
          <a:bodyPr/>
          <a:lstStyle/>
          <a:p>
            <a:fld id="{5F3DA2C8-5B72-4388-8D1E-72C210589DD5}" type="slidenum">
              <a:rPr lang="en-US" smtClean="0"/>
              <a:t>165</a:t>
            </a:fld>
            <a:endParaRPr lang="en-US"/>
          </a:p>
        </p:txBody>
      </p:sp>
      <p:pic>
        <p:nvPicPr>
          <p:cNvPr id="5" name="Picture 4"/>
          <p:cNvPicPr>
            <a:picLocks noChangeAspect="1"/>
          </p:cNvPicPr>
          <p:nvPr/>
        </p:nvPicPr>
        <p:blipFill>
          <a:blip r:embed="rId2"/>
          <a:stretch>
            <a:fillRect/>
          </a:stretch>
        </p:blipFill>
        <p:spPr>
          <a:xfrm>
            <a:off x="2115911" y="3180291"/>
            <a:ext cx="7715250" cy="2047875"/>
          </a:xfrm>
          <a:prstGeom prst="rect">
            <a:avLst/>
          </a:prstGeom>
        </p:spPr>
      </p:pic>
    </p:spTree>
    <p:extLst>
      <p:ext uri="{BB962C8B-B14F-4D97-AF65-F5344CB8AC3E}">
        <p14:creationId xmlns:p14="http://schemas.microsoft.com/office/powerpoint/2010/main" val="2099325621"/>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Weighting</a:t>
            </a:r>
          </a:p>
        </p:txBody>
      </p:sp>
      <p:sp>
        <p:nvSpPr>
          <p:cNvPr id="3" name="Content Placeholder 2"/>
          <p:cNvSpPr>
            <a:spLocks noGrp="1"/>
          </p:cNvSpPr>
          <p:nvPr>
            <p:ph idx="1"/>
          </p:nvPr>
        </p:nvSpPr>
        <p:spPr/>
        <p:txBody>
          <a:bodyPr>
            <a:normAutofit fontScale="92500" lnSpcReduction="10000"/>
          </a:bodyPr>
          <a:lstStyle/>
          <a:p>
            <a:r>
              <a:rPr lang="en-US" dirty="0"/>
              <a:t>A unit that has covariate values that make it very likely to be in the actual assigned group ends up getting a small weight</a:t>
            </a:r>
          </a:p>
          <a:p>
            <a:endParaRPr lang="en-US" dirty="0"/>
          </a:p>
          <a:p>
            <a:r>
              <a:rPr lang="en-US" dirty="0"/>
              <a:t>A unit that has covariate values that make it very unlikely to be in the actual assigned group ends up getting a large weight</a:t>
            </a:r>
          </a:p>
          <a:p>
            <a:endParaRPr lang="en-US" dirty="0"/>
          </a:p>
          <a:p>
            <a:r>
              <a:rPr lang="en-US" dirty="0"/>
              <a:t>Rare units in the control are up-weighted, and common units down-weighted, and likewise in the treatment</a:t>
            </a:r>
          </a:p>
          <a:p>
            <a:endParaRPr lang="en-US" dirty="0"/>
          </a:p>
          <a:p>
            <a:r>
              <a:rPr lang="en-US" dirty="0"/>
              <a:t>This creates pseudo-populations in which the covariates are equally distributed</a:t>
            </a:r>
          </a:p>
        </p:txBody>
      </p:sp>
      <p:sp>
        <p:nvSpPr>
          <p:cNvPr id="4" name="Slide Number Placeholder 3"/>
          <p:cNvSpPr>
            <a:spLocks noGrp="1"/>
          </p:cNvSpPr>
          <p:nvPr>
            <p:ph type="sldNum" sz="quarter" idx="12"/>
          </p:nvPr>
        </p:nvSpPr>
        <p:spPr/>
        <p:txBody>
          <a:bodyPr/>
          <a:lstStyle/>
          <a:p>
            <a:fld id="{5F3DA2C8-5B72-4388-8D1E-72C210589DD5}" type="slidenum">
              <a:rPr lang="en-US" smtClean="0"/>
              <a:t>166</a:t>
            </a:fld>
            <a:endParaRPr lang="en-US"/>
          </a:p>
        </p:txBody>
      </p:sp>
    </p:spTree>
    <p:extLst>
      <p:ext uri="{BB962C8B-B14F-4D97-AF65-F5344CB8AC3E}">
        <p14:creationId xmlns:p14="http://schemas.microsoft.com/office/powerpoint/2010/main" val="1511546953"/>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Statistical aspects of weighting</a:t>
            </a:r>
          </a:p>
        </p:txBody>
      </p:sp>
      <p:sp>
        <p:nvSpPr>
          <p:cNvPr id="3" name="Content Placeholder 2"/>
          <p:cNvSpPr>
            <a:spLocks noGrp="1"/>
          </p:cNvSpPr>
          <p:nvPr>
            <p:ph idx="1"/>
          </p:nvPr>
        </p:nvSpPr>
        <p:spPr/>
        <p:txBody>
          <a:bodyPr/>
          <a:lstStyle/>
          <a:p>
            <a:r>
              <a:rPr lang="en-US" dirty="0"/>
              <a:t>Using weights can have some undesirable consequences in small samples</a:t>
            </a:r>
          </a:p>
          <a:p>
            <a:endParaRPr lang="en-US" dirty="0"/>
          </a:p>
          <a:p>
            <a:r>
              <a:rPr lang="en-US" dirty="0"/>
              <a:t>Very rare units can get tremendous weight, and thus making the estimate highly dependent on that particular unit</a:t>
            </a:r>
          </a:p>
        </p:txBody>
      </p:sp>
      <p:sp>
        <p:nvSpPr>
          <p:cNvPr id="4" name="Slide Number Placeholder 3"/>
          <p:cNvSpPr>
            <a:spLocks noGrp="1"/>
          </p:cNvSpPr>
          <p:nvPr>
            <p:ph type="sldNum" sz="quarter" idx="12"/>
          </p:nvPr>
        </p:nvSpPr>
        <p:spPr/>
        <p:txBody>
          <a:bodyPr/>
          <a:lstStyle/>
          <a:p>
            <a:fld id="{5F3DA2C8-5B72-4388-8D1E-72C210589DD5}" type="slidenum">
              <a:rPr lang="en-US" smtClean="0"/>
              <a:t>167</a:t>
            </a:fld>
            <a:endParaRPr lang="en-US"/>
          </a:p>
        </p:txBody>
      </p:sp>
    </p:spTree>
    <p:extLst>
      <p:ext uri="{BB962C8B-B14F-4D97-AF65-F5344CB8AC3E}">
        <p14:creationId xmlns:p14="http://schemas.microsoft.com/office/powerpoint/2010/main" val="1584730550"/>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Statistical aspects of weighting</a:t>
            </a:r>
          </a:p>
        </p:txBody>
      </p:sp>
      <p:sp>
        <p:nvSpPr>
          <p:cNvPr id="3" name="Content Placeholder 2"/>
          <p:cNvSpPr>
            <a:spLocks noGrp="1"/>
          </p:cNvSpPr>
          <p:nvPr>
            <p:ph idx="1"/>
          </p:nvPr>
        </p:nvSpPr>
        <p:spPr/>
        <p:txBody>
          <a:bodyPr/>
          <a:lstStyle/>
          <a:p>
            <a:r>
              <a:rPr lang="en-US" dirty="0"/>
              <a:t>The use of so-called stabilized weights, and weight truncation is encouraged</a:t>
            </a:r>
          </a:p>
          <a:p>
            <a:endParaRPr lang="en-US" dirty="0"/>
          </a:p>
          <a:p>
            <a:endParaRPr lang="en-US" dirty="0"/>
          </a:p>
        </p:txBody>
      </p:sp>
      <p:sp>
        <p:nvSpPr>
          <p:cNvPr id="4" name="Slide Number Placeholder 3"/>
          <p:cNvSpPr>
            <a:spLocks noGrp="1"/>
          </p:cNvSpPr>
          <p:nvPr>
            <p:ph type="sldNum" sz="quarter" idx="12"/>
          </p:nvPr>
        </p:nvSpPr>
        <p:spPr/>
        <p:txBody>
          <a:bodyPr/>
          <a:lstStyle/>
          <a:p>
            <a:fld id="{5F3DA2C8-5B72-4388-8D1E-72C210589DD5}" type="slidenum">
              <a:rPr lang="en-US" smtClean="0"/>
              <a:t>168</a:t>
            </a:fld>
            <a:endParaRPr lang="en-US"/>
          </a:p>
        </p:txBody>
      </p:sp>
      <p:pic>
        <p:nvPicPr>
          <p:cNvPr id="5" name="Picture 4"/>
          <p:cNvPicPr>
            <a:picLocks noChangeAspect="1"/>
          </p:cNvPicPr>
          <p:nvPr/>
        </p:nvPicPr>
        <p:blipFill>
          <a:blip r:embed="rId2"/>
          <a:stretch>
            <a:fillRect/>
          </a:stretch>
        </p:blipFill>
        <p:spPr>
          <a:xfrm>
            <a:off x="1862137" y="3161619"/>
            <a:ext cx="8467725" cy="2200275"/>
          </a:xfrm>
          <a:prstGeom prst="rect">
            <a:avLst/>
          </a:prstGeom>
        </p:spPr>
      </p:pic>
    </p:spTree>
    <p:extLst>
      <p:ext uri="{BB962C8B-B14F-4D97-AF65-F5344CB8AC3E}">
        <p14:creationId xmlns:p14="http://schemas.microsoft.com/office/powerpoint/2010/main" val="1798071506"/>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383607" y="285676"/>
            <a:ext cx="4837176" cy="3228143"/>
          </a:xfrm>
          <a:prstGeom prst="rect">
            <a:avLst/>
          </a:prstGeom>
        </p:spPr>
      </p:pic>
      <p:sp>
        <p:nvSpPr>
          <p:cNvPr id="2" name="Title 1"/>
          <p:cNvSpPr>
            <a:spLocks noGrp="1"/>
          </p:cNvSpPr>
          <p:nvPr>
            <p:ph type="title"/>
          </p:nvPr>
        </p:nvSpPr>
        <p:spPr/>
        <p:txBody>
          <a:bodyPr/>
          <a:lstStyle/>
          <a:p>
            <a:endParaRPr lang="en-US" dirty="0"/>
          </a:p>
        </p:txBody>
      </p:sp>
      <p:sp>
        <p:nvSpPr>
          <p:cNvPr id="4" name="Slide Number Placeholder 3"/>
          <p:cNvSpPr>
            <a:spLocks noGrp="1"/>
          </p:cNvSpPr>
          <p:nvPr>
            <p:ph type="sldNum" sz="quarter" idx="12"/>
          </p:nvPr>
        </p:nvSpPr>
        <p:spPr/>
        <p:txBody>
          <a:bodyPr/>
          <a:lstStyle/>
          <a:p>
            <a:fld id="{5F3DA2C8-5B72-4388-8D1E-72C210589DD5}" type="slidenum">
              <a:rPr lang="en-US" smtClean="0"/>
              <a:t>169</a:t>
            </a:fld>
            <a:endParaRPr lang="en-US"/>
          </a:p>
        </p:txBody>
      </p:sp>
      <p:cxnSp>
        <p:nvCxnSpPr>
          <p:cNvPr id="6" name="Straight Arrow Connector 5"/>
          <p:cNvCxnSpPr/>
          <p:nvPr/>
        </p:nvCxnSpPr>
        <p:spPr>
          <a:xfrm>
            <a:off x="5457524" y="2175309"/>
            <a:ext cx="927234" cy="56789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aphicFrame>
        <p:nvGraphicFramePr>
          <p:cNvPr id="8" name="Content Placeholder 8"/>
          <p:cNvGraphicFramePr>
            <a:graphicFrameLocks noGrp="1"/>
          </p:cNvGraphicFramePr>
          <p:nvPr>
            <p:ph idx="1"/>
          </p:nvPr>
        </p:nvGraphicFramePr>
        <p:xfrm>
          <a:off x="6713699" y="2459254"/>
          <a:ext cx="3736586" cy="3708400"/>
        </p:xfrm>
        <a:graphic>
          <a:graphicData uri="http://schemas.openxmlformats.org/drawingml/2006/table">
            <a:tbl>
              <a:tblPr firstRow="1" bandRow="1">
                <a:tableStyleId>{5C22544A-7EE6-4342-B048-85BDC9FD1C3A}</a:tableStyleId>
              </a:tblPr>
              <a:tblGrid>
                <a:gridCol w="747317">
                  <a:extLst>
                    <a:ext uri="{9D8B030D-6E8A-4147-A177-3AD203B41FA5}">
                      <a16:colId xmlns:a16="http://schemas.microsoft.com/office/drawing/2014/main" val="3513371150"/>
                    </a:ext>
                  </a:extLst>
                </a:gridCol>
                <a:gridCol w="588970">
                  <a:extLst>
                    <a:ext uri="{9D8B030D-6E8A-4147-A177-3AD203B41FA5}">
                      <a16:colId xmlns:a16="http://schemas.microsoft.com/office/drawing/2014/main" val="3996987234"/>
                    </a:ext>
                  </a:extLst>
                </a:gridCol>
                <a:gridCol w="620485">
                  <a:extLst>
                    <a:ext uri="{9D8B030D-6E8A-4147-A177-3AD203B41FA5}">
                      <a16:colId xmlns:a16="http://schemas.microsoft.com/office/drawing/2014/main" val="3651869184"/>
                    </a:ext>
                  </a:extLst>
                </a:gridCol>
                <a:gridCol w="840922">
                  <a:extLst>
                    <a:ext uri="{9D8B030D-6E8A-4147-A177-3AD203B41FA5}">
                      <a16:colId xmlns:a16="http://schemas.microsoft.com/office/drawing/2014/main" val="2243984000"/>
                    </a:ext>
                  </a:extLst>
                </a:gridCol>
                <a:gridCol w="938892">
                  <a:extLst>
                    <a:ext uri="{9D8B030D-6E8A-4147-A177-3AD203B41FA5}">
                      <a16:colId xmlns:a16="http://schemas.microsoft.com/office/drawing/2014/main" val="3254593173"/>
                    </a:ext>
                  </a:extLst>
                </a:gridCol>
              </a:tblGrid>
              <a:tr h="370840">
                <a:tc>
                  <a:txBody>
                    <a:bodyPr/>
                    <a:lstStyle/>
                    <a:p>
                      <a:pPr algn="ctr"/>
                      <a:r>
                        <a:rPr lang="en-US" dirty="0"/>
                        <a:t>Z</a:t>
                      </a:r>
                    </a:p>
                  </a:txBody>
                  <a:tcPr/>
                </a:tc>
                <a:tc>
                  <a:txBody>
                    <a:bodyPr/>
                    <a:lstStyle/>
                    <a:p>
                      <a:pPr algn="ctr"/>
                      <a:r>
                        <a:rPr lang="en-US" dirty="0"/>
                        <a:t>w</a:t>
                      </a:r>
                    </a:p>
                  </a:txBody>
                  <a:tcPr/>
                </a:tc>
                <a:tc>
                  <a:txBody>
                    <a:bodyPr/>
                    <a:lstStyle/>
                    <a:p>
                      <a:pPr algn="ctr"/>
                      <a:r>
                        <a:rPr lang="en-US" dirty="0"/>
                        <a:t>T</a:t>
                      </a:r>
                    </a:p>
                  </a:txBody>
                  <a:tcPr/>
                </a:tc>
                <a:tc>
                  <a:txBody>
                    <a:bodyPr/>
                    <a:lstStyle/>
                    <a:p>
                      <a:pPr algn="ctr"/>
                      <a:r>
                        <a:rPr lang="en-US" dirty="0"/>
                        <a:t>Y0</a:t>
                      </a:r>
                    </a:p>
                  </a:txBody>
                  <a:tcPr/>
                </a:tc>
                <a:tc>
                  <a:txBody>
                    <a:bodyPr/>
                    <a:lstStyle/>
                    <a:p>
                      <a:pPr algn="ctr"/>
                      <a:r>
                        <a:rPr lang="en-US" dirty="0"/>
                        <a:t>Y1</a:t>
                      </a:r>
                    </a:p>
                  </a:txBody>
                  <a:tcPr/>
                </a:tc>
                <a:extLst>
                  <a:ext uri="{0D108BD9-81ED-4DB2-BD59-A6C34878D82A}">
                    <a16:rowId xmlns:a16="http://schemas.microsoft.com/office/drawing/2014/main" val="3550999402"/>
                  </a:ext>
                </a:extLst>
              </a:tr>
              <a:tr h="370840">
                <a:tc>
                  <a:txBody>
                    <a:bodyPr/>
                    <a:lstStyle/>
                    <a:p>
                      <a:pPr algn="ctr"/>
                      <a:r>
                        <a:rPr lang="en-US" dirty="0"/>
                        <a:t>1</a:t>
                      </a:r>
                    </a:p>
                  </a:txBody>
                  <a:tcPr/>
                </a:tc>
                <a:tc>
                  <a:txBody>
                    <a:bodyPr/>
                    <a:lstStyle/>
                    <a:p>
                      <a:r>
                        <a:rPr lang="en-US" dirty="0"/>
                        <a:t>.666</a:t>
                      </a:r>
                    </a:p>
                  </a:txBody>
                  <a:tcPr/>
                </a:tc>
                <a:tc>
                  <a:txBody>
                    <a:bodyPr/>
                    <a:lstStyle/>
                    <a:p>
                      <a:pPr algn="ctr"/>
                      <a:r>
                        <a:rPr lang="en-US" dirty="0"/>
                        <a:t>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2</a:t>
                      </a:r>
                    </a:p>
                  </a:txBody>
                  <a:tcPr/>
                </a:tc>
                <a:extLst>
                  <a:ext uri="{0D108BD9-81ED-4DB2-BD59-A6C34878D82A}">
                    <a16:rowId xmlns:a16="http://schemas.microsoft.com/office/drawing/2014/main" val="34464470"/>
                  </a:ext>
                </a:extLst>
              </a:tr>
              <a:tr h="370840">
                <a:tc>
                  <a:txBody>
                    <a:bodyPr/>
                    <a:lstStyle/>
                    <a:p>
                      <a:pPr algn="ctr"/>
                      <a:r>
                        <a:rPr lang="en-US" dirty="0"/>
                        <a:t>1</a:t>
                      </a:r>
                    </a:p>
                  </a:txBody>
                  <a:tcPr/>
                </a:tc>
                <a:tc>
                  <a:txBody>
                    <a:bodyPr/>
                    <a:lstStyle/>
                    <a:p>
                      <a:r>
                        <a:rPr lang="en-US" dirty="0"/>
                        <a:t>.666</a:t>
                      </a:r>
                    </a:p>
                  </a:txBody>
                  <a:tcPr/>
                </a:tc>
                <a:tc>
                  <a:txBody>
                    <a:bodyPr/>
                    <a:lstStyle/>
                    <a:p>
                      <a:pPr algn="ctr"/>
                      <a:r>
                        <a:rPr lang="en-US" dirty="0"/>
                        <a:t>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t>
                      </a:r>
                    </a:p>
                  </a:txBody>
                  <a:tcPr/>
                </a:tc>
                <a:tc>
                  <a:txBody>
                    <a:bodyPr/>
                    <a:lstStyle/>
                    <a:p>
                      <a:pPr algn="ctr"/>
                      <a:r>
                        <a:rPr lang="en-US" dirty="0"/>
                        <a:t>2</a:t>
                      </a:r>
                    </a:p>
                  </a:txBody>
                  <a:tcPr/>
                </a:tc>
                <a:extLst>
                  <a:ext uri="{0D108BD9-81ED-4DB2-BD59-A6C34878D82A}">
                    <a16:rowId xmlns:a16="http://schemas.microsoft.com/office/drawing/2014/main" val="2637768270"/>
                  </a:ext>
                </a:extLst>
              </a:tr>
              <a:tr h="370840">
                <a:tc>
                  <a:txBody>
                    <a:bodyPr/>
                    <a:lstStyle/>
                    <a:p>
                      <a:pPr algn="ctr"/>
                      <a:r>
                        <a:rPr lang="en-US" dirty="0"/>
                        <a:t>1</a:t>
                      </a:r>
                    </a:p>
                  </a:txBody>
                  <a:tcPr/>
                </a:tc>
                <a:tc>
                  <a:txBody>
                    <a:bodyPr/>
                    <a:lstStyle/>
                    <a:p>
                      <a:r>
                        <a:rPr lang="en-US" dirty="0"/>
                        <a:t>.666</a:t>
                      </a:r>
                    </a:p>
                  </a:txBody>
                  <a:tcPr/>
                </a:tc>
                <a:tc>
                  <a:txBody>
                    <a:bodyPr/>
                    <a:lstStyle/>
                    <a:p>
                      <a:pPr algn="ctr"/>
                      <a:r>
                        <a:rPr lang="en-US" dirty="0"/>
                        <a:t>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2</a:t>
                      </a:r>
                    </a:p>
                  </a:txBody>
                  <a:tcPr/>
                </a:tc>
                <a:extLst>
                  <a:ext uri="{0D108BD9-81ED-4DB2-BD59-A6C34878D82A}">
                    <a16:rowId xmlns:a16="http://schemas.microsoft.com/office/drawing/2014/main" val="4074711065"/>
                  </a:ext>
                </a:extLst>
              </a:tr>
              <a:tr h="370840">
                <a:tc>
                  <a:txBody>
                    <a:bodyPr/>
                    <a:lstStyle/>
                    <a:p>
                      <a:pPr algn="ctr"/>
                      <a:r>
                        <a:rPr lang="en-US" dirty="0"/>
                        <a:t>1</a:t>
                      </a:r>
                    </a:p>
                  </a:txBody>
                  <a:tcPr/>
                </a:tc>
                <a:tc>
                  <a:txBody>
                    <a:bodyPr/>
                    <a:lstStyle/>
                    <a:p>
                      <a:r>
                        <a:rPr lang="en-US" dirty="0"/>
                        <a:t>2.00</a:t>
                      </a:r>
                    </a:p>
                  </a:txBody>
                  <a:tcPr/>
                </a:tc>
                <a:tc>
                  <a:txBody>
                    <a:bodyPr/>
                    <a:lstStyle/>
                    <a:p>
                      <a:pPr algn="ctr"/>
                      <a:r>
                        <a:rPr lang="en-US" dirty="0"/>
                        <a:t>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t>
                      </a:r>
                    </a:p>
                  </a:txBody>
                  <a:tcPr/>
                </a:tc>
                <a:extLst>
                  <a:ext uri="{0D108BD9-81ED-4DB2-BD59-A6C34878D82A}">
                    <a16:rowId xmlns:a16="http://schemas.microsoft.com/office/drawing/2014/main" val="2410159313"/>
                  </a:ext>
                </a:extLst>
              </a:tr>
              <a:tr h="370840">
                <a:tc>
                  <a:txBody>
                    <a:bodyPr/>
                    <a:lstStyle/>
                    <a:p>
                      <a:pPr algn="ctr"/>
                      <a:r>
                        <a:rPr lang="en-US" dirty="0"/>
                        <a:t>2</a:t>
                      </a:r>
                    </a:p>
                  </a:txBody>
                  <a:tcPr/>
                </a:tc>
                <a:tc>
                  <a:txBody>
                    <a:bodyPr/>
                    <a:lstStyle/>
                    <a:p>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.666</a:t>
                      </a:r>
                      <a:endParaRPr lang="en-US" dirty="0"/>
                    </a:p>
                  </a:txBody>
                  <a:tcPr/>
                </a:tc>
                <a:tc>
                  <a:txBody>
                    <a:bodyPr/>
                    <a:lstStyle/>
                    <a:p>
                      <a:pPr algn="ctr"/>
                      <a:r>
                        <a:rPr lang="en-US" dirty="0"/>
                        <a:t>0</a:t>
                      </a:r>
                    </a:p>
                  </a:txBody>
                  <a:tcPr/>
                </a:tc>
                <a:tc>
                  <a:txBody>
                    <a:bodyPr/>
                    <a:lstStyle/>
                    <a:p>
                      <a:pPr algn="ctr"/>
                      <a:r>
                        <a:rPr lang="en-US" dirty="0"/>
                        <a:t>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t>
                      </a:r>
                    </a:p>
                  </a:txBody>
                  <a:tcPr/>
                </a:tc>
                <a:extLst>
                  <a:ext uri="{0D108BD9-81ED-4DB2-BD59-A6C34878D82A}">
                    <a16:rowId xmlns:a16="http://schemas.microsoft.com/office/drawing/2014/main" val="752497002"/>
                  </a:ext>
                </a:extLst>
              </a:tr>
              <a:tr h="370840">
                <a:tc>
                  <a:txBody>
                    <a:bodyPr/>
                    <a:lstStyle/>
                    <a:p>
                      <a:pPr algn="ctr"/>
                      <a:r>
                        <a:rPr lang="en-US" dirty="0"/>
                        <a:t>2</a:t>
                      </a:r>
                    </a:p>
                  </a:txBody>
                  <a:tcPr/>
                </a:tc>
                <a:tc>
                  <a:txBody>
                    <a:bodyPr/>
                    <a:lstStyle/>
                    <a:p>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.666</a:t>
                      </a:r>
                      <a:endParaRPr lang="en-US" dirty="0"/>
                    </a:p>
                  </a:txBody>
                  <a:tcPr/>
                </a:tc>
                <a:tc>
                  <a:txBody>
                    <a:bodyPr/>
                    <a:lstStyle/>
                    <a:p>
                      <a:pPr algn="ctr"/>
                      <a:r>
                        <a:rPr lang="en-US" dirty="0"/>
                        <a:t>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t>
                      </a:r>
                    </a:p>
                  </a:txBody>
                  <a:tcPr/>
                </a:tc>
                <a:extLst>
                  <a:ext uri="{0D108BD9-81ED-4DB2-BD59-A6C34878D82A}">
                    <a16:rowId xmlns:a16="http://schemas.microsoft.com/office/drawing/2014/main" val="113169308"/>
                  </a:ext>
                </a:extLst>
              </a:tr>
              <a:tr h="370840">
                <a:tc>
                  <a:txBody>
                    <a:bodyPr/>
                    <a:lstStyle/>
                    <a:p>
                      <a:pPr algn="ctr"/>
                      <a:r>
                        <a:rPr lang="en-US" dirty="0"/>
                        <a:t>2</a:t>
                      </a:r>
                    </a:p>
                  </a:txBody>
                  <a:tcPr/>
                </a:tc>
                <a:tc>
                  <a:txBody>
                    <a:bodyPr/>
                    <a:lstStyle/>
                    <a:p>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.666</a:t>
                      </a:r>
                      <a:endParaRPr lang="en-US" dirty="0"/>
                    </a:p>
                  </a:txBody>
                  <a:tcPr/>
                </a:tc>
                <a:tc>
                  <a:txBody>
                    <a:bodyPr/>
                    <a:lstStyle/>
                    <a:p>
                      <a:pPr algn="ctr"/>
                      <a:r>
                        <a:rPr lang="en-US" dirty="0"/>
                        <a:t>0</a:t>
                      </a:r>
                    </a:p>
                  </a:txBody>
                  <a:tcPr/>
                </a:tc>
                <a:tc>
                  <a:txBody>
                    <a:bodyPr/>
                    <a:lstStyle/>
                    <a:p>
                      <a:pPr algn="ctr"/>
                      <a:r>
                        <a:rPr lang="en-US" dirty="0"/>
                        <a:t>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t>
                      </a:r>
                    </a:p>
                  </a:txBody>
                  <a:tcPr/>
                </a:tc>
                <a:extLst>
                  <a:ext uri="{0D108BD9-81ED-4DB2-BD59-A6C34878D82A}">
                    <a16:rowId xmlns:a16="http://schemas.microsoft.com/office/drawing/2014/main" val="3990381016"/>
                  </a:ext>
                </a:extLst>
              </a:tr>
              <a:tr h="370840">
                <a:tc>
                  <a:txBody>
                    <a:bodyPr/>
                    <a:lstStyle/>
                    <a:p>
                      <a:pPr algn="ctr"/>
                      <a:r>
                        <a:rPr lang="en-US" dirty="0"/>
                        <a:t>2</a:t>
                      </a:r>
                    </a:p>
                  </a:txBody>
                  <a:tcPr>
                    <a:lnB w="12700" cap="flat" cmpd="sng" algn="ctr">
                      <a:solidFill>
                        <a:schemeClr val="tx1"/>
                      </a:solidFill>
                      <a:prstDash val="solid"/>
                      <a:round/>
                      <a:headEnd type="none" w="med" len="med"/>
                      <a:tailEnd type="none" w="med" len="med"/>
                    </a:lnB>
                  </a:tcPr>
                </a:tc>
                <a:tc>
                  <a:txBody>
                    <a:bodyPr/>
                    <a:lstStyle/>
                    <a:p>
                      <a:r>
                        <a:rPr lang="en-US" dirty="0"/>
                        <a:t>2.00</a:t>
                      </a:r>
                    </a:p>
                  </a:txBody>
                  <a:tcPr>
                    <a:lnB w="12700" cap="flat" cmpd="sng" algn="ctr">
                      <a:solidFill>
                        <a:schemeClr val="tx1"/>
                      </a:solidFill>
                      <a:prstDash val="solid"/>
                      <a:round/>
                      <a:headEnd type="none" w="med" len="med"/>
                      <a:tailEnd type="none" w="med" len="med"/>
                    </a:lnB>
                  </a:tcPr>
                </a:tc>
                <a:tc>
                  <a:txBody>
                    <a:bodyPr/>
                    <a:lstStyle/>
                    <a:p>
                      <a:pPr algn="ctr"/>
                      <a:r>
                        <a:rPr lang="en-US" dirty="0"/>
                        <a:t>1</a:t>
                      </a:r>
                    </a:p>
                  </a:txBody>
                  <a:tcPr>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t>
                      </a:r>
                    </a:p>
                  </a:txBody>
                  <a:tcPr>
                    <a:lnB w="12700" cap="flat" cmpd="sng" algn="ctr">
                      <a:solidFill>
                        <a:schemeClr val="tx1"/>
                      </a:solidFill>
                      <a:prstDash val="solid"/>
                      <a:round/>
                      <a:headEnd type="none" w="med" len="med"/>
                      <a:tailEnd type="none" w="med" len="med"/>
                    </a:lnB>
                  </a:tcPr>
                </a:tc>
                <a:tc>
                  <a:txBody>
                    <a:bodyPr/>
                    <a:lstStyle/>
                    <a:p>
                      <a:pPr algn="ctr"/>
                      <a:r>
                        <a:rPr lang="en-US" dirty="0"/>
                        <a:t>1/4</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98422865"/>
                  </a:ext>
                </a:extLst>
              </a:tr>
              <a:tr h="370840">
                <a:tc>
                  <a:txBody>
                    <a:bodyPr/>
                    <a:lstStyle/>
                    <a:p>
                      <a:pPr algn="ctr"/>
                      <a:endParaRPr lang="en-US" dirty="0"/>
                    </a:p>
                  </a:txBody>
                  <a:tcPr>
                    <a:lnT w="12700" cap="flat" cmpd="sng" algn="ctr">
                      <a:solidFill>
                        <a:schemeClr val="tx1"/>
                      </a:solidFill>
                      <a:prstDash val="solid"/>
                      <a:round/>
                      <a:headEnd type="none" w="med" len="med"/>
                      <a:tailEnd type="none" w="med" len="med"/>
                    </a:lnT>
                  </a:tcPr>
                </a:tc>
                <a:tc>
                  <a:txBody>
                    <a:bodyPr/>
                    <a:lstStyle/>
                    <a:p>
                      <a:pPr algn="ctr"/>
                      <a:endParaRPr lang="en-US" dirty="0"/>
                    </a:p>
                  </a:txBody>
                  <a:tcPr>
                    <a:lnT w="12700" cap="flat" cmpd="sng" algn="ctr">
                      <a:solidFill>
                        <a:schemeClr val="tx1"/>
                      </a:solidFill>
                      <a:prstDash val="solid"/>
                      <a:round/>
                      <a:headEnd type="none" w="med" len="med"/>
                      <a:tailEnd type="none" w="med" len="med"/>
                    </a:lnT>
                  </a:tcPr>
                </a:tc>
                <a:tc>
                  <a:txBody>
                    <a:bodyPr/>
                    <a:lstStyle/>
                    <a:p>
                      <a:pPr algn="ctr"/>
                      <a:endParaRPr lang="en-US" dirty="0"/>
                    </a:p>
                  </a:txBody>
                  <a:tcPr>
                    <a:lnT w="12700" cap="flat" cmpd="sng" algn="ctr">
                      <a:solidFill>
                        <a:schemeClr val="tx1"/>
                      </a:solidFill>
                      <a:prstDash val="solid"/>
                      <a:round/>
                      <a:headEnd type="none" w="med" len="med"/>
                      <a:tailEnd type="none" w="med" len="med"/>
                    </a:lnT>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0</a:t>
                      </a:r>
                    </a:p>
                  </a:txBody>
                  <a:tcPr>
                    <a:lnT w="12700" cap="flat" cmpd="sng" algn="ctr">
                      <a:solidFill>
                        <a:schemeClr val="tx1"/>
                      </a:solidFill>
                      <a:prstDash val="solid"/>
                      <a:round/>
                      <a:headEnd type="none" w="med" len="med"/>
                      <a:tailEnd type="none" w="med" len="med"/>
                    </a:lnT>
                  </a:tcPr>
                </a:tc>
                <a:tc>
                  <a:txBody>
                    <a:bodyPr/>
                    <a:lstStyle/>
                    <a:p>
                      <a:pPr algn="ctr"/>
                      <a:r>
                        <a:rPr lang="en-US" dirty="0"/>
                        <a:t>1.125</a:t>
                      </a: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4015463560"/>
                  </a:ext>
                </a:extLst>
              </a:tr>
            </a:tbl>
          </a:graphicData>
        </a:graphic>
      </p:graphicFrame>
      <p:sp>
        <p:nvSpPr>
          <p:cNvPr id="3" name="TextBox 2"/>
          <p:cNvSpPr txBox="1"/>
          <p:nvPr/>
        </p:nvSpPr>
        <p:spPr>
          <a:xfrm>
            <a:off x="838200" y="4400550"/>
            <a:ext cx="3656770" cy="923330"/>
          </a:xfrm>
          <a:prstGeom prst="rect">
            <a:avLst/>
          </a:prstGeom>
          <a:noFill/>
        </p:spPr>
        <p:txBody>
          <a:bodyPr wrap="none" rtlCol="0">
            <a:spAutoFit/>
          </a:bodyPr>
          <a:lstStyle/>
          <a:p>
            <a:r>
              <a:rPr lang="en-US" dirty="0"/>
              <a:t>((2 × .666) × 3 + (.25 × 2)) / 4 = 1.125 </a:t>
            </a:r>
          </a:p>
          <a:p>
            <a:endParaRPr lang="en-US" dirty="0"/>
          </a:p>
          <a:p>
            <a:r>
              <a:rPr lang="en-US" dirty="0"/>
              <a:t>(0 * .666) × 3 + (0 × 2) / 4 = 0</a:t>
            </a:r>
          </a:p>
        </p:txBody>
      </p:sp>
      <p:sp>
        <p:nvSpPr>
          <p:cNvPr id="5" name="TextBox 4"/>
          <p:cNvSpPr txBox="1"/>
          <p:nvPr/>
        </p:nvSpPr>
        <p:spPr>
          <a:xfrm>
            <a:off x="838200" y="5859877"/>
            <a:ext cx="4448525" cy="307777"/>
          </a:xfrm>
          <a:prstGeom prst="rect">
            <a:avLst/>
          </a:prstGeom>
          <a:noFill/>
        </p:spPr>
        <p:txBody>
          <a:bodyPr wrap="none" rtlCol="0">
            <a:spAutoFit/>
          </a:bodyPr>
          <a:lstStyle/>
          <a:p>
            <a:r>
              <a:rPr lang="en-US" sz="1400" dirty="0">
                <a:latin typeface="Roboto" panose="02000000000000000000"/>
              </a:rPr>
              <a:t>Note that stabilized weights preserve the sample size.</a:t>
            </a:r>
          </a:p>
        </p:txBody>
      </p:sp>
    </p:spTree>
    <p:extLst>
      <p:ext uri="{BB962C8B-B14F-4D97-AF65-F5344CB8AC3E}">
        <p14:creationId xmlns:p14="http://schemas.microsoft.com/office/powerpoint/2010/main" val="2593450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F7F4A68-FB22-456F-AACD-5425BA3D915A}"/>
              </a:ext>
            </a:extLst>
          </p:cNvPr>
          <p:cNvSpPr>
            <a:spLocks noGrp="1"/>
          </p:cNvSpPr>
          <p:nvPr>
            <p:ph type="sldNum" sz="quarter" idx="12"/>
          </p:nvPr>
        </p:nvSpPr>
        <p:spPr/>
        <p:txBody>
          <a:bodyPr/>
          <a:lstStyle/>
          <a:p>
            <a:fld id="{5F3DA2C8-5B72-4388-8D1E-72C210589DD5}" type="slidenum">
              <a:rPr lang="en-US" smtClean="0"/>
              <a:t>17</a:t>
            </a:fld>
            <a:endParaRPr lang="en-US"/>
          </a:p>
        </p:txBody>
      </p:sp>
      <p:pic>
        <p:nvPicPr>
          <p:cNvPr id="12" name="Picture 11" descr="Diagram&#10;&#10;Description automatically generated">
            <a:extLst>
              <a:ext uri="{FF2B5EF4-FFF2-40B4-BE49-F238E27FC236}">
                <a16:creationId xmlns:a16="http://schemas.microsoft.com/office/drawing/2014/main" id="{A70FB626-E29F-40AB-9AEA-31D4FA1352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576387"/>
            <a:ext cx="12192000" cy="3705225"/>
          </a:xfrm>
          <a:prstGeom prst="rect">
            <a:avLst/>
          </a:prstGeom>
        </p:spPr>
      </p:pic>
    </p:spTree>
    <p:extLst>
      <p:ext uri="{BB962C8B-B14F-4D97-AF65-F5344CB8AC3E}">
        <p14:creationId xmlns:p14="http://schemas.microsoft.com/office/powerpoint/2010/main" val="226630894"/>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Statistical aspects of weighting</a:t>
            </a:r>
          </a:p>
        </p:txBody>
      </p:sp>
      <p:sp>
        <p:nvSpPr>
          <p:cNvPr id="3" name="Content Placeholder 2"/>
          <p:cNvSpPr>
            <a:spLocks noGrp="1"/>
          </p:cNvSpPr>
          <p:nvPr>
            <p:ph idx="1"/>
          </p:nvPr>
        </p:nvSpPr>
        <p:spPr/>
        <p:txBody>
          <a:bodyPr/>
          <a:lstStyle/>
          <a:p>
            <a:r>
              <a:rPr lang="en-US" dirty="0"/>
              <a:t>Truncation of the weights means that very large weights are scaled down to some pre-specified percentile</a:t>
            </a:r>
          </a:p>
          <a:p>
            <a:endParaRPr lang="en-US" dirty="0"/>
          </a:p>
          <a:p>
            <a:r>
              <a:rPr lang="en-US" dirty="0"/>
              <a:t>This essentially protects against outliers</a:t>
            </a:r>
          </a:p>
          <a:p>
            <a:endParaRPr lang="en-US" dirty="0"/>
          </a:p>
          <a:p>
            <a:r>
              <a:rPr lang="en-US" dirty="0"/>
              <a:t>Commonly used percentiles are the 1% and 99% percentile</a:t>
            </a:r>
          </a:p>
        </p:txBody>
      </p:sp>
      <p:sp>
        <p:nvSpPr>
          <p:cNvPr id="4" name="Slide Number Placeholder 3"/>
          <p:cNvSpPr>
            <a:spLocks noGrp="1"/>
          </p:cNvSpPr>
          <p:nvPr>
            <p:ph type="sldNum" sz="quarter" idx="12"/>
          </p:nvPr>
        </p:nvSpPr>
        <p:spPr/>
        <p:txBody>
          <a:bodyPr/>
          <a:lstStyle/>
          <a:p>
            <a:fld id="{5F3DA2C8-5B72-4388-8D1E-72C210589DD5}" type="slidenum">
              <a:rPr lang="en-US" smtClean="0"/>
              <a:t>170</a:t>
            </a:fld>
            <a:endParaRPr lang="en-US"/>
          </a:p>
        </p:txBody>
      </p:sp>
    </p:spTree>
    <p:extLst>
      <p:ext uri="{BB962C8B-B14F-4D97-AF65-F5344CB8AC3E}">
        <p14:creationId xmlns:p14="http://schemas.microsoft.com/office/powerpoint/2010/main" val="4158837483"/>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Statistical aspects of weighting</a:t>
            </a:r>
          </a:p>
        </p:txBody>
      </p:sp>
      <p:sp>
        <p:nvSpPr>
          <p:cNvPr id="3" name="Content Placeholder 2"/>
          <p:cNvSpPr>
            <a:spLocks noGrp="1"/>
          </p:cNvSpPr>
          <p:nvPr>
            <p:ph idx="1"/>
          </p:nvPr>
        </p:nvSpPr>
        <p:spPr/>
        <p:txBody>
          <a:bodyPr/>
          <a:lstStyle/>
          <a:p>
            <a:r>
              <a:rPr lang="en-US" dirty="0"/>
              <a:t>The outcome analysis is then performed by using a parametric model with the weights</a:t>
            </a:r>
          </a:p>
          <a:p>
            <a:endParaRPr lang="en-US" dirty="0"/>
          </a:p>
          <a:p>
            <a:r>
              <a:rPr lang="en-US" dirty="0"/>
              <a:t>E.g., weighted least squares</a:t>
            </a:r>
          </a:p>
          <a:p>
            <a:endParaRPr lang="en-US" dirty="0"/>
          </a:p>
          <a:p>
            <a:endParaRPr lang="en-US" dirty="0"/>
          </a:p>
          <a:p>
            <a:r>
              <a:rPr lang="en-US" dirty="0"/>
              <a:t>Because the estimation of the weights is itself subject to random variability, it is recommended to use robust standard errors for frequentist inference </a:t>
            </a:r>
          </a:p>
        </p:txBody>
      </p:sp>
      <p:sp>
        <p:nvSpPr>
          <p:cNvPr id="4" name="Slide Number Placeholder 3"/>
          <p:cNvSpPr>
            <a:spLocks noGrp="1"/>
          </p:cNvSpPr>
          <p:nvPr>
            <p:ph type="sldNum" sz="quarter" idx="12"/>
          </p:nvPr>
        </p:nvSpPr>
        <p:spPr/>
        <p:txBody>
          <a:bodyPr/>
          <a:lstStyle/>
          <a:p>
            <a:fld id="{5F3DA2C8-5B72-4388-8D1E-72C210589DD5}" type="slidenum">
              <a:rPr lang="en-US" smtClean="0"/>
              <a:t>171</a:t>
            </a:fld>
            <a:endParaRPr lang="en-US"/>
          </a:p>
        </p:txBody>
      </p:sp>
    </p:spTree>
    <p:extLst>
      <p:ext uri="{BB962C8B-B14F-4D97-AF65-F5344CB8AC3E}">
        <p14:creationId xmlns:p14="http://schemas.microsoft.com/office/powerpoint/2010/main" val="2118301983"/>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Statistical aspects of weighting</a:t>
            </a:r>
          </a:p>
        </p:txBody>
      </p:sp>
      <p:sp>
        <p:nvSpPr>
          <p:cNvPr id="3" name="Content Placeholder 2"/>
          <p:cNvSpPr>
            <a:spLocks noGrp="1"/>
          </p:cNvSpPr>
          <p:nvPr>
            <p:ph idx="1"/>
          </p:nvPr>
        </p:nvSpPr>
        <p:spPr/>
        <p:txBody>
          <a:bodyPr/>
          <a:lstStyle/>
          <a:p>
            <a:r>
              <a:rPr lang="en-US" dirty="0"/>
              <a:t>What makes inverse-probability weighting such a powerful technique is that it can also be used for time-varying treatments</a:t>
            </a:r>
          </a:p>
          <a:p>
            <a:endParaRPr lang="en-US" dirty="0"/>
          </a:p>
          <a:p>
            <a:r>
              <a:rPr lang="en-US" dirty="0"/>
              <a:t>The use of these weights in longitudinal data is in the literature often referred to as a marginal structural model</a:t>
            </a:r>
          </a:p>
        </p:txBody>
      </p:sp>
      <p:sp>
        <p:nvSpPr>
          <p:cNvPr id="4" name="Slide Number Placeholder 3"/>
          <p:cNvSpPr>
            <a:spLocks noGrp="1"/>
          </p:cNvSpPr>
          <p:nvPr>
            <p:ph type="sldNum" sz="quarter" idx="12"/>
          </p:nvPr>
        </p:nvSpPr>
        <p:spPr/>
        <p:txBody>
          <a:bodyPr/>
          <a:lstStyle/>
          <a:p>
            <a:fld id="{5F3DA2C8-5B72-4388-8D1E-72C210589DD5}" type="slidenum">
              <a:rPr lang="en-US" smtClean="0"/>
              <a:t>172</a:t>
            </a:fld>
            <a:endParaRPr lang="en-US"/>
          </a:p>
        </p:txBody>
      </p:sp>
    </p:spTree>
    <p:extLst>
      <p:ext uri="{BB962C8B-B14F-4D97-AF65-F5344CB8AC3E}">
        <p14:creationId xmlns:p14="http://schemas.microsoft.com/office/powerpoint/2010/main" val="556852823"/>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Packages</a:t>
            </a:r>
          </a:p>
        </p:txBody>
      </p:sp>
      <p:sp>
        <p:nvSpPr>
          <p:cNvPr id="3" name="Content Placeholder 2"/>
          <p:cNvSpPr>
            <a:spLocks noGrp="1"/>
          </p:cNvSpPr>
          <p:nvPr>
            <p:ph idx="1"/>
          </p:nvPr>
        </p:nvSpPr>
        <p:spPr/>
        <p:txBody>
          <a:bodyPr>
            <a:normAutofit/>
          </a:bodyPr>
          <a:lstStyle/>
          <a:p>
            <a:r>
              <a:rPr lang="en-US" dirty="0"/>
              <a:t>R has one package that perform this type of analysis</a:t>
            </a:r>
          </a:p>
          <a:p>
            <a:endParaRPr lang="en-US" dirty="0"/>
          </a:p>
          <a:p>
            <a:pPr lvl="1"/>
            <a:r>
              <a:rPr lang="en-US" i="1" dirty="0" err="1"/>
              <a:t>ipw</a:t>
            </a:r>
            <a:r>
              <a:rPr lang="en-US" dirty="0"/>
              <a:t> – general and flexible package for weighting estimators</a:t>
            </a:r>
            <a:endParaRPr lang="en-US" i="1" dirty="0"/>
          </a:p>
          <a:p>
            <a:pPr lvl="1"/>
            <a:endParaRPr lang="en-US" dirty="0"/>
          </a:p>
          <a:p>
            <a:pPr lvl="1"/>
            <a:endParaRPr lang="en-US" i="1" dirty="0"/>
          </a:p>
          <a:p>
            <a:endParaRPr lang="en-US" dirty="0"/>
          </a:p>
        </p:txBody>
      </p:sp>
      <p:sp>
        <p:nvSpPr>
          <p:cNvPr id="4" name="Slide Number Placeholder 3"/>
          <p:cNvSpPr>
            <a:spLocks noGrp="1"/>
          </p:cNvSpPr>
          <p:nvPr>
            <p:ph type="sldNum" sz="quarter" idx="12"/>
          </p:nvPr>
        </p:nvSpPr>
        <p:spPr/>
        <p:txBody>
          <a:bodyPr/>
          <a:lstStyle/>
          <a:p>
            <a:fld id="{5F3DA2C8-5B72-4388-8D1E-72C210589DD5}" type="slidenum">
              <a:rPr lang="en-US" smtClean="0"/>
              <a:t>173</a:t>
            </a:fld>
            <a:endParaRPr lang="en-US"/>
          </a:p>
        </p:txBody>
      </p:sp>
    </p:spTree>
    <p:extLst>
      <p:ext uri="{BB962C8B-B14F-4D97-AF65-F5344CB8AC3E}">
        <p14:creationId xmlns:p14="http://schemas.microsoft.com/office/powerpoint/2010/main" val="2885970416"/>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Weighting workflow</a:t>
            </a:r>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5F3DA2C8-5B72-4388-8D1E-72C210589DD5}" type="slidenum">
              <a:rPr lang="en-US" smtClean="0"/>
              <a:t>174</a:t>
            </a:fld>
            <a:endParaRPr lang="en-US"/>
          </a:p>
        </p:txBody>
      </p:sp>
      <p:graphicFrame>
        <p:nvGraphicFramePr>
          <p:cNvPr id="5" name="Diagram 4"/>
          <p:cNvGraphicFramePr/>
          <p:nvPr/>
        </p:nvGraphicFramePr>
        <p:xfrm>
          <a:off x="1752600" y="3102428"/>
          <a:ext cx="8458200" cy="1447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66758578"/>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Combining methods</a:t>
            </a:r>
          </a:p>
        </p:txBody>
      </p:sp>
      <p:sp>
        <p:nvSpPr>
          <p:cNvPr id="6" name="Text Placeholder 5"/>
          <p:cNvSpPr>
            <a:spLocks noGrp="1"/>
          </p:cNvSpPr>
          <p:nvPr>
            <p:ph type="body" idx="1"/>
          </p:nvPr>
        </p:nvSpPr>
        <p:spPr/>
        <p:txBody>
          <a:bodyPr/>
          <a:lstStyle/>
          <a:p>
            <a:endParaRPr lang="en-US"/>
          </a:p>
        </p:txBody>
      </p:sp>
      <p:sp>
        <p:nvSpPr>
          <p:cNvPr id="4" name="Slide Number Placeholder 3"/>
          <p:cNvSpPr>
            <a:spLocks noGrp="1"/>
          </p:cNvSpPr>
          <p:nvPr>
            <p:ph type="sldNum" sz="quarter" idx="12"/>
          </p:nvPr>
        </p:nvSpPr>
        <p:spPr/>
        <p:txBody>
          <a:bodyPr/>
          <a:lstStyle/>
          <a:p>
            <a:fld id="{5F3DA2C8-5B72-4388-8D1E-72C210589DD5}" type="slidenum">
              <a:rPr lang="en-US" smtClean="0"/>
              <a:t>175</a:t>
            </a:fld>
            <a:endParaRPr lang="en-US"/>
          </a:p>
        </p:txBody>
      </p:sp>
    </p:spTree>
    <p:extLst>
      <p:ext uri="{BB962C8B-B14F-4D97-AF65-F5344CB8AC3E}">
        <p14:creationId xmlns:p14="http://schemas.microsoft.com/office/powerpoint/2010/main" val="3259986499"/>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Combining methods</a:t>
            </a:r>
          </a:p>
        </p:txBody>
      </p:sp>
      <p:sp>
        <p:nvSpPr>
          <p:cNvPr id="6" name="Content Placeholder 5"/>
          <p:cNvSpPr>
            <a:spLocks noGrp="1"/>
          </p:cNvSpPr>
          <p:nvPr>
            <p:ph idx="1"/>
          </p:nvPr>
        </p:nvSpPr>
        <p:spPr/>
        <p:txBody>
          <a:bodyPr/>
          <a:lstStyle/>
          <a:p>
            <a:r>
              <a:rPr lang="en-US" dirty="0"/>
              <a:t>The discussed methods can be used in conjunction with each other</a:t>
            </a:r>
          </a:p>
          <a:p>
            <a:endParaRPr lang="en-US" dirty="0"/>
          </a:p>
          <a:p>
            <a:r>
              <a:rPr lang="en-US" dirty="0"/>
              <a:t>It is possible to first match participants, and then use regression adjustment to model the outcome</a:t>
            </a:r>
          </a:p>
          <a:p>
            <a:endParaRPr lang="en-US" dirty="0"/>
          </a:p>
          <a:p>
            <a:r>
              <a:rPr lang="en-US" dirty="0"/>
              <a:t>Likewise it is also possible to construct weights, and then use regression adjustment to model the outcome</a:t>
            </a:r>
          </a:p>
        </p:txBody>
      </p:sp>
      <p:sp>
        <p:nvSpPr>
          <p:cNvPr id="4" name="Slide Number Placeholder 3"/>
          <p:cNvSpPr>
            <a:spLocks noGrp="1"/>
          </p:cNvSpPr>
          <p:nvPr>
            <p:ph type="sldNum" sz="quarter" idx="12"/>
          </p:nvPr>
        </p:nvSpPr>
        <p:spPr/>
        <p:txBody>
          <a:bodyPr/>
          <a:lstStyle/>
          <a:p>
            <a:fld id="{5F3DA2C8-5B72-4388-8D1E-72C210589DD5}" type="slidenum">
              <a:rPr lang="en-US" smtClean="0"/>
              <a:t>176</a:t>
            </a:fld>
            <a:endParaRPr lang="en-US"/>
          </a:p>
        </p:txBody>
      </p:sp>
    </p:spTree>
    <p:extLst>
      <p:ext uri="{BB962C8B-B14F-4D97-AF65-F5344CB8AC3E}">
        <p14:creationId xmlns:p14="http://schemas.microsoft.com/office/powerpoint/2010/main" val="1015167273"/>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Combining methods</a:t>
            </a:r>
          </a:p>
        </p:txBody>
      </p:sp>
      <p:sp>
        <p:nvSpPr>
          <p:cNvPr id="6" name="Content Placeholder 5"/>
          <p:cNvSpPr>
            <a:spLocks noGrp="1"/>
          </p:cNvSpPr>
          <p:nvPr>
            <p:ph idx="1"/>
          </p:nvPr>
        </p:nvSpPr>
        <p:spPr/>
        <p:txBody>
          <a:bodyPr/>
          <a:lstStyle/>
          <a:p>
            <a:r>
              <a:rPr lang="en-US" dirty="0"/>
              <a:t>An interesting property of this approach is that BOTH the relationship between confounders and treatment assignment AND the relationship between confounders and the outcome is modeled</a:t>
            </a:r>
          </a:p>
        </p:txBody>
      </p:sp>
      <p:sp>
        <p:nvSpPr>
          <p:cNvPr id="4" name="Slide Number Placeholder 3"/>
          <p:cNvSpPr>
            <a:spLocks noGrp="1"/>
          </p:cNvSpPr>
          <p:nvPr>
            <p:ph type="sldNum" sz="quarter" idx="12"/>
          </p:nvPr>
        </p:nvSpPr>
        <p:spPr/>
        <p:txBody>
          <a:bodyPr/>
          <a:lstStyle/>
          <a:p>
            <a:fld id="{5F3DA2C8-5B72-4388-8D1E-72C210589DD5}" type="slidenum">
              <a:rPr lang="en-US" smtClean="0"/>
              <a:t>177</a:t>
            </a:fld>
            <a:endParaRPr lang="en-US"/>
          </a:p>
        </p:txBody>
      </p:sp>
      <p:sp>
        <p:nvSpPr>
          <p:cNvPr id="7" name="Rectangle 6"/>
          <p:cNvSpPr/>
          <p:nvPr/>
        </p:nvSpPr>
        <p:spPr>
          <a:xfrm>
            <a:off x="3581400" y="5257800"/>
            <a:ext cx="1219200" cy="68580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ysClr val="windowText" lastClr="000000"/>
                </a:solidFill>
              </a:rPr>
              <a:t>Treatment</a:t>
            </a:r>
          </a:p>
        </p:txBody>
      </p:sp>
      <p:sp>
        <p:nvSpPr>
          <p:cNvPr id="8" name="Rectangle 7"/>
          <p:cNvSpPr/>
          <p:nvPr/>
        </p:nvSpPr>
        <p:spPr>
          <a:xfrm>
            <a:off x="7010400" y="5257800"/>
            <a:ext cx="1219200" cy="68580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ysClr val="windowText" lastClr="000000"/>
                </a:solidFill>
              </a:rPr>
              <a:t>Outcome</a:t>
            </a:r>
          </a:p>
        </p:txBody>
      </p:sp>
      <p:sp>
        <p:nvSpPr>
          <p:cNvPr id="9" name="Rectangle 8"/>
          <p:cNvSpPr/>
          <p:nvPr/>
        </p:nvSpPr>
        <p:spPr>
          <a:xfrm>
            <a:off x="5334000" y="4419600"/>
            <a:ext cx="1219200" cy="68580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600" dirty="0">
                <a:solidFill>
                  <a:sysClr val="windowText" lastClr="000000"/>
                </a:solidFill>
              </a:rPr>
              <a:t>Confounder</a:t>
            </a:r>
          </a:p>
        </p:txBody>
      </p:sp>
      <p:cxnSp>
        <p:nvCxnSpPr>
          <p:cNvPr id="10" name="Straight Arrow Connector 9"/>
          <p:cNvCxnSpPr>
            <a:stCxn id="7" idx="3"/>
            <a:endCxn id="8" idx="1"/>
          </p:cNvCxnSpPr>
          <p:nvPr/>
        </p:nvCxnSpPr>
        <p:spPr>
          <a:xfrm>
            <a:off x="4800600" y="5600700"/>
            <a:ext cx="2209800" cy="1588"/>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1" name="Straight Arrow Connector 10"/>
          <p:cNvCxnSpPr>
            <a:stCxn id="9" idx="1"/>
            <a:endCxn id="7" idx="0"/>
          </p:cNvCxnSpPr>
          <p:nvPr/>
        </p:nvCxnSpPr>
        <p:spPr>
          <a:xfrm rot="10800000" flipV="1">
            <a:off x="4191000" y="4762500"/>
            <a:ext cx="1143000" cy="4953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2" name="Straight Arrow Connector 11"/>
          <p:cNvCxnSpPr>
            <a:stCxn id="9" idx="3"/>
          </p:cNvCxnSpPr>
          <p:nvPr/>
        </p:nvCxnSpPr>
        <p:spPr>
          <a:xfrm>
            <a:off x="6553200" y="4762500"/>
            <a:ext cx="1066800" cy="4953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356728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mph" presetSubtype="2" fill="hold" nodeType="withEffect">
                                  <p:stCondLst>
                                    <p:cond delay="0"/>
                                  </p:stCondLst>
                                  <p:childTnLst>
                                    <p:animClr clrSpc="rgb" dir="cw">
                                      <p:cBhvr>
                                        <p:cTn id="10" dur="1000" fill="hold"/>
                                        <p:tgtEl>
                                          <p:spTgt spid="9"/>
                                        </p:tgtEl>
                                        <p:attrNameLst>
                                          <p:attrName>fillcolor</p:attrName>
                                        </p:attrNameLst>
                                      </p:cBhvr>
                                      <p:to>
                                        <a:schemeClr val="accent2"/>
                                      </p:to>
                                    </p:animClr>
                                    <p:set>
                                      <p:cBhvr>
                                        <p:cTn id="11" dur="1000" fill="hold"/>
                                        <p:tgtEl>
                                          <p:spTgt spid="9"/>
                                        </p:tgtEl>
                                        <p:attrNameLst>
                                          <p:attrName>fill.type</p:attrName>
                                        </p:attrNameLst>
                                      </p:cBhvr>
                                      <p:to>
                                        <p:strVal val="solid"/>
                                      </p:to>
                                    </p:set>
                                    <p:set>
                                      <p:cBhvr>
                                        <p:cTn id="12" dur="1000" fill="hold"/>
                                        <p:tgtEl>
                                          <p:spTgt spid="9"/>
                                        </p:tgtEl>
                                        <p:attrNameLst>
                                          <p:attrName>fill.on</p:attrName>
                                        </p:attrNameLst>
                                      </p:cBhvr>
                                      <p:to>
                                        <p:strVal val="tru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Combining methods</a:t>
            </a:r>
          </a:p>
        </p:txBody>
      </p:sp>
      <p:sp>
        <p:nvSpPr>
          <p:cNvPr id="6" name="Content Placeholder 5"/>
          <p:cNvSpPr>
            <a:spLocks noGrp="1"/>
          </p:cNvSpPr>
          <p:nvPr>
            <p:ph idx="1"/>
          </p:nvPr>
        </p:nvSpPr>
        <p:spPr/>
        <p:txBody>
          <a:bodyPr/>
          <a:lstStyle/>
          <a:p>
            <a:r>
              <a:rPr lang="en-US" dirty="0"/>
              <a:t>It turns out that if only one of the two models is correct, we still get unbiased estimates</a:t>
            </a:r>
          </a:p>
          <a:p>
            <a:endParaRPr lang="en-US" dirty="0"/>
          </a:p>
          <a:p>
            <a:r>
              <a:rPr lang="en-US" dirty="0"/>
              <a:t>This property is known as “doubly-robust”</a:t>
            </a:r>
          </a:p>
        </p:txBody>
      </p:sp>
      <p:sp>
        <p:nvSpPr>
          <p:cNvPr id="4" name="Slide Number Placeholder 3"/>
          <p:cNvSpPr>
            <a:spLocks noGrp="1"/>
          </p:cNvSpPr>
          <p:nvPr>
            <p:ph type="sldNum" sz="quarter" idx="12"/>
          </p:nvPr>
        </p:nvSpPr>
        <p:spPr/>
        <p:txBody>
          <a:bodyPr/>
          <a:lstStyle/>
          <a:p>
            <a:fld id="{5F3DA2C8-5B72-4388-8D1E-72C210589DD5}" type="slidenum">
              <a:rPr lang="en-US" smtClean="0"/>
              <a:t>178</a:t>
            </a:fld>
            <a:endParaRPr lang="en-US"/>
          </a:p>
        </p:txBody>
      </p:sp>
      <p:sp>
        <p:nvSpPr>
          <p:cNvPr id="7" name="Rectangle 6"/>
          <p:cNvSpPr/>
          <p:nvPr/>
        </p:nvSpPr>
        <p:spPr>
          <a:xfrm>
            <a:off x="3581400" y="5257800"/>
            <a:ext cx="1219200" cy="68580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ysClr val="windowText" lastClr="000000"/>
                </a:solidFill>
              </a:rPr>
              <a:t>Treatment</a:t>
            </a:r>
          </a:p>
        </p:txBody>
      </p:sp>
      <p:sp>
        <p:nvSpPr>
          <p:cNvPr id="8" name="Rectangle 7"/>
          <p:cNvSpPr/>
          <p:nvPr/>
        </p:nvSpPr>
        <p:spPr>
          <a:xfrm>
            <a:off x="7010400" y="5257800"/>
            <a:ext cx="1219200" cy="68580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ysClr val="windowText" lastClr="000000"/>
                </a:solidFill>
              </a:rPr>
              <a:t>Outcome</a:t>
            </a:r>
          </a:p>
        </p:txBody>
      </p:sp>
      <p:sp>
        <p:nvSpPr>
          <p:cNvPr id="9" name="Rectangle 8"/>
          <p:cNvSpPr/>
          <p:nvPr/>
        </p:nvSpPr>
        <p:spPr>
          <a:xfrm>
            <a:off x="5334000" y="4419600"/>
            <a:ext cx="1219200" cy="68580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600" dirty="0">
                <a:solidFill>
                  <a:sysClr val="windowText" lastClr="000000"/>
                </a:solidFill>
              </a:rPr>
              <a:t>Confounder</a:t>
            </a:r>
          </a:p>
        </p:txBody>
      </p:sp>
      <p:cxnSp>
        <p:nvCxnSpPr>
          <p:cNvPr id="10" name="Straight Arrow Connector 9"/>
          <p:cNvCxnSpPr>
            <a:stCxn id="7" idx="3"/>
            <a:endCxn id="8" idx="1"/>
          </p:cNvCxnSpPr>
          <p:nvPr/>
        </p:nvCxnSpPr>
        <p:spPr>
          <a:xfrm>
            <a:off x="4800600" y="5600700"/>
            <a:ext cx="2209800" cy="1588"/>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1" name="Straight Arrow Connector 10"/>
          <p:cNvCxnSpPr>
            <a:stCxn id="9" idx="1"/>
            <a:endCxn id="7" idx="0"/>
          </p:cNvCxnSpPr>
          <p:nvPr/>
        </p:nvCxnSpPr>
        <p:spPr>
          <a:xfrm rot="10800000" flipV="1">
            <a:off x="4191000" y="4762500"/>
            <a:ext cx="1143000" cy="4953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2" name="Straight Arrow Connector 11"/>
          <p:cNvCxnSpPr>
            <a:stCxn id="9" idx="3"/>
          </p:cNvCxnSpPr>
          <p:nvPr/>
        </p:nvCxnSpPr>
        <p:spPr>
          <a:xfrm>
            <a:off x="6553200" y="4762500"/>
            <a:ext cx="1066800" cy="4953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317200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mph" presetSubtype="2" fill="hold" nodeType="withEffect">
                                  <p:stCondLst>
                                    <p:cond delay="0"/>
                                  </p:stCondLst>
                                  <p:childTnLst>
                                    <p:animClr clrSpc="rgb" dir="cw">
                                      <p:cBhvr>
                                        <p:cTn id="10" dur="1000" fill="hold"/>
                                        <p:tgtEl>
                                          <p:spTgt spid="9"/>
                                        </p:tgtEl>
                                        <p:attrNameLst>
                                          <p:attrName>fillcolor</p:attrName>
                                        </p:attrNameLst>
                                      </p:cBhvr>
                                      <p:to>
                                        <a:schemeClr val="accent2"/>
                                      </p:to>
                                    </p:animClr>
                                    <p:set>
                                      <p:cBhvr>
                                        <p:cTn id="11" dur="1000" fill="hold"/>
                                        <p:tgtEl>
                                          <p:spTgt spid="9"/>
                                        </p:tgtEl>
                                        <p:attrNameLst>
                                          <p:attrName>fill.type</p:attrName>
                                        </p:attrNameLst>
                                      </p:cBhvr>
                                      <p:to>
                                        <p:strVal val="solid"/>
                                      </p:to>
                                    </p:set>
                                    <p:set>
                                      <p:cBhvr>
                                        <p:cTn id="12" dur="1000" fill="hold"/>
                                        <p:tgtEl>
                                          <p:spTgt spid="9"/>
                                        </p:tgtEl>
                                        <p:attrNameLst>
                                          <p:attrName>fill.on</p:attrName>
                                        </p:attrNameLst>
                                      </p:cBhvr>
                                      <p:to>
                                        <p:strVal val="tru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Other identification strategies</a:t>
            </a:r>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2"/>
          </p:nvPr>
        </p:nvSpPr>
        <p:spPr/>
        <p:txBody>
          <a:bodyPr/>
          <a:lstStyle/>
          <a:p>
            <a:fld id="{5F3DA2C8-5B72-4388-8D1E-72C210589DD5}" type="slidenum">
              <a:rPr lang="en-US" smtClean="0"/>
              <a:t>179</a:t>
            </a:fld>
            <a:endParaRPr lang="en-US"/>
          </a:p>
        </p:txBody>
      </p:sp>
    </p:spTree>
    <p:extLst>
      <p:ext uri="{BB962C8B-B14F-4D97-AF65-F5344CB8AC3E}">
        <p14:creationId xmlns:p14="http://schemas.microsoft.com/office/powerpoint/2010/main" val="25232665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iagram&#10;&#10;Description automatically generated">
            <a:extLst>
              <a:ext uri="{FF2B5EF4-FFF2-40B4-BE49-F238E27FC236}">
                <a16:creationId xmlns:a16="http://schemas.microsoft.com/office/drawing/2014/main" id="{6D96C9FB-757B-49D1-87C9-94F897CC8243}"/>
              </a:ext>
            </a:extLst>
          </p:cNvPr>
          <p:cNvPicPr>
            <a:picLocks noChangeAspect="1"/>
          </p:cNvPicPr>
          <p:nvPr/>
        </p:nvPicPr>
        <p:blipFill rotWithShape="1">
          <a:blip r:embed="rId2">
            <a:extLst>
              <a:ext uri="{28A0092B-C50C-407E-A947-70E740481C1C}">
                <a14:useLocalDpi xmlns:a14="http://schemas.microsoft.com/office/drawing/2010/main" val="0"/>
              </a:ext>
            </a:extLst>
          </a:blip>
          <a:srcRect t="31374"/>
          <a:stretch/>
        </p:blipFill>
        <p:spPr>
          <a:xfrm>
            <a:off x="0" y="4315247"/>
            <a:ext cx="12192000" cy="2542753"/>
          </a:xfrm>
          <a:prstGeom prst="rect">
            <a:avLst/>
          </a:prstGeom>
        </p:spPr>
      </p:pic>
      <p:sp>
        <p:nvSpPr>
          <p:cNvPr id="12" name="Title 1">
            <a:extLst>
              <a:ext uri="{FF2B5EF4-FFF2-40B4-BE49-F238E27FC236}">
                <a16:creationId xmlns:a16="http://schemas.microsoft.com/office/drawing/2014/main" id="{11DF8AB0-E34B-464A-AA77-5E1488090348}"/>
              </a:ext>
            </a:extLst>
          </p:cNvPr>
          <p:cNvSpPr txBox="1">
            <a:spLocks/>
          </p:cNvSpPr>
          <p:nvPr/>
        </p:nvSpPr>
        <p:spPr>
          <a:xfrm>
            <a:off x="387470" y="308286"/>
            <a:ext cx="4588414" cy="103216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b="1" kern="1200">
                <a:solidFill>
                  <a:schemeClr val="tx1"/>
                </a:solidFill>
                <a:latin typeface="Roboto" panose="02000000000000000000" pitchFamily="2" charset="0"/>
                <a:ea typeface="Roboto" panose="02000000000000000000" pitchFamily="2" charset="0"/>
                <a:cs typeface="+mj-cs"/>
              </a:defRPr>
            </a:lvl1pPr>
          </a:lstStyle>
          <a:p>
            <a:r>
              <a:rPr lang="de-DE" dirty="0"/>
              <a:t>Annahmen</a:t>
            </a:r>
          </a:p>
        </p:txBody>
      </p:sp>
      <p:sp>
        <p:nvSpPr>
          <p:cNvPr id="13" name="Content Placeholder 2">
            <a:extLst>
              <a:ext uri="{FF2B5EF4-FFF2-40B4-BE49-F238E27FC236}">
                <a16:creationId xmlns:a16="http://schemas.microsoft.com/office/drawing/2014/main" id="{65E6FCD9-B462-46FE-940A-333A84A17333}"/>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nSpc>
                <a:spcPct val="90000"/>
              </a:lnSpc>
              <a:spcBef>
                <a:spcPts val="1000"/>
              </a:spcBef>
              <a:buFont typeface="Arial" panose="020B0604020202020204" pitchFamily="34" charset="0"/>
              <a:buChar char="•"/>
              <a:defRPr sz="2800">
                <a:latin typeface="Roboto" panose="02000000000000000000" pitchFamily="2" charset="0"/>
                <a:ea typeface="Roboto" panose="02000000000000000000" pitchFamily="2" charset="0"/>
              </a:defRPr>
            </a:lvl1pPr>
            <a:lvl2pPr marL="685800" indent="-228600">
              <a:lnSpc>
                <a:spcPct val="90000"/>
              </a:lnSpc>
              <a:spcBef>
                <a:spcPts val="500"/>
              </a:spcBef>
              <a:buFont typeface="Arial" panose="020B0604020202020204" pitchFamily="34" charset="0"/>
              <a:buChar char="•"/>
              <a:defRPr sz="2400">
                <a:latin typeface="Roboto" panose="02000000000000000000" pitchFamily="2" charset="0"/>
                <a:ea typeface="Roboto" panose="02000000000000000000" pitchFamily="2" charset="0"/>
              </a:defRPr>
            </a:lvl2pPr>
            <a:lvl3pPr marL="1143000" indent="-228600">
              <a:lnSpc>
                <a:spcPct val="90000"/>
              </a:lnSpc>
              <a:spcBef>
                <a:spcPts val="500"/>
              </a:spcBef>
              <a:buFont typeface="Arial" panose="020B0604020202020204" pitchFamily="34" charset="0"/>
              <a:buChar char="•"/>
              <a:defRPr sz="2000">
                <a:latin typeface="Roboto" panose="02000000000000000000" pitchFamily="2" charset="0"/>
                <a:ea typeface="Roboto" panose="02000000000000000000" pitchFamily="2" charset="0"/>
              </a:defRPr>
            </a:lvl3pPr>
            <a:lvl4pPr marL="1600200" indent="-228600">
              <a:lnSpc>
                <a:spcPct val="90000"/>
              </a:lnSpc>
              <a:spcBef>
                <a:spcPts val="500"/>
              </a:spcBef>
              <a:buFont typeface="Arial" panose="020B0604020202020204" pitchFamily="34" charset="0"/>
              <a:buChar char="•"/>
              <a:defRPr>
                <a:latin typeface="Roboto" panose="02000000000000000000" pitchFamily="2" charset="0"/>
                <a:ea typeface="Roboto" panose="02000000000000000000" pitchFamily="2" charset="0"/>
              </a:defRPr>
            </a:lvl4pPr>
            <a:lvl5pPr marL="2057400" indent="-228600">
              <a:lnSpc>
                <a:spcPct val="90000"/>
              </a:lnSpc>
              <a:spcBef>
                <a:spcPts val="500"/>
              </a:spcBef>
              <a:buFont typeface="Arial" panose="020B0604020202020204" pitchFamily="34" charset="0"/>
              <a:buChar char="•"/>
              <a:defRPr>
                <a:latin typeface="Roboto" panose="02000000000000000000" pitchFamily="2" charset="0"/>
                <a:ea typeface="Roboto" panose="02000000000000000000" pitchFamily="2"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de-DE" dirty="0"/>
              <a:t>Z ist nicht unabhängig von X (F-test der Regression &gt; 10)</a:t>
            </a:r>
            <a:br>
              <a:rPr lang="de-DE" dirty="0"/>
            </a:br>
            <a:endParaRPr lang="de-DE" dirty="0"/>
          </a:p>
          <a:p>
            <a:r>
              <a:rPr lang="de-DE" dirty="0"/>
              <a:t>Kein direkter Pfad von Z auf Y </a:t>
            </a:r>
            <a:br>
              <a:rPr lang="de-DE" dirty="0"/>
            </a:br>
            <a:endParaRPr lang="de-DE" dirty="0"/>
          </a:p>
          <a:p>
            <a:r>
              <a:rPr lang="de-DE" dirty="0"/>
              <a:t>Z unabhängig von allen Variablen die Pfad c induzieren</a:t>
            </a:r>
            <a:br>
              <a:rPr lang="de-DE" dirty="0"/>
            </a:br>
            <a:endParaRPr lang="de-DE" dirty="0"/>
          </a:p>
          <a:p>
            <a:endParaRPr lang="de-DE" dirty="0"/>
          </a:p>
        </p:txBody>
      </p:sp>
      <p:sp>
        <p:nvSpPr>
          <p:cNvPr id="2" name="Right Brace 1">
            <a:extLst>
              <a:ext uri="{FF2B5EF4-FFF2-40B4-BE49-F238E27FC236}">
                <a16:creationId xmlns:a16="http://schemas.microsoft.com/office/drawing/2014/main" id="{2D7D6277-3147-41CE-8B40-DA60A98A6E7F}"/>
              </a:ext>
            </a:extLst>
          </p:cNvPr>
          <p:cNvSpPr/>
          <p:nvPr/>
        </p:nvSpPr>
        <p:spPr>
          <a:xfrm>
            <a:off x="9752099" y="2707164"/>
            <a:ext cx="261257" cy="1720693"/>
          </a:xfrm>
          <a:prstGeom prst="rightBrace">
            <a:avLst/>
          </a:prstGeom>
          <a:ln w="38100">
            <a:headEnd type="none" w="med"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de-DE" dirty="0"/>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93635F4D-AD7B-488B-B873-E008ACDC2C8E}"/>
                  </a:ext>
                </a:extLst>
              </p:cNvPr>
              <p:cNvSpPr txBox="1"/>
              <p:nvPr/>
            </p:nvSpPr>
            <p:spPr>
              <a:xfrm>
                <a:off x="9945789" y="3238734"/>
                <a:ext cx="2246211" cy="657552"/>
              </a:xfrm>
              <a:prstGeom prst="rect">
                <a:avLst/>
              </a:prstGeom>
              <a:noFill/>
            </p:spPr>
            <p:txBody>
              <a:bodyPr wrap="square">
                <a:spAutoFit/>
              </a:bodyPr>
              <a:lstStyle/>
              <a:p>
                <a:r>
                  <a:rPr lang="de-DE" dirty="0">
                    <a:latin typeface="Roboto" panose="02000000000000000000" pitchFamily="2" charset="0"/>
                    <a:ea typeface="Roboto" panose="02000000000000000000" pitchFamily="2" charset="0"/>
                  </a:rPr>
                  <a:t>Z unabhängig von Y</a:t>
                </a:r>
                <a:br>
                  <a:rPr lang="de-DE" dirty="0">
                    <a:latin typeface="Roboto" panose="02000000000000000000" pitchFamily="2" charset="0"/>
                    <a:ea typeface="Roboto" panose="02000000000000000000" pitchFamily="2" charset="0"/>
                  </a:rPr>
                </a:br>
                <a:r>
                  <a:rPr lang="de-DE" dirty="0">
                    <a:latin typeface="Roboto" panose="02000000000000000000" pitchFamily="2" charset="0"/>
                    <a:ea typeface="Roboto" panose="02000000000000000000" pitchFamily="2" charset="0"/>
                  </a:rPr>
                  <a:t>in </a:t>
                </a:r>
                <a:r>
                  <a:rPr lang="de-DE" dirty="0" err="1">
                    <a:latin typeface="Roboto" panose="02000000000000000000" pitchFamily="2" charset="0"/>
                    <a:ea typeface="Roboto" panose="02000000000000000000" pitchFamily="2" charset="0"/>
                  </a:rPr>
                  <a:t>Subgraph</a:t>
                </a:r>
                <a:r>
                  <a:rPr lang="de-DE" dirty="0">
                    <a:latin typeface="Roboto" panose="02000000000000000000" pitchFamily="2" charset="0"/>
                    <a:ea typeface="Roboto" panose="02000000000000000000" pitchFamily="2" charset="0"/>
                  </a:rPr>
                  <a:t> </a:t>
                </a:r>
                <a14:m>
                  <m:oMath xmlns:m="http://schemas.openxmlformats.org/officeDocument/2006/math">
                    <m:bar>
                      <m:barPr>
                        <m:ctrlPr>
                          <a:rPr lang="en-US" b="0" i="1" smtClean="0">
                            <a:latin typeface="Cambria Math" panose="02040503050406030204" pitchFamily="18" charset="0"/>
                          </a:rPr>
                        </m:ctrlPr>
                      </m:barPr>
                      <m:e>
                        <m:r>
                          <a:rPr lang="en-US" b="0" i="1" smtClean="0">
                            <a:latin typeface="Cambria Math" panose="02040503050406030204" pitchFamily="18" charset="0"/>
                          </a:rPr>
                          <m:t>𝑋</m:t>
                        </m:r>
                      </m:e>
                    </m:bar>
                  </m:oMath>
                </a14:m>
                <a:endParaRPr lang="de-DE" dirty="0">
                  <a:latin typeface="Roboto" panose="02000000000000000000" pitchFamily="2" charset="0"/>
                  <a:ea typeface="Roboto" panose="02000000000000000000" pitchFamily="2" charset="0"/>
                </a:endParaRPr>
              </a:p>
            </p:txBody>
          </p:sp>
        </mc:Choice>
        <mc:Fallback xmlns="">
          <p:sp>
            <p:nvSpPr>
              <p:cNvPr id="7" name="TextBox 6">
                <a:extLst>
                  <a:ext uri="{FF2B5EF4-FFF2-40B4-BE49-F238E27FC236}">
                    <a16:creationId xmlns:a16="http://schemas.microsoft.com/office/drawing/2014/main" id="{93635F4D-AD7B-488B-B873-E008ACDC2C8E}"/>
                  </a:ext>
                </a:extLst>
              </p:cNvPr>
              <p:cNvSpPr txBox="1">
                <a:spLocks noRot="1" noChangeAspect="1" noMove="1" noResize="1" noEditPoints="1" noAdjustHandles="1" noChangeArrowheads="1" noChangeShapeType="1" noTextEdit="1"/>
              </p:cNvSpPr>
              <p:nvPr/>
            </p:nvSpPr>
            <p:spPr>
              <a:xfrm>
                <a:off x="9945789" y="3238734"/>
                <a:ext cx="2246211" cy="657552"/>
              </a:xfrm>
              <a:prstGeom prst="rect">
                <a:avLst/>
              </a:prstGeom>
              <a:blipFill>
                <a:blip r:embed="rId3"/>
                <a:stretch>
                  <a:fillRect l="-2446" t="-3704" b="-12963"/>
                </a:stretch>
              </a:blipFill>
            </p:spPr>
            <p:txBody>
              <a:bodyPr/>
              <a:lstStyle/>
              <a:p>
                <a:r>
                  <a:rPr lang="de-DE">
                    <a:noFill/>
                  </a:rPr>
                  <a:t> </a:t>
                </a:r>
              </a:p>
            </p:txBody>
          </p:sp>
        </mc:Fallback>
      </mc:AlternateContent>
    </p:spTree>
    <p:extLst>
      <p:ext uri="{BB962C8B-B14F-4D97-AF65-F5344CB8AC3E}">
        <p14:creationId xmlns:p14="http://schemas.microsoft.com/office/powerpoint/2010/main" val="1161458289"/>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Selection on observables</a:t>
            </a:r>
          </a:p>
        </p:txBody>
      </p:sp>
      <p:sp>
        <p:nvSpPr>
          <p:cNvPr id="6" name="Content Placeholder 5"/>
          <p:cNvSpPr>
            <a:spLocks noGrp="1"/>
          </p:cNvSpPr>
          <p:nvPr>
            <p:ph idx="1"/>
          </p:nvPr>
        </p:nvSpPr>
        <p:spPr/>
        <p:txBody>
          <a:bodyPr/>
          <a:lstStyle/>
          <a:p>
            <a:r>
              <a:rPr lang="en-US" dirty="0"/>
              <a:t>So far all of our models were based on the assumption that we can achieve </a:t>
            </a:r>
            <a:r>
              <a:rPr lang="en-US" dirty="0" err="1"/>
              <a:t>ignorability</a:t>
            </a:r>
            <a:r>
              <a:rPr lang="en-US" dirty="0"/>
              <a:t> (back-door criterion)</a:t>
            </a:r>
          </a:p>
          <a:p>
            <a:endParaRPr lang="en-US" dirty="0"/>
          </a:p>
          <a:p>
            <a:r>
              <a:rPr lang="en-US" dirty="0"/>
              <a:t>But what if that assumption is not really credible?</a:t>
            </a:r>
          </a:p>
        </p:txBody>
      </p:sp>
      <p:sp>
        <p:nvSpPr>
          <p:cNvPr id="4" name="Slide Number Placeholder 3"/>
          <p:cNvSpPr>
            <a:spLocks noGrp="1"/>
          </p:cNvSpPr>
          <p:nvPr>
            <p:ph type="sldNum" sz="quarter" idx="12"/>
          </p:nvPr>
        </p:nvSpPr>
        <p:spPr/>
        <p:txBody>
          <a:bodyPr/>
          <a:lstStyle/>
          <a:p>
            <a:fld id="{5F3DA2C8-5B72-4388-8D1E-72C210589DD5}" type="slidenum">
              <a:rPr lang="en-US" smtClean="0"/>
              <a:t>180</a:t>
            </a:fld>
            <a:endParaRPr lang="en-US"/>
          </a:p>
        </p:txBody>
      </p:sp>
    </p:spTree>
    <p:extLst>
      <p:ext uri="{BB962C8B-B14F-4D97-AF65-F5344CB8AC3E}">
        <p14:creationId xmlns:p14="http://schemas.microsoft.com/office/powerpoint/2010/main" val="3437940935"/>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Other assumptions</a:t>
            </a:r>
          </a:p>
        </p:txBody>
      </p:sp>
      <p:sp>
        <p:nvSpPr>
          <p:cNvPr id="6" name="Content Placeholder 5"/>
          <p:cNvSpPr>
            <a:spLocks noGrp="1"/>
          </p:cNvSpPr>
          <p:nvPr>
            <p:ph idx="1"/>
          </p:nvPr>
        </p:nvSpPr>
        <p:spPr/>
        <p:txBody>
          <a:bodyPr/>
          <a:lstStyle/>
          <a:p>
            <a:r>
              <a:rPr lang="en-US" dirty="0"/>
              <a:t>We can try to make other causal assumptions that do not rely on having observed all confounders</a:t>
            </a:r>
          </a:p>
          <a:p>
            <a:endParaRPr lang="en-US" dirty="0"/>
          </a:p>
          <a:p>
            <a:r>
              <a:rPr lang="en-US" dirty="0"/>
              <a:t>Whether these assumptions are more or less plausible is always a matter of theory and debate</a:t>
            </a:r>
          </a:p>
        </p:txBody>
      </p:sp>
      <p:sp>
        <p:nvSpPr>
          <p:cNvPr id="4" name="Slide Number Placeholder 3"/>
          <p:cNvSpPr>
            <a:spLocks noGrp="1"/>
          </p:cNvSpPr>
          <p:nvPr>
            <p:ph type="sldNum" sz="quarter" idx="12"/>
          </p:nvPr>
        </p:nvSpPr>
        <p:spPr/>
        <p:txBody>
          <a:bodyPr/>
          <a:lstStyle/>
          <a:p>
            <a:fld id="{5F3DA2C8-5B72-4388-8D1E-72C210589DD5}" type="slidenum">
              <a:rPr lang="en-US" smtClean="0"/>
              <a:t>181</a:t>
            </a:fld>
            <a:endParaRPr lang="en-US"/>
          </a:p>
        </p:txBody>
      </p:sp>
    </p:spTree>
    <p:extLst>
      <p:ext uri="{BB962C8B-B14F-4D97-AF65-F5344CB8AC3E}">
        <p14:creationId xmlns:p14="http://schemas.microsoft.com/office/powerpoint/2010/main" val="1250291535"/>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Instrumental variables</a:t>
            </a:r>
          </a:p>
        </p:txBody>
      </p:sp>
      <p:sp>
        <p:nvSpPr>
          <p:cNvPr id="3" name="Content Placeholder 2"/>
          <p:cNvSpPr>
            <a:spLocks noGrp="1"/>
          </p:cNvSpPr>
          <p:nvPr>
            <p:ph idx="1"/>
          </p:nvPr>
        </p:nvSpPr>
        <p:spPr/>
        <p:txBody>
          <a:bodyPr/>
          <a:lstStyle/>
          <a:p>
            <a:r>
              <a:rPr lang="en-US" dirty="0"/>
              <a:t>One such causal assumption is that we are able to identify one (or more) variables that are so-called </a:t>
            </a:r>
            <a:r>
              <a:rPr lang="en-US" i="1" dirty="0"/>
              <a:t>instruments</a:t>
            </a:r>
            <a:endParaRPr lang="en-US" dirty="0"/>
          </a:p>
        </p:txBody>
      </p:sp>
      <p:sp>
        <p:nvSpPr>
          <p:cNvPr id="4" name="Slide Number Placeholder 3"/>
          <p:cNvSpPr>
            <a:spLocks noGrp="1"/>
          </p:cNvSpPr>
          <p:nvPr>
            <p:ph type="sldNum" sz="quarter" idx="12"/>
          </p:nvPr>
        </p:nvSpPr>
        <p:spPr/>
        <p:txBody>
          <a:bodyPr/>
          <a:lstStyle/>
          <a:p>
            <a:fld id="{5F3DA2C8-5B72-4388-8D1E-72C210589DD5}" type="slidenum">
              <a:rPr lang="en-US" smtClean="0"/>
              <a:t>182</a:t>
            </a:fld>
            <a:endParaRPr lang="en-US"/>
          </a:p>
        </p:txBody>
      </p:sp>
      <p:sp>
        <p:nvSpPr>
          <p:cNvPr id="5" name="Rectangle 4"/>
          <p:cNvSpPr/>
          <p:nvPr/>
        </p:nvSpPr>
        <p:spPr>
          <a:xfrm>
            <a:off x="3581400" y="5257800"/>
            <a:ext cx="1219200" cy="68580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ysClr val="windowText" lastClr="000000"/>
                </a:solidFill>
              </a:rPr>
              <a:t>Treatment</a:t>
            </a:r>
          </a:p>
        </p:txBody>
      </p:sp>
      <p:sp>
        <p:nvSpPr>
          <p:cNvPr id="6" name="Rectangle 5"/>
          <p:cNvSpPr/>
          <p:nvPr/>
        </p:nvSpPr>
        <p:spPr>
          <a:xfrm>
            <a:off x="7010400" y="5257800"/>
            <a:ext cx="1219200" cy="68580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ysClr val="windowText" lastClr="000000"/>
                </a:solidFill>
              </a:rPr>
              <a:t>Outcome</a:t>
            </a:r>
          </a:p>
        </p:txBody>
      </p:sp>
      <p:sp>
        <p:nvSpPr>
          <p:cNvPr id="7" name="Oval 6"/>
          <p:cNvSpPr/>
          <p:nvPr/>
        </p:nvSpPr>
        <p:spPr>
          <a:xfrm>
            <a:off x="4897967" y="4419600"/>
            <a:ext cx="2015065" cy="68580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600" dirty="0">
                <a:solidFill>
                  <a:sysClr val="windowText" lastClr="000000"/>
                </a:solidFill>
              </a:rPr>
              <a:t>Confounder</a:t>
            </a:r>
          </a:p>
        </p:txBody>
      </p:sp>
      <p:cxnSp>
        <p:nvCxnSpPr>
          <p:cNvPr id="8" name="Straight Arrow Connector 7"/>
          <p:cNvCxnSpPr>
            <a:stCxn id="5" idx="3"/>
            <a:endCxn id="6" idx="1"/>
          </p:cNvCxnSpPr>
          <p:nvPr/>
        </p:nvCxnSpPr>
        <p:spPr>
          <a:xfrm>
            <a:off x="4800600" y="5600700"/>
            <a:ext cx="2209800" cy="1588"/>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9" name="Straight Arrow Connector 8"/>
          <p:cNvCxnSpPr>
            <a:stCxn id="7" idx="2"/>
            <a:endCxn id="5" idx="0"/>
          </p:cNvCxnSpPr>
          <p:nvPr/>
        </p:nvCxnSpPr>
        <p:spPr>
          <a:xfrm flipH="1">
            <a:off x="4191000" y="4762500"/>
            <a:ext cx="706967" cy="4953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0" name="Straight Arrow Connector 9"/>
          <p:cNvCxnSpPr>
            <a:stCxn id="7" idx="6"/>
          </p:cNvCxnSpPr>
          <p:nvPr/>
        </p:nvCxnSpPr>
        <p:spPr>
          <a:xfrm>
            <a:off x="6913032" y="4762500"/>
            <a:ext cx="706968" cy="4953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1" name="Rectangle 10"/>
          <p:cNvSpPr/>
          <p:nvPr/>
        </p:nvSpPr>
        <p:spPr>
          <a:xfrm>
            <a:off x="1185333" y="5257800"/>
            <a:ext cx="1219200" cy="68580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ysClr val="windowText" lastClr="000000"/>
                </a:solidFill>
              </a:rPr>
              <a:t>Instrument</a:t>
            </a:r>
          </a:p>
        </p:txBody>
      </p:sp>
      <p:cxnSp>
        <p:nvCxnSpPr>
          <p:cNvPr id="12" name="Straight Arrow Connector 11"/>
          <p:cNvCxnSpPr>
            <a:stCxn id="11" idx="3"/>
            <a:endCxn id="5" idx="1"/>
          </p:cNvCxnSpPr>
          <p:nvPr/>
        </p:nvCxnSpPr>
        <p:spPr>
          <a:xfrm>
            <a:off x="2404533" y="5600700"/>
            <a:ext cx="1176867"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21" name="Curved Connector 20"/>
          <p:cNvCxnSpPr>
            <a:stCxn id="11" idx="0"/>
            <a:endCxn id="5" idx="0"/>
          </p:cNvCxnSpPr>
          <p:nvPr/>
        </p:nvCxnSpPr>
        <p:spPr>
          <a:xfrm rot="5400000" flipH="1" flipV="1">
            <a:off x="2992966" y="4059767"/>
            <a:ext cx="12700" cy="2396067"/>
          </a:xfrm>
          <a:prstGeom prst="curvedConnector3">
            <a:avLst>
              <a:gd name="adj1" fmla="val 5566669"/>
            </a:avLst>
          </a:prstGeom>
          <a:ln>
            <a:headEnd type="triangle"/>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491201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mph" presetSubtype="2" fill="hold" nodeType="withEffect">
                                  <p:stCondLst>
                                    <p:cond delay="0"/>
                                  </p:stCondLst>
                                  <p:childTnLst>
                                    <p:animClr clrSpc="rgb" dir="cw">
                                      <p:cBhvr>
                                        <p:cTn id="10" dur="1000" fill="hold"/>
                                        <p:tgtEl>
                                          <p:spTgt spid="7"/>
                                        </p:tgtEl>
                                        <p:attrNameLst>
                                          <p:attrName>fillcolor</p:attrName>
                                        </p:attrNameLst>
                                      </p:cBhvr>
                                      <p:to>
                                        <a:schemeClr val="accent2"/>
                                      </p:to>
                                    </p:animClr>
                                    <p:set>
                                      <p:cBhvr>
                                        <p:cTn id="11" dur="1000" fill="hold"/>
                                        <p:tgtEl>
                                          <p:spTgt spid="7"/>
                                        </p:tgtEl>
                                        <p:attrNameLst>
                                          <p:attrName>fill.type</p:attrName>
                                        </p:attrNameLst>
                                      </p:cBhvr>
                                      <p:to>
                                        <p:strVal val="solid"/>
                                      </p:to>
                                    </p:set>
                                    <p:set>
                                      <p:cBhvr>
                                        <p:cTn id="12" dur="1000" fill="hold"/>
                                        <p:tgtEl>
                                          <p:spTgt spid="7"/>
                                        </p:tgtEl>
                                        <p:attrNameLst>
                                          <p:attrName>fill.on</p:attrName>
                                        </p:attrNameLst>
                                      </p:cBhvr>
                                      <p:to>
                                        <p:strVal val="tru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Instrumental variables</a:t>
            </a:r>
          </a:p>
        </p:txBody>
      </p:sp>
      <p:sp>
        <p:nvSpPr>
          <p:cNvPr id="3" name="Content Placeholder 2"/>
          <p:cNvSpPr>
            <a:spLocks noGrp="1"/>
          </p:cNvSpPr>
          <p:nvPr>
            <p:ph idx="1"/>
          </p:nvPr>
        </p:nvSpPr>
        <p:spPr/>
        <p:txBody>
          <a:bodyPr>
            <a:normAutofit/>
          </a:bodyPr>
          <a:lstStyle/>
          <a:p>
            <a:r>
              <a:rPr lang="en-US" sz="2000" dirty="0"/>
              <a:t>An instrument has an effect on the treatment (may or may not be causal)</a:t>
            </a:r>
          </a:p>
          <a:p>
            <a:endParaRPr lang="en-US" sz="2000" dirty="0"/>
          </a:p>
          <a:p>
            <a:r>
              <a:rPr lang="en-US" sz="2000" dirty="0"/>
              <a:t>An instrument is unrelated to the confounders</a:t>
            </a:r>
          </a:p>
          <a:p>
            <a:endParaRPr lang="en-US" sz="2000" dirty="0"/>
          </a:p>
          <a:p>
            <a:r>
              <a:rPr lang="en-US" sz="2000" dirty="0"/>
              <a:t>An instrument does not have a direct effect on the outcome (exclusion restriction)</a:t>
            </a:r>
          </a:p>
        </p:txBody>
      </p:sp>
      <p:sp>
        <p:nvSpPr>
          <p:cNvPr id="4" name="Slide Number Placeholder 3"/>
          <p:cNvSpPr>
            <a:spLocks noGrp="1"/>
          </p:cNvSpPr>
          <p:nvPr>
            <p:ph type="sldNum" sz="quarter" idx="12"/>
          </p:nvPr>
        </p:nvSpPr>
        <p:spPr/>
        <p:txBody>
          <a:bodyPr/>
          <a:lstStyle/>
          <a:p>
            <a:fld id="{5F3DA2C8-5B72-4388-8D1E-72C210589DD5}" type="slidenum">
              <a:rPr lang="en-US" smtClean="0"/>
              <a:t>183</a:t>
            </a:fld>
            <a:endParaRPr lang="en-US"/>
          </a:p>
        </p:txBody>
      </p:sp>
      <p:sp>
        <p:nvSpPr>
          <p:cNvPr id="5" name="Rectangle 4"/>
          <p:cNvSpPr/>
          <p:nvPr/>
        </p:nvSpPr>
        <p:spPr>
          <a:xfrm>
            <a:off x="3581400" y="5257800"/>
            <a:ext cx="1219200" cy="68580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ysClr val="windowText" lastClr="000000"/>
                </a:solidFill>
              </a:rPr>
              <a:t>Treatment</a:t>
            </a:r>
          </a:p>
        </p:txBody>
      </p:sp>
      <p:sp>
        <p:nvSpPr>
          <p:cNvPr id="6" name="Rectangle 5"/>
          <p:cNvSpPr/>
          <p:nvPr/>
        </p:nvSpPr>
        <p:spPr>
          <a:xfrm>
            <a:off x="7010400" y="5257800"/>
            <a:ext cx="1219200" cy="68580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ysClr val="windowText" lastClr="000000"/>
                </a:solidFill>
              </a:rPr>
              <a:t>Outcome</a:t>
            </a:r>
          </a:p>
        </p:txBody>
      </p:sp>
      <p:sp>
        <p:nvSpPr>
          <p:cNvPr id="7" name="Oval 6"/>
          <p:cNvSpPr/>
          <p:nvPr/>
        </p:nvSpPr>
        <p:spPr>
          <a:xfrm>
            <a:off x="4897967" y="4419600"/>
            <a:ext cx="2015065" cy="68580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600" dirty="0">
                <a:solidFill>
                  <a:sysClr val="windowText" lastClr="000000"/>
                </a:solidFill>
              </a:rPr>
              <a:t>Confounder</a:t>
            </a:r>
          </a:p>
        </p:txBody>
      </p:sp>
      <p:cxnSp>
        <p:nvCxnSpPr>
          <p:cNvPr id="8" name="Straight Arrow Connector 7"/>
          <p:cNvCxnSpPr>
            <a:stCxn id="5" idx="3"/>
            <a:endCxn id="6" idx="1"/>
          </p:cNvCxnSpPr>
          <p:nvPr/>
        </p:nvCxnSpPr>
        <p:spPr>
          <a:xfrm>
            <a:off x="4800600" y="5600700"/>
            <a:ext cx="2209800" cy="1588"/>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9" name="Straight Arrow Connector 8"/>
          <p:cNvCxnSpPr>
            <a:stCxn id="7" idx="2"/>
            <a:endCxn id="5" idx="0"/>
          </p:cNvCxnSpPr>
          <p:nvPr/>
        </p:nvCxnSpPr>
        <p:spPr>
          <a:xfrm flipH="1">
            <a:off x="4191000" y="4762500"/>
            <a:ext cx="706967" cy="4953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0" name="Straight Arrow Connector 9"/>
          <p:cNvCxnSpPr>
            <a:stCxn id="7" idx="6"/>
          </p:cNvCxnSpPr>
          <p:nvPr/>
        </p:nvCxnSpPr>
        <p:spPr>
          <a:xfrm>
            <a:off x="6913032" y="4762500"/>
            <a:ext cx="706968" cy="4953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1" name="Rectangle 10"/>
          <p:cNvSpPr/>
          <p:nvPr/>
        </p:nvSpPr>
        <p:spPr>
          <a:xfrm>
            <a:off x="1185333" y="5257800"/>
            <a:ext cx="1219200" cy="68580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ysClr val="windowText" lastClr="000000"/>
                </a:solidFill>
              </a:rPr>
              <a:t>Instrument</a:t>
            </a:r>
          </a:p>
        </p:txBody>
      </p:sp>
      <p:cxnSp>
        <p:nvCxnSpPr>
          <p:cNvPr id="12" name="Straight Arrow Connector 11"/>
          <p:cNvCxnSpPr>
            <a:stCxn id="11" idx="3"/>
            <a:endCxn id="5" idx="1"/>
          </p:cNvCxnSpPr>
          <p:nvPr/>
        </p:nvCxnSpPr>
        <p:spPr>
          <a:xfrm>
            <a:off x="2404533" y="5600700"/>
            <a:ext cx="1176867"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3" name="Curved Connector 12"/>
          <p:cNvCxnSpPr/>
          <p:nvPr/>
        </p:nvCxnSpPr>
        <p:spPr>
          <a:xfrm rot="5400000" flipH="1" flipV="1">
            <a:off x="2992966" y="4059767"/>
            <a:ext cx="12700" cy="2396067"/>
          </a:xfrm>
          <a:prstGeom prst="curvedConnector3">
            <a:avLst>
              <a:gd name="adj1" fmla="val 5566669"/>
            </a:avLst>
          </a:prstGeom>
          <a:ln>
            <a:headEnd type="triangle"/>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154932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mph" presetSubtype="2" fill="hold" nodeType="withEffect">
                                  <p:stCondLst>
                                    <p:cond delay="0"/>
                                  </p:stCondLst>
                                  <p:childTnLst>
                                    <p:animClr clrSpc="rgb" dir="cw">
                                      <p:cBhvr>
                                        <p:cTn id="10" dur="1000" fill="hold"/>
                                        <p:tgtEl>
                                          <p:spTgt spid="7"/>
                                        </p:tgtEl>
                                        <p:attrNameLst>
                                          <p:attrName>fillcolor</p:attrName>
                                        </p:attrNameLst>
                                      </p:cBhvr>
                                      <p:to>
                                        <a:schemeClr val="accent2"/>
                                      </p:to>
                                    </p:animClr>
                                    <p:set>
                                      <p:cBhvr>
                                        <p:cTn id="11" dur="1000" fill="hold"/>
                                        <p:tgtEl>
                                          <p:spTgt spid="7"/>
                                        </p:tgtEl>
                                        <p:attrNameLst>
                                          <p:attrName>fill.type</p:attrName>
                                        </p:attrNameLst>
                                      </p:cBhvr>
                                      <p:to>
                                        <p:strVal val="solid"/>
                                      </p:to>
                                    </p:set>
                                    <p:set>
                                      <p:cBhvr>
                                        <p:cTn id="12" dur="1000" fill="hold"/>
                                        <p:tgtEl>
                                          <p:spTgt spid="7"/>
                                        </p:tgtEl>
                                        <p:attrNameLst>
                                          <p:attrName>fill.on</p:attrName>
                                        </p:attrNameLst>
                                      </p:cBhvr>
                                      <p:to>
                                        <p:strVal val="tru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Instrumental variables</a:t>
            </a:r>
          </a:p>
        </p:txBody>
      </p:sp>
      <p:sp>
        <p:nvSpPr>
          <p:cNvPr id="3" name="Content Placeholder 2"/>
          <p:cNvSpPr>
            <a:spLocks noGrp="1"/>
          </p:cNvSpPr>
          <p:nvPr>
            <p:ph idx="1"/>
          </p:nvPr>
        </p:nvSpPr>
        <p:spPr/>
        <p:txBody>
          <a:bodyPr/>
          <a:lstStyle/>
          <a:p>
            <a:r>
              <a:rPr lang="en-US" dirty="0"/>
              <a:t>Examples:</a:t>
            </a:r>
          </a:p>
          <a:p>
            <a:pPr lvl="1"/>
            <a:r>
              <a:rPr lang="en-US" dirty="0"/>
              <a:t>Randomized treatment assignment in which not everybody responds to treatment. Smoking cessation program -&gt; Smoking frequency -&gt; birth weight</a:t>
            </a:r>
          </a:p>
          <a:p>
            <a:pPr lvl="1"/>
            <a:endParaRPr lang="en-US" dirty="0"/>
          </a:p>
          <a:p>
            <a:pPr lvl="1"/>
            <a:r>
              <a:rPr lang="en-US" dirty="0"/>
              <a:t>Distance from hospital as instrument for causal relationship between home birth and birth complications</a:t>
            </a:r>
          </a:p>
          <a:p>
            <a:pPr lvl="1"/>
            <a:endParaRPr lang="en-US" dirty="0"/>
          </a:p>
          <a:p>
            <a:pPr lvl="1"/>
            <a:endParaRPr lang="en-US" dirty="0"/>
          </a:p>
        </p:txBody>
      </p:sp>
      <p:sp>
        <p:nvSpPr>
          <p:cNvPr id="4" name="Slide Number Placeholder 3"/>
          <p:cNvSpPr>
            <a:spLocks noGrp="1"/>
          </p:cNvSpPr>
          <p:nvPr>
            <p:ph type="sldNum" sz="quarter" idx="12"/>
          </p:nvPr>
        </p:nvSpPr>
        <p:spPr/>
        <p:txBody>
          <a:bodyPr/>
          <a:lstStyle/>
          <a:p>
            <a:fld id="{5F3DA2C8-5B72-4388-8D1E-72C210589DD5}" type="slidenum">
              <a:rPr lang="en-US" smtClean="0"/>
              <a:t>184</a:t>
            </a:fld>
            <a:endParaRPr lang="en-US"/>
          </a:p>
        </p:txBody>
      </p:sp>
    </p:spTree>
    <p:extLst>
      <p:ext uri="{BB962C8B-B14F-4D97-AF65-F5344CB8AC3E}">
        <p14:creationId xmlns:p14="http://schemas.microsoft.com/office/powerpoint/2010/main" val="3420335829"/>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Instrumental variables</a:t>
            </a:r>
          </a:p>
        </p:txBody>
      </p:sp>
      <p:sp>
        <p:nvSpPr>
          <p:cNvPr id="3" name="Content Placeholder 2"/>
          <p:cNvSpPr>
            <a:spLocks noGrp="1"/>
          </p:cNvSpPr>
          <p:nvPr>
            <p:ph idx="1"/>
          </p:nvPr>
        </p:nvSpPr>
        <p:spPr/>
        <p:txBody>
          <a:bodyPr/>
          <a:lstStyle/>
          <a:p>
            <a:r>
              <a:rPr lang="en-US" dirty="0"/>
              <a:t>IV estimates identify a causal effect</a:t>
            </a:r>
            <a:r>
              <a:rPr lang="en-US" altLang="en-US" dirty="0">
                <a:cs typeface="Arial" panose="020B0604020202020204" pitchFamily="34" charset="0"/>
              </a:rPr>
              <a:t> for individuals “who can be induced to change [treatment] status by a change in the instrument”</a:t>
            </a:r>
          </a:p>
          <a:p>
            <a:endParaRPr lang="en-US" altLang="en-US" dirty="0">
              <a:cs typeface="Arial" panose="020B0604020202020204" pitchFamily="34" charset="0"/>
            </a:endParaRPr>
          </a:p>
          <a:p>
            <a:r>
              <a:rPr lang="en-US" altLang="en-US" dirty="0">
                <a:cs typeface="Arial" panose="020B0604020202020204" pitchFamily="34" charset="0"/>
              </a:rPr>
              <a:t>Local treatment effect is instrument-dependent, meaning that one and same effect with different instruments will give different results</a:t>
            </a:r>
            <a:endParaRPr lang="en-US" dirty="0"/>
          </a:p>
        </p:txBody>
      </p:sp>
      <p:sp>
        <p:nvSpPr>
          <p:cNvPr id="4" name="Slide Number Placeholder 3"/>
          <p:cNvSpPr>
            <a:spLocks noGrp="1"/>
          </p:cNvSpPr>
          <p:nvPr>
            <p:ph type="sldNum" sz="quarter" idx="12"/>
          </p:nvPr>
        </p:nvSpPr>
        <p:spPr/>
        <p:txBody>
          <a:bodyPr/>
          <a:lstStyle/>
          <a:p>
            <a:fld id="{5F3DA2C8-5B72-4388-8D1E-72C210589DD5}" type="slidenum">
              <a:rPr lang="en-US" smtClean="0"/>
              <a:t>185</a:t>
            </a:fld>
            <a:endParaRPr lang="en-US"/>
          </a:p>
        </p:txBody>
      </p:sp>
    </p:spTree>
    <p:extLst>
      <p:ext uri="{BB962C8B-B14F-4D97-AF65-F5344CB8AC3E}">
        <p14:creationId xmlns:p14="http://schemas.microsoft.com/office/powerpoint/2010/main" val="3031501872"/>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Instrumental variables</a:t>
            </a:r>
          </a:p>
        </p:txBody>
      </p:sp>
      <p:sp>
        <p:nvSpPr>
          <p:cNvPr id="3" name="Content Placeholder 2"/>
          <p:cNvSpPr>
            <a:spLocks noGrp="1"/>
          </p:cNvSpPr>
          <p:nvPr>
            <p:ph idx="1"/>
          </p:nvPr>
        </p:nvSpPr>
        <p:spPr/>
        <p:txBody>
          <a:bodyPr>
            <a:normAutofit fontScale="92500" lnSpcReduction="10000"/>
          </a:bodyPr>
          <a:lstStyle/>
          <a:p>
            <a:r>
              <a:rPr lang="en-US" dirty="0"/>
              <a:t>IV can be estimated through 2-stage least-squares regression or using structural equation models</a:t>
            </a:r>
          </a:p>
          <a:p>
            <a:endParaRPr lang="en-US" dirty="0"/>
          </a:p>
          <a:p>
            <a:r>
              <a:rPr lang="en-US" dirty="0"/>
              <a:t>It is customary to statistically compare estimates from an unadjusted model with those from the IV model (</a:t>
            </a:r>
            <a:r>
              <a:rPr lang="en-US" dirty="0" err="1"/>
              <a:t>Hausman</a:t>
            </a:r>
            <a:r>
              <a:rPr lang="en-US" dirty="0"/>
              <a:t> test)</a:t>
            </a:r>
          </a:p>
          <a:p>
            <a:endParaRPr lang="en-US" dirty="0"/>
          </a:p>
          <a:p>
            <a:r>
              <a:rPr lang="en-US" dirty="0"/>
              <a:t>Also report the significance of the relationship between instrument and putative cause</a:t>
            </a:r>
          </a:p>
          <a:p>
            <a:endParaRPr lang="en-US" dirty="0"/>
          </a:p>
          <a:p>
            <a:r>
              <a:rPr lang="en-US" dirty="0"/>
              <a:t>If more than one IV is available, then one can test whether the IV is correlated with the error of the outcome (</a:t>
            </a:r>
            <a:r>
              <a:rPr lang="en-US" dirty="0" err="1"/>
              <a:t>Sargan</a:t>
            </a:r>
            <a:r>
              <a:rPr lang="en-US" dirty="0"/>
              <a:t> test)</a:t>
            </a:r>
          </a:p>
          <a:p>
            <a:endParaRPr lang="en-US" dirty="0"/>
          </a:p>
          <a:p>
            <a:endParaRPr lang="en-US" dirty="0"/>
          </a:p>
        </p:txBody>
      </p:sp>
      <p:sp>
        <p:nvSpPr>
          <p:cNvPr id="4" name="Slide Number Placeholder 3"/>
          <p:cNvSpPr>
            <a:spLocks noGrp="1"/>
          </p:cNvSpPr>
          <p:nvPr>
            <p:ph type="sldNum" sz="quarter" idx="12"/>
          </p:nvPr>
        </p:nvSpPr>
        <p:spPr/>
        <p:txBody>
          <a:bodyPr/>
          <a:lstStyle/>
          <a:p>
            <a:fld id="{5F3DA2C8-5B72-4388-8D1E-72C210589DD5}" type="slidenum">
              <a:rPr lang="en-US" smtClean="0"/>
              <a:t>186</a:t>
            </a:fld>
            <a:endParaRPr lang="en-US"/>
          </a:p>
        </p:txBody>
      </p:sp>
    </p:spTree>
    <p:extLst>
      <p:ext uri="{BB962C8B-B14F-4D97-AF65-F5344CB8AC3E}">
        <p14:creationId xmlns:p14="http://schemas.microsoft.com/office/powerpoint/2010/main" val="3586679579"/>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Mechanisms</a:t>
            </a:r>
          </a:p>
        </p:txBody>
      </p:sp>
      <p:sp>
        <p:nvSpPr>
          <p:cNvPr id="3" name="Content Placeholder 2"/>
          <p:cNvSpPr>
            <a:spLocks noGrp="1"/>
          </p:cNvSpPr>
          <p:nvPr>
            <p:ph idx="1"/>
          </p:nvPr>
        </p:nvSpPr>
        <p:spPr/>
        <p:txBody>
          <a:bodyPr/>
          <a:lstStyle/>
          <a:p>
            <a:r>
              <a:rPr lang="en-US" dirty="0"/>
              <a:t>Similar in spirit to instrumental variables, one may find a unique mechanism (psychologists would call it full mediation)</a:t>
            </a:r>
          </a:p>
        </p:txBody>
      </p:sp>
      <p:sp>
        <p:nvSpPr>
          <p:cNvPr id="4" name="Slide Number Placeholder 3"/>
          <p:cNvSpPr>
            <a:spLocks noGrp="1"/>
          </p:cNvSpPr>
          <p:nvPr>
            <p:ph type="sldNum" sz="quarter" idx="12"/>
          </p:nvPr>
        </p:nvSpPr>
        <p:spPr/>
        <p:txBody>
          <a:bodyPr/>
          <a:lstStyle/>
          <a:p>
            <a:fld id="{5F3DA2C8-5B72-4388-8D1E-72C210589DD5}" type="slidenum">
              <a:rPr lang="en-US" smtClean="0"/>
              <a:t>187</a:t>
            </a:fld>
            <a:endParaRPr lang="en-US"/>
          </a:p>
        </p:txBody>
      </p:sp>
      <p:sp>
        <p:nvSpPr>
          <p:cNvPr id="5" name="Rectangle 4"/>
          <p:cNvSpPr/>
          <p:nvPr/>
        </p:nvSpPr>
        <p:spPr>
          <a:xfrm>
            <a:off x="5270502" y="5228432"/>
            <a:ext cx="1219200" cy="68580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err="1">
                <a:solidFill>
                  <a:sysClr val="windowText" lastClr="000000"/>
                </a:solidFill>
              </a:rPr>
              <a:t>Mech</a:t>
            </a:r>
            <a:endParaRPr lang="en-US" dirty="0">
              <a:solidFill>
                <a:sysClr val="windowText" lastClr="000000"/>
              </a:solidFill>
            </a:endParaRPr>
          </a:p>
        </p:txBody>
      </p:sp>
      <p:sp>
        <p:nvSpPr>
          <p:cNvPr id="6" name="Rectangle 5"/>
          <p:cNvSpPr/>
          <p:nvPr/>
        </p:nvSpPr>
        <p:spPr>
          <a:xfrm>
            <a:off x="8221135" y="5234782"/>
            <a:ext cx="1219200" cy="68580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ysClr val="windowText" lastClr="000000"/>
                </a:solidFill>
              </a:rPr>
              <a:t>Outcome</a:t>
            </a:r>
          </a:p>
        </p:txBody>
      </p:sp>
      <p:cxnSp>
        <p:nvCxnSpPr>
          <p:cNvPr id="8" name="Straight Arrow Connector 7"/>
          <p:cNvCxnSpPr>
            <a:stCxn id="5" idx="3"/>
            <a:endCxn id="6" idx="1"/>
          </p:cNvCxnSpPr>
          <p:nvPr/>
        </p:nvCxnSpPr>
        <p:spPr>
          <a:xfrm>
            <a:off x="6489702" y="5571332"/>
            <a:ext cx="1731433" cy="635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1" name="Rectangle 10"/>
          <p:cNvSpPr/>
          <p:nvPr/>
        </p:nvSpPr>
        <p:spPr>
          <a:xfrm>
            <a:off x="2396068" y="5234782"/>
            <a:ext cx="1219200" cy="68580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ysClr val="windowText" lastClr="000000"/>
                </a:solidFill>
              </a:rPr>
              <a:t>Cause</a:t>
            </a:r>
          </a:p>
        </p:txBody>
      </p:sp>
      <p:cxnSp>
        <p:nvCxnSpPr>
          <p:cNvPr id="12" name="Straight Arrow Connector 11"/>
          <p:cNvCxnSpPr>
            <a:stCxn id="11" idx="3"/>
            <a:endCxn id="5" idx="1"/>
          </p:cNvCxnSpPr>
          <p:nvPr/>
        </p:nvCxnSpPr>
        <p:spPr>
          <a:xfrm flipV="1">
            <a:off x="3615268" y="5571332"/>
            <a:ext cx="1655234" cy="635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3" name="Curved Connector 12"/>
          <p:cNvCxnSpPr>
            <a:stCxn id="11" idx="0"/>
            <a:endCxn id="6" idx="0"/>
          </p:cNvCxnSpPr>
          <p:nvPr/>
        </p:nvCxnSpPr>
        <p:spPr>
          <a:xfrm rot="5400000" flipH="1" flipV="1">
            <a:off x="5918201" y="2322249"/>
            <a:ext cx="12700" cy="5825067"/>
          </a:xfrm>
          <a:prstGeom prst="curvedConnector3">
            <a:avLst>
              <a:gd name="adj1" fmla="val 10133331"/>
            </a:avLst>
          </a:prstGeom>
          <a:ln>
            <a:headEnd type="triangle"/>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407555068"/>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Mechanisms</a:t>
            </a:r>
          </a:p>
        </p:txBody>
      </p:sp>
      <p:sp>
        <p:nvSpPr>
          <p:cNvPr id="3" name="Content Placeholder 2"/>
          <p:cNvSpPr>
            <a:spLocks noGrp="1"/>
          </p:cNvSpPr>
          <p:nvPr>
            <p:ph idx="1"/>
          </p:nvPr>
        </p:nvSpPr>
        <p:spPr/>
        <p:txBody>
          <a:bodyPr/>
          <a:lstStyle/>
          <a:p>
            <a:r>
              <a:rPr lang="en-US" dirty="0"/>
              <a:t>Despite unobserved confounding between the cause and the outcome, the presence of a mechanism allows us to compute the total causal effect</a:t>
            </a:r>
          </a:p>
        </p:txBody>
      </p:sp>
      <p:sp>
        <p:nvSpPr>
          <p:cNvPr id="4" name="Slide Number Placeholder 3"/>
          <p:cNvSpPr>
            <a:spLocks noGrp="1"/>
          </p:cNvSpPr>
          <p:nvPr>
            <p:ph type="sldNum" sz="quarter" idx="12"/>
          </p:nvPr>
        </p:nvSpPr>
        <p:spPr/>
        <p:txBody>
          <a:bodyPr/>
          <a:lstStyle/>
          <a:p>
            <a:fld id="{5F3DA2C8-5B72-4388-8D1E-72C210589DD5}" type="slidenum">
              <a:rPr lang="en-US" smtClean="0"/>
              <a:t>188</a:t>
            </a:fld>
            <a:endParaRPr lang="en-US"/>
          </a:p>
        </p:txBody>
      </p:sp>
      <p:sp>
        <p:nvSpPr>
          <p:cNvPr id="5" name="Rectangle 4"/>
          <p:cNvSpPr/>
          <p:nvPr/>
        </p:nvSpPr>
        <p:spPr>
          <a:xfrm>
            <a:off x="5270502" y="5228432"/>
            <a:ext cx="1219200" cy="68580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err="1">
                <a:solidFill>
                  <a:sysClr val="windowText" lastClr="000000"/>
                </a:solidFill>
              </a:rPr>
              <a:t>Mech</a:t>
            </a:r>
            <a:endParaRPr lang="en-US" dirty="0">
              <a:solidFill>
                <a:sysClr val="windowText" lastClr="000000"/>
              </a:solidFill>
            </a:endParaRPr>
          </a:p>
        </p:txBody>
      </p:sp>
      <p:sp>
        <p:nvSpPr>
          <p:cNvPr id="6" name="Rectangle 5"/>
          <p:cNvSpPr/>
          <p:nvPr/>
        </p:nvSpPr>
        <p:spPr>
          <a:xfrm>
            <a:off x="8221135" y="5234782"/>
            <a:ext cx="1219200" cy="68580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ysClr val="windowText" lastClr="000000"/>
                </a:solidFill>
              </a:rPr>
              <a:t>Outcome</a:t>
            </a:r>
          </a:p>
        </p:txBody>
      </p:sp>
      <p:cxnSp>
        <p:nvCxnSpPr>
          <p:cNvPr id="8" name="Straight Arrow Connector 7"/>
          <p:cNvCxnSpPr>
            <a:stCxn id="5" idx="3"/>
            <a:endCxn id="6" idx="1"/>
          </p:cNvCxnSpPr>
          <p:nvPr/>
        </p:nvCxnSpPr>
        <p:spPr>
          <a:xfrm>
            <a:off x="6489702" y="5571332"/>
            <a:ext cx="1731433" cy="635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1" name="Rectangle 10"/>
          <p:cNvSpPr/>
          <p:nvPr/>
        </p:nvSpPr>
        <p:spPr>
          <a:xfrm>
            <a:off x="2396068" y="5234782"/>
            <a:ext cx="1219200" cy="68580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ysClr val="windowText" lastClr="000000"/>
                </a:solidFill>
              </a:rPr>
              <a:t>Cause</a:t>
            </a:r>
          </a:p>
        </p:txBody>
      </p:sp>
      <p:cxnSp>
        <p:nvCxnSpPr>
          <p:cNvPr id="12" name="Straight Arrow Connector 11"/>
          <p:cNvCxnSpPr>
            <a:stCxn id="11" idx="3"/>
            <a:endCxn id="5" idx="1"/>
          </p:cNvCxnSpPr>
          <p:nvPr/>
        </p:nvCxnSpPr>
        <p:spPr>
          <a:xfrm flipV="1">
            <a:off x="3615268" y="5571332"/>
            <a:ext cx="1655234" cy="635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3" name="Curved Connector 12"/>
          <p:cNvCxnSpPr>
            <a:stCxn id="11" idx="0"/>
            <a:endCxn id="6" idx="0"/>
          </p:cNvCxnSpPr>
          <p:nvPr/>
        </p:nvCxnSpPr>
        <p:spPr>
          <a:xfrm rot="5400000" flipH="1" flipV="1">
            <a:off x="5918201" y="2322249"/>
            <a:ext cx="12700" cy="5825067"/>
          </a:xfrm>
          <a:prstGeom prst="curvedConnector3">
            <a:avLst>
              <a:gd name="adj1" fmla="val 10133331"/>
            </a:avLst>
          </a:prstGeom>
          <a:ln>
            <a:headEnd type="triangle"/>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873269498"/>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Mechanisms</a:t>
            </a:r>
          </a:p>
        </p:txBody>
      </p:sp>
      <p:sp>
        <p:nvSpPr>
          <p:cNvPr id="3" name="Content Placeholder 2"/>
          <p:cNvSpPr>
            <a:spLocks noGrp="1"/>
          </p:cNvSpPr>
          <p:nvPr>
            <p:ph idx="1"/>
          </p:nvPr>
        </p:nvSpPr>
        <p:spPr/>
        <p:txBody>
          <a:bodyPr>
            <a:normAutofit/>
          </a:bodyPr>
          <a:lstStyle/>
          <a:p>
            <a:r>
              <a:rPr lang="en-US" sz="2400" dirty="0"/>
              <a:t>The mechanism must not be related to the unobserved confounders</a:t>
            </a:r>
          </a:p>
          <a:p>
            <a:endParaRPr lang="en-US" sz="2400" dirty="0"/>
          </a:p>
          <a:p>
            <a:r>
              <a:rPr lang="en-US" sz="2400" dirty="0"/>
              <a:t>The cause must not directly cause the outcome, only via the mechanism</a:t>
            </a:r>
          </a:p>
        </p:txBody>
      </p:sp>
      <p:sp>
        <p:nvSpPr>
          <p:cNvPr id="4" name="Slide Number Placeholder 3"/>
          <p:cNvSpPr>
            <a:spLocks noGrp="1"/>
          </p:cNvSpPr>
          <p:nvPr>
            <p:ph type="sldNum" sz="quarter" idx="12"/>
          </p:nvPr>
        </p:nvSpPr>
        <p:spPr/>
        <p:txBody>
          <a:bodyPr/>
          <a:lstStyle/>
          <a:p>
            <a:fld id="{5F3DA2C8-5B72-4388-8D1E-72C210589DD5}" type="slidenum">
              <a:rPr lang="en-US" smtClean="0"/>
              <a:t>189</a:t>
            </a:fld>
            <a:endParaRPr lang="en-US"/>
          </a:p>
        </p:txBody>
      </p:sp>
      <p:sp>
        <p:nvSpPr>
          <p:cNvPr id="5" name="Rectangle 4"/>
          <p:cNvSpPr/>
          <p:nvPr/>
        </p:nvSpPr>
        <p:spPr>
          <a:xfrm>
            <a:off x="5270502" y="5228432"/>
            <a:ext cx="1219200" cy="68580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err="1">
                <a:solidFill>
                  <a:sysClr val="windowText" lastClr="000000"/>
                </a:solidFill>
              </a:rPr>
              <a:t>Mech</a:t>
            </a:r>
            <a:endParaRPr lang="en-US" dirty="0">
              <a:solidFill>
                <a:sysClr val="windowText" lastClr="000000"/>
              </a:solidFill>
            </a:endParaRPr>
          </a:p>
        </p:txBody>
      </p:sp>
      <p:sp>
        <p:nvSpPr>
          <p:cNvPr id="6" name="Rectangle 5"/>
          <p:cNvSpPr/>
          <p:nvPr/>
        </p:nvSpPr>
        <p:spPr>
          <a:xfrm>
            <a:off x="8221135" y="5234782"/>
            <a:ext cx="1219200" cy="68580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ysClr val="windowText" lastClr="000000"/>
                </a:solidFill>
              </a:rPr>
              <a:t>Outcome</a:t>
            </a:r>
          </a:p>
        </p:txBody>
      </p:sp>
      <p:cxnSp>
        <p:nvCxnSpPr>
          <p:cNvPr id="8" name="Straight Arrow Connector 7"/>
          <p:cNvCxnSpPr>
            <a:stCxn id="5" idx="3"/>
            <a:endCxn id="6" idx="1"/>
          </p:cNvCxnSpPr>
          <p:nvPr/>
        </p:nvCxnSpPr>
        <p:spPr>
          <a:xfrm>
            <a:off x="6489702" y="5571332"/>
            <a:ext cx="1731433" cy="635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1" name="Rectangle 10"/>
          <p:cNvSpPr/>
          <p:nvPr/>
        </p:nvSpPr>
        <p:spPr>
          <a:xfrm>
            <a:off x="2396068" y="5234782"/>
            <a:ext cx="1219200" cy="68580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ysClr val="windowText" lastClr="000000"/>
                </a:solidFill>
              </a:rPr>
              <a:t>Cause</a:t>
            </a:r>
          </a:p>
        </p:txBody>
      </p:sp>
      <p:cxnSp>
        <p:nvCxnSpPr>
          <p:cNvPr id="12" name="Straight Arrow Connector 11"/>
          <p:cNvCxnSpPr>
            <a:stCxn id="11" idx="3"/>
            <a:endCxn id="5" idx="1"/>
          </p:cNvCxnSpPr>
          <p:nvPr/>
        </p:nvCxnSpPr>
        <p:spPr>
          <a:xfrm flipV="1">
            <a:off x="3615268" y="5571332"/>
            <a:ext cx="1655234" cy="635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3" name="Curved Connector 12"/>
          <p:cNvCxnSpPr>
            <a:stCxn id="11" idx="0"/>
            <a:endCxn id="6" idx="0"/>
          </p:cNvCxnSpPr>
          <p:nvPr/>
        </p:nvCxnSpPr>
        <p:spPr>
          <a:xfrm rot="5400000" flipH="1" flipV="1">
            <a:off x="5918201" y="2322249"/>
            <a:ext cx="12700" cy="5825067"/>
          </a:xfrm>
          <a:prstGeom prst="curvedConnector3">
            <a:avLst>
              <a:gd name="adj1" fmla="val 10133331"/>
            </a:avLst>
          </a:prstGeom>
          <a:ln>
            <a:headEnd type="triangle"/>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8529252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iagram&#10;&#10;Description automatically generated">
            <a:extLst>
              <a:ext uri="{FF2B5EF4-FFF2-40B4-BE49-F238E27FC236}">
                <a16:creationId xmlns:a16="http://schemas.microsoft.com/office/drawing/2014/main" id="{6D96C9FB-757B-49D1-87C9-94F897CC8243}"/>
              </a:ext>
            </a:extLst>
          </p:cNvPr>
          <p:cNvPicPr>
            <a:picLocks noChangeAspect="1"/>
          </p:cNvPicPr>
          <p:nvPr/>
        </p:nvPicPr>
        <p:blipFill rotWithShape="1">
          <a:blip r:embed="rId2">
            <a:extLst>
              <a:ext uri="{28A0092B-C50C-407E-A947-70E740481C1C}">
                <a14:useLocalDpi xmlns:a14="http://schemas.microsoft.com/office/drawing/2010/main" val="0"/>
              </a:ext>
            </a:extLst>
          </a:blip>
          <a:srcRect t="31374"/>
          <a:stretch/>
        </p:blipFill>
        <p:spPr>
          <a:xfrm>
            <a:off x="0" y="4315247"/>
            <a:ext cx="12192000" cy="2542753"/>
          </a:xfrm>
          <a:prstGeom prst="rect">
            <a:avLst/>
          </a:prstGeom>
        </p:spPr>
      </p:pic>
      <p:sp>
        <p:nvSpPr>
          <p:cNvPr id="12" name="Title 1">
            <a:extLst>
              <a:ext uri="{FF2B5EF4-FFF2-40B4-BE49-F238E27FC236}">
                <a16:creationId xmlns:a16="http://schemas.microsoft.com/office/drawing/2014/main" id="{11DF8AB0-E34B-464A-AA77-5E1488090348}"/>
              </a:ext>
            </a:extLst>
          </p:cNvPr>
          <p:cNvSpPr txBox="1">
            <a:spLocks/>
          </p:cNvSpPr>
          <p:nvPr/>
        </p:nvSpPr>
        <p:spPr>
          <a:xfrm>
            <a:off x="387470" y="308286"/>
            <a:ext cx="4588414" cy="103216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b="1" kern="1200">
                <a:solidFill>
                  <a:schemeClr val="tx1"/>
                </a:solidFill>
                <a:latin typeface="Roboto" panose="02000000000000000000" pitchFamily="2" charset="0"/>
                <a:ea typeface="Roboto" panose="02000000000000000000" pitchFamily="2" charset="0"/>
                <a:cs typeface="+mj-cs"/>
              </a:defRPr>
            </a:lvl1pPr>
          </a:lstStyle>
          <a:p>
            <a:r>
              <a:rPr lang="de-DE" dirty="0"/>
              <a:t>Annahmen</a:t>
            </a:r>
          </a:p>
        </p:txBody>
      </p:sp>
      <p:sp>
        <p:nvSpPr>
          <p:cNvPr id="13" name="Content Placeholder 2">
            <a:extLst>
              <a:ext uri="{FF2B5EF4-FFF2-40B4-BE49-F238E27FC236}">
                <a16:creationId xmlns:a16="http://schemas.microsoft.com/office/drawing/2014/main" id="{65E6FCD9-B462-46FE-940A-333A84A17333}"/>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nSpc>
                <a:spcPct val="90000"/>
              </a:lnSpc>
              <a:spcBef>
                <a:spcPts val="1000"/>
              </a:spcBef>
              <a:buFont typeface="Arial" panose="020B0604020202020204" pitchFamily="34" charset="0"/>
              <a:buChar char="•"/>
              <a:defRPr sz="2800">
                <a:latin typeface="Roboto" panose="02000000000000000000" pitchFamily="2" charset="0"/>
                <a:ea typeface="Roboto" panose="02000000000000000000" pitchFamily="2" charset="0"/>
              </a:defRPr>
            </a:lvl1pPr>
            <a:lvl2pPr marL="685800" indent="-228600">
              <a:lnSpc>
                <a:spcPct val="90000"/>
              </a:lnSpc>
              <a:spcBef>
                <a:spcPts val="500"/>
              </a:spcBef>
              <a:buFont typeface="Arial" panose="020B0604020202020204" pitchFamily="34" charset="0"/>
              <a:buChar char="•"/>
              <a:defRPr sz="2400">
                <a:latin typeface="Roboto" panose="02000000000000000000" pitchFamily="2" charset="0"/>
                <a:ea typeface="Roboto" panose="02000000000000000000" pitchFamily="2" charset="0"/>
              </a:defRPr>
            </a:lvl2pPr>
            <a:lvl3pPr marL="1143000" indent="-228600">
              <a:lnSpc>
                <a:spcPct val="90000"/>
              </a:lnSpc>
              <a:spcBef>
                <a:spcPts val="500"/>
              </a:spcBef>
              <a:buFont typeface="Arial" panose="020B0604020202020204" pitchFamily="34" charset="0"/>
              <a:buChar char="•"/>
              <a:defRPr sz="2000">
                <a:latin typeface="Roboto" panose="02000000000000000000" pitchFamily="2" charset="0"/>
                <a:ea typeface="Roboto" panose="02000000000000000000" pitchFamily="2" charset="0"/>
              </a:defRPr>
            </a:lvl3pPr>
            <a:lvl4pPr marL="1600200" indent="-228600">
              <a:lnSpc>
                <a:spcPct val="90000"/>
              </a:lnSpc>
              <a:spcBef>
                <a:spcPts val="500"/>
              </a:spcBef>
              <a:buFont typeface="Arial" panose="020B0604020202020204" pitchFamily="34" charset="0"/>
              <a:buChar char="•"/>
              <a:defRPr>
                <a:latin typeface="Roboto" panose="02000000000000000000" pitchFamily="2" charset="0"/>
                <a:ea typeface="Roboto" panose="02000000000000000000" pitchFamily="2" charset="0"/>
              </a:defRPr>
            </a:lvl4pPr>
            <a:lvl5pPr marL="2057400" indent="-228600">
              <a:lnSpc>
                <a:spcPct val="90000"/>
              </a:lnSpc>
              <a:spcBef>
                <a:spcPts val="500"/>
              </a:spcBef>
              <a:buFont typeface="Arial" panose="020B0604020202020204" pitchFamily="34" charset="0"/>
              <a:buChar char="•"/>
              <a:defRPr>
                <a:latin typeface="Roboto" panose="02000000000000000000" pitchFamily="2" charset="0"/>
                <a:ea typeface="Roboto" panose="02000000000000000000" pitchFamily="2"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de-DE" dirty="0"/>
              <a:t>Wenn Annahmen nicht erfüllt sind, ist der IV </a:t>
            </a:r>
            <a:r>
              <a:rPr lang="de-DE" dirty="0" err="1"/>
              <a:t>estimate</a:t>
            </a:r>
            <a:r>
              <a:rPr lang="de-DE" dirty="0"/>
              <a:t> </a:t>
            </a:r>
            <a:r>
              <a:rPr lang="de-DE" dirty="0" err="1"/>
              <a:t>biased</a:t>
            </a:r>
            <a:endParaRPr lang="de-DE" dirty="0"/>
          </a:p>
          <a:p>
            <a:endParaRPr lang="de-DE" dirty="0"/>
          </a:p>
          <a:p>
            <a:r>
              <a:rPr lang="de-DE" dirty="0"/>
              <a:t>Nur Annahme der Abhängigkeit von Z und X testbar, alle anderen nicht testbar (in </a:t>
            </a:r>
            <a:r>
              <a:rPr lang="de-DE" dirty="0" err="1"/>
              <a:t>tri-variaten</a:t>
            </a:r>
            <a:r>
              <a:rPr lang="de-DE" dirty="0"/>
              <a:t> Modellen)</a:t>
            </a:r>
            <a:br>
              <a:rPr lang="de-DE" dirty="0"/>
            </a:br>
            <a:endParaRPr lang="de-DE" dirty="0"/>
          </a:p>
          <a:p>
            <a:endParaRPr lang="de-DE" dirty="0"/>
          </a:p>
        </p:txBody>
      </p:sp>
    </p:spTree>
    <p:extLst>
      <p:ext uri="{BB962C8B-B14F-4D97-AF65-F5344CB8AC3E}">
        <p14:creationId xmlns:p14="http://schemas.microsoft.com/office/powerpoint/2010/main" val="3230540986"/>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Statistical aspects of mechanisms</a:t>
            </a:r>
          </a:p>
        </p:txBody>
      </p:sp>
      <p:sp>
        <p:nvSpPr>
          <p:cNvPr id="6" name="Content Placeholder 5"/>
          <p:cNvSpPr>
            <a:spLocks noGrp="1"/>
          </p:cNvSpPr>
          <p:nvPr>
            <p:ph idx="1"/>
          </p:nvPr>
        </p:nvSpPr>
        <p:spPr/>
        <p:txBody>
          <a:bodyPr/>
          <a:lstStyle/>
          <a:p>
            <a:r>
              <a:rPr lang="en-US" dirty="0"/>
              <a:t>One way to estimate the causal effect via a mechanism is to simply use a structural equation model (path model)</a:t>
            </a:r>
          </a:p>
          <a:p>
            <a:endParaRPr lang="en-US" dirty="0"/>
          </a:p>
          <a:p>
            <a:r>
              <a:rPr lang="en-US" dirty="0"/>
              <a:t>We define a full mediation model, but allow the error terms of treatment and outcome to be correlated</a:t>
            </a:r>
          </a:p>
          <a:p>
            <a:endParaRPr lang="en-US" dirty="0"/>
          </a:p>
          <a:p>
            <a:r>
              <a:rPr lang="en-US" dirty="0"/>
              <a:t>This yields a just-identified model from which we can derive the total effect as the product of the two paths (assuming linear models)</a:t>
            </a:r>
          </a:p>
        </p:txBody>
      </p:sp>
      <p:sp>
        <p:nvSpPr>
          <p:cNvPr id="4" name="Slide Number Placeholder 3"/>
          <p:cNvSpPr>
            <a:spLocks noGrp="1"/>
          </p:cNvSpPr>
          <p:nvPr>
            <p:ph type="sldNum" sz="quarter" idx="12"/>
          </p:nvPr>
        </p:nvSpPr>
        <p:spPr/>
        <p:txBody>
          <a:bodyPr/>
          <a:lstStyle/>
          <a:p>
            <a:fld id="{5F3DA2C8-5B72-4388-8D1E-72C210589DD5}" type="slidenum">
              <a:rPr lang="en-US" smtClean="0"/>
              <a:t>190</a:t>
            </a:fld>
            <a:endParaRPr lang="en-US"/>
          </a:p>
        </p:txBody>
      </p:sp>
    </p:spTree>
    <p:extLst>
      <p:ext uri="{BB962C8B-B14F-4D97-AF65-F5344CB8AC3E}">
        <p14:creationId xmlns:p14="http://schemas.microsoft.com/office/powerpoint/2010/main" val="1326313597"/>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Complications</a:t>
            </a:r>
          </a:p>
        </p:txBody>
      </p:sp>
      <p:sp>
        <p:nvSpPr>
          <p:cNvPr id="6" name="Content Placeholder 5"/>
          <p:cNvSpPr>
            <a:spLocks noGrp="1"/>
          </p:cNvSpPr>
          <p:nvPr>
            <p:ph idx="1"/>
          </p:nvPr>
        </p:nvSpPr>
        <p:spPr/>
        <p:txBody>
          <a:bodyPr>
            <a:normAutofit lnSpcReduction="10000"/>
          </a:bodyPr>
          <a:lstStyle/>
          <a:p>
            <a:r>
              <a:rPr lang="en-US" dirty="0"/>
              <a:t>Latent variables</a:t>
            </a:r>
          </a:p>
          <a:p>
            <a:endParaRPr lang="en-US" dirty="0"/>
          </a:p>
          <a:p>
            <a:r>
              <a:rPr lang="en-US" dirty="0"/>
              <a:t>Missing data</a:t>
            </a:r>
          </a:p>
          <a:p>
            <a:endParaRPr lang="en-US" dirty="0"/>
          </a:p>
          <a:p>
            <a:r>
              <a:rPr lang="en-US" dirty="0"/>
              <a:t>Machine learning</a:t>
            </a:r>
          </a:p>
          <a:p>
            <a:endParaRPr lang="en-US" dirty="0"/>
          </a:p>
          <a:p>
            <a:r>
              <a:rPr lang="en-US" dirty="0"/>
              <a:t>Longitudinal data</a:t>
            </a:r>
          </a:p>
          <a:p>
            <a:endParaRPr lang="en-US" dirty="0"/>
          </a:p>
          <a:p>
            <a:r>
              <a:rPr lang="en-US" dirty="0"/>
              <a:t>Indirect effects</a:t>
            </a:r>
          </a:p>
        </p:txBody>
      </p:sp>
      <p:sp>
        <p:nvSpPr>
          <p:cNvPr id="4" name="Slide Number Placeholder 3"/>
          <p:cNvSpPr>
            <a:spLocks noGrp="1"/>
          </p:cNvSpPr>
          <p:nvPr>
            <p:ph type="sldNum" sz="quarter" idx="12"/>
          </p:nvPr>
        </p:nvSpPr>
        <p:spPr/>
        <p:txBody>
          <a:bodyPr/>
          <a:lstStyle/>
          <a:p>
            <a:fld id="{5F3DA2C8-5B72-4388-8D1E-72C210589DD5}" type="slidenum">
              <a:rPr lang="en-US" smtClean="0"/>
              <a:t>191</a:t>
            </a:fld>
            <a:endParaRPr lang="en-US"/>
          </a:p>
        </p:txBody>
      </p:sp>
    </p:spTree>
    <p:extLst>
      <p:ext uri="{BB962C8B-B14F-4D97-AF65-F5344CB8AC3E}">
        <p14:creationId xmlns:p14="http://schemas.microsoft.com/office/powerpoint/2010/main" val="2664093538"/>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Latent variables</a:t>
            </a:r>
          </a:p>
        </p:txBody>
      </p:sp>
      <p:sp>
        <p:nvSpPr>
          <p:cNvPr id="6" name="Content Placeholder 5"/>
          <p:cNvSpPr>
            <a:spLocks noGrp="1"/>
          </p:cNvSpPr>
          <p:nvPr>
            <p:ph idx="1"/>
          </p:nvPr>
        </p:nvSpPr>
        <p:spPr/>
        <p:txBody>
          <a:bodyPr/>
          <a:lstStyle/>
          <a:p>
            <a:r>
              <a:rPr lang="en-US" dirty="0"/>
              <a:t>All of our examples so far used manifest variables </a:t>
            </a:r>
          </a:p>
          <a:p>
            <a:endParaRPr lang="en-US" dirty="0"/>
          </a:p>
          <a:p>
            <a:r>
              <a:rPr lang="en-US" dirty="0"/>
              <a:t>What if some of our constructs are </a:t>
            </a:r>
            <a:r>
              <a:rPr lang="en-US" dirty="0" err="1"/>
              <a:t>latents</a:t>
            </a:r>
            <a:r>
              <a:rPr lang="en-US" dirty="0"/>
              <a:t> and we want to model them this way</a:t>
            </a:r>
          </a:p>
          <a:p>
            <a:endParaRPr lang="en-US" dirty="0"/>
          </a:p>
          <a:p>
            <a:r>
              <a:rPr lang="en-US" dirty="0"/>
              <a:t>Use of full structural equation model (with measurement model) necessary, but many questions remain</a:t>
            </a:r>
          </a:p>
          <a:p>
            <a:endParaRPr lang="en-US" dirty="0"/>
          </a:p>
          <a:p>
            <a:r>
              <a:rPr lang="en-US" i="1" dirty="0" err="1"/>
              <a:t>EffectLiteR</a:t>
            </a:r>
            <a:r>
              <a:rPr lang="en-US" i="1" dirty="0"/>
              <a:t> </a:t>
            </a:r>
            <a:r>
              <a:rPr lang="en-US" dirty="0"/>
              <a:t>currently only package that tackles these issues</a:t>
            </a:r>
            <a:endParaRPr lang="en-US" i="1" dirty="0"/>
          </a:p>
        </p:txBody>
      </p:sp>
      <p:sp>
        <p:nvSpPr>
          <p:cNvPr id="4" name="Slide Number Placeholder 3"/>
          <p:cNvSpPr>
            <a:spLocks noGrp="1"/>
          </p:cNvSpPr>
          <p:nvPr>
            <p:ph type="sldNum" sz="quarter" idx="12"/>
          </p:nvPr>
        </p:nvSpPr>
        <p:spPr/>
        <p:txBody>
          <a:bodyPr/>
          <a:lstStyle/>
          <a:p>
            <a:fld id="{5F3DA2C8-5B72-4388-8D1E-72C210589DD5}" type="slidenum">
              <a:rPr lang="en-US" smtClean="0"/>
              <a:t>192</a:t>
            </a:fld>
            <a:endParaRPr lang="en-US"/>
          </a:p>
        </p:txBody>
      </p:sp>
    </p:spTree>
    <p:extLst>
      <p:ext uri="{BB962C8B-B14F-4D97-AF65-F5344CB8AC3E}">
        <p14:creationId xmlns:p14="http://schemas.microsoft.com/office/powerpoint/2010/main" val="3485616042"/>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Missing data</a:t>
            </a:r>
          </a:p>
        </p:txBody>
      </p:sp>
      <p:sp>
        <p:nvSpPr>
          <p:cNvPr id="6" name="Content Placeholder 5"/>
          <p:cNvSpPr>
            <a:spLocks noGrp="1"/>
          </p:cNvSpPr>
          <p:nvPr>
            <p:ph idx="1"/>
          </p:nvPr>
        </p:nvSpPr>
        <p:spPr/>
        <p:txBody>
          <a:bodyPr/>
          <a:lstStyle/>
          <a:p>
            <a:r>
              <a:rPr lang="en-US" dirty="0"/>
              <a:t>All of our examples assumed complete data</a:t>
            </a:r>
          </a:p>
          <a:p>
            <a:endParaRPr lang="en-US" dirty="0"/>
          </a:p>
          <a:p>
            <a:r>
              <a:rPr lang="en-US" dirty="0"/>
              <a:t>Missing data can induce unique biases even in perfectly </a:t>
            </a:r>
            <a:r>
              <a:rPr lang="en-US" dirty="0" err="1"/>
              <a:t>unconfounded</a:t>
            </a:r>
            <a:r>
              <a:rPr lang="en-US" dirty="0"/>
              <a:t> effects</a:t>
            </a:r>
          </a:p>
          <a:p>
            <a:endParaRPr lang="en-US" dirty="0"/>
          </a:p>
          <a:p>
            <a:r>
              <a:rPr lang="en-US" dirty="0"/>
              <a:t>Identification of </a:t>
            </a:r>
            <a:r>
              <a:rPr lang="en-US" dirty="0" err="1"/>
              <a:t>missingness</a:t>
            </a:r>
            <a:r>
              <a:rPr lang="en-US" dirty="0"/>
              <a:t> mechanism (m-graphs) and techniques to recover effects (imputation) rely on additional assumptions</a:t>
            </a:r>
          </a:p>
        </p:txBody>
      </p:sp>
      <p:sp>
        <p:nvSpPr>
          <p:cNvPr id="4" name="Slide Number Placeholder 3"/>
          <p:cNvSpPr>
            <a:spLocks noGrp="1"/>
          </p:cNvSpPr>
          <p:nvPr>
            <p:ph type="sldNum" sz="quarter" idx="12"/>
          </p:nvPr>
        </p:nvSpPr>
        <p:spPr/>
        <p:txBody>
          <a:bodyPr/>
          <a:lstStyle/>
          <a:p>
            <a:fld id="{5F3DA2C8-5B72-4388-8D1E-72C210589DD5}" type="slidenum">
              <a:rPr lang="en-US" smtClean="0"/>
              <a:t>193</a:t>
            </a:fld>
            <a:endParaRPr lang="en-US"/>
          </a:p>
        </p:txBody>
      </p:sp>
    </p:spTree>
    <p:extLst>
      <p:ext uri="{BB962C8B-B14F-4D97-AF65-F5344CB8AC3E}">
        <p14:creationId xmlns:p14="http://schemas.microsoft.com/office/powerpoint/2010/main" val="1416535125"/>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Machine learning</a:t>
            </a:r>
          </a:p>
        </p:txBody>
      </p:sp>
      <p:sp>
        <p:nvSpPr>
          <p:cNvPr id="6" name="Content Placeholder 5"/>
          <p:cNvSpPr>
            <a:spLocks noGrp="1"/>
          </p:cNvSpPr>
          <p:nvPr>
            <p:ph idx="1"/>
          </p:nvPr>
        </p:nvSpPr>
        <p:spPr/>
        <p:txBody>
          <a:bodyPr/>
          <a:lstStyle/>
          <a:p>
            <a:r>
              <a:rPr lang="en-US" dirty="0"/>
              <a:t>All of our exercises were fitted “manually”, entering covariates and doing some model checks</a:t>
            </a:r>
          </a:p>
          <a:p>
            <a:endParaRPr lang="en-US" dirty="0"/>
          </a:p>
          <a:p>
            <a:r>
              <a:rPr lang="en-US" dirty="0"/>
              <a:t>In complex models this seems hopeless</a:t>
            </a:r>
          </a:p>
          <a:p>
            <a:endParaRPr lang="en-US" dirty="0"/>
          </a:p>
          <a:p>
            <a:r>
              <a:rPr lang="en-US" dirty="0"/>
              <a:t>Machine learning algorithms could potentially help here</a:t>
            </a:r>
          </a:p>
          <a:p>
            <a:endParaRPr lang="en-US" dirty="0"/>
          </a:p>
          <a:p>
            <a:r>
              <a:rPr lang="en-US" dirty="0"/>
              <a:t>Some success stories with Bayesian Regression Trees, and </a:t>
            </a:r>
            <a:r>
              <a:rPr lang="en-US" dirty="0" err="1"/>
              <a:t>SuperLearner</a:t>
            </a:r>
            <a:r>
              <a:rPr lang="en-US" dirty="0"/>
              <a:t> (in </a:t>
            </a:r>
            <a:r>
              <a:rPr lang="en-US" i="1" dirty="0" err="1"/>
              <a:t>tmle</a:t>
            </a:r>
            <a:r>
              <a:rPr lang="en-US" i="1" dirty="0"/>
              <a:t> </a:t>
            </a:r>
            <a:r>
              <a:rPr lang="en-US" dirty="0"/>
              <a:t>package)</a:t>
            </a:r>
          </a:p>
        </p:txBody>
      </p:sp>
      <p:sp>
        <p:nvSpPr>
          <p:cNvPr id="4" name="Slide Number Placeholder 3"/>
          <p:cNvSpPr>
            <a:spLocks noGrp="1"/>
          </p:cNvSpPr>
          <p:nvPr>
            <p:ph type="sldNum" sz="quarter" idx="12"/>
          </p:nvPr>
        </p:nvSpPr>
        <p:spPr/>
        <p:txBody>
          <a:bodyPr/>
          <a:lstStyle/>
          <a:p>
            <a:fld id="{5F3DA2C8-5B72-4388-8D1E-72C210589DD5}" type="slidenum">
              <a:rPr lang="en-US" smtClean="0"/>
              <a:t>194</a:t>
            </a:fld>
            <a:endParaRPr lang="en-US"/>
          </a:p>
        </p:txBody>
      </p:sp>
    </p:spTree>
    <p:extLst>
      <p:ext uri="{BB962C8B-B14F-4D97-AF65-F5344CB8AC3E}">
        <p14:creationId xmlns:p14="http://schemas.microsoft.com/office/powerpoint/2010/main" val="3916568954"/>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Longitudinal data</a:t>
            </a:r>
          </a:p>
        </p:txBody>
      </p:sp>
      <p:sp>
        <p:nvSpPr>
          <p:cNvPr id="3" name="Content Placeholder 2"/>
          <p:cNvSpPr>
            <a:spLocks noGrp="1"/>
          </p:cNvSpPr>
          <p:nvPr>
            <p:ph idx="1"/>
          </p:nvPr>
        </p:nvSpPr>
        <p:spPr/>
        <p:txBody>
          <a:bodyPr/>
          <a:lstStyle/>
          <a:p>
            <a:r>
              <a:rPr lang="en-US" dirty="0"/>
              <a:t>All of our exercises considered a treatment being administered at one point in time</a:t>
            </a:r>
          </a:p>
          <a:p>
            <a:endParaRPr lang="en-US" dirty="0"/>
          </a:p>
          <a:p>
            <a:r>
              <a:rPr lang="en-US" dirty="0"/>
              <a:t>Longitudinal studies with time-varying treatments, and time-varying confounders pose additional problems</a:t>
            </a:r>
          </a:p>
          <a:p>
            <a:endParaRPr lang="en-US" dirty="0"/>
          </a:p>
          <a:p>
            <a:r>
              <a:rPr lang="en-US" dirty="0"/>
              <a:t>Regression adjustment and matching often infeasible, weighting and marginal structural models possible (in </a:t>
            </a:r>
            <a:r>
              <a:rPr lang="en-US" i="1" dirty="0" err="1"/>
              <a:t>ipw</a:t>
            </a:r>
            <a:r>
              <a:rPr lang="en-US" i="1" dirty="0"/>
              <a:t> </a:t>
            </a:r>
            <a:r>
              <a:rPr lang="en-US" dirty="0"/>
              <a:t>package)</a:t>
            </a:r>
          </a:p>
        </p:txBody>
      </p:sp>
      <p:sp>
        <p:nvSpPr>
          <p:cNvPr id="4" name="Slide Number Placeholder 3"/>
          <p:cNvSpPr>
            <a:spLocks noGrp="1"/>
          </p:cNvSpPr>
          <p:nvPr>
            <p:ph type="sldNum" sz="quarter" idx="12"/>
          </p:nvPr>
        </p:nvSpPr>
        <p:spPr/>
        <p:txBody>
          <a:bodyPr/>
          <a:lstStyle/>
          <a:p>
            <a:fld id="{5F3DA2C8-5B72-4388-8D1E-72C210589DD5}" type="slidenum">
              <a:rPr lang="en-US" smtClean="0"/>
              <a:t>195</a:t>
            </a:fld>
            <a:endParaRPr lang="en-US"/>
          </a:p>
        </p:txBody>
      </p:sp>
    </p:spTree>
    <p:extLst>
      <p:ext uri="{BB962C8B-B14F-4D97-AF65-F5344CB8AC3E}">
        <p14:creationId xmlns:p14="http://schemas.microsoft.com/office/powerpoint/2010/main" val="2355485150"/>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Indirect effects</a:t>
            </a:r>
          </a:p>
        </p:txBody>
      </p:sp>
      <p:sp>
        <p:nvSpPr>
          <p:cNvPr id="3" name="Content Placeholder 2"/>
          <p:cNvSpPr>
            <a:spLocks noGrp="1"/>
          </p:cNvSpPr>
          <p:nvPr>
            <p:ph idx="1"/>
          </p:nvPr>
        </p:nvSpPr>
        <p:spPr/>
        <p:txBody>
          <a:bodyPr>
            <a:normAutofit lnSpcReduction="10000"/>
          </a:bodyPr>
          <a:lstStyle/>
          <a:p>
            <a:r>
              <a:rPr lang="en-US" dirty="0"/>
              <a:t>All of our exercises considered the total effect of a treatment</a:t>
            </a:r>
          </a:p>
          <a:p>
            <a:endParaRPr lang="en-US" dirty="0"/>
          </a:p>
          <a:p>
            <a:r>
              <a:rPr lang="en-US" dirty="0"/>
              <a:t>Sometimes we are interested in mechanisms of a treatment (opening the black box)</a:t>
            </a:r>
          </a:p>
          <a:p>
            <a:endParaRPr lang="en-US" dirty="0"/>
          </a:p>
          <a:p>
            <a:r>
              <a:rPr lang="en-US" dirty="0"/>
              <a:t>This translates into indirect (mediated) effects</a:t>
            </a:r>
          </a:p>
          <a:p>
            <a:endParaRPr lang="en-US" dirty="0"/>
          </a:p>
          <a:p>
            <a:r>
              <a:rPr lang="en-US" dirty="0"/>
              <a:t>Flurry of literature on this topic, </a:t>
            </a:r>
            <a:r>
              <a:rPr lang="en-US" dirty="0" err="1"/>
              <a:t>incuding</a:t>
            </a:r>
            <a:r>
              <a:rPr lang="en-US" dirty="0"/>
              <a:t> necessary assumptions, estimation strategies, and designs (in </a:t>
            </a:r>
            <a:r>
              <a:rPr lang="en-US" i="1" dirty="0"/>
              <a:t>Mediation </a:t>
            </a:r>
            <a:r>
              <a:rPr lang="en-US" dirty="0"/>
              <a:t>package)  </a:t>
            </a:r>
          </a:p>
        </p:txBody>
      </p:sp>
      <p:sp>
        <p:nvSpPr>
          <p:cNvPr id="4" name="Slide Number Placeholder 3"/>
          <p:cNvSpPr>
            <a:spLocks noGrp="1"/>
          </p:cNvSpPr>
          <p:nvPr>
            <p:ph type="sldNum" sz="quarter" idx="12"/>
          </p:nvPr>
        </p:nvSpPr>
        <p:spPr/>
        <p:txBody>
          <a:bodyPr/>
          <a:lstStyle/>
          <a:p>
            <a:fld id="{5F3DA2C8-5B72-4388-8D1E-72C210589DD5}" type="slidenum">
              <a:rPr lang="en-US" smtClean="0"/>
              <a:t>196</a:t>
            </a:fld>
            <a:endParaRPr lang="en-US"/>
          </a:p>
        </p:txBody>
      </p:sp>
    </p:spTree>
    <p:extLst>
      <p:ext uri="{BB962C8B-B14F-4D97-AF65-F5344CB8AC3E}">
        <p14:creationId xmlns:p14="http://schemas.microsoft.com/office/powerpoint/2010/main" val="27666745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365125"/>
            <a:ext cx="11179630" cy="1325563"/>
          </a:xfrm>
        </p:spPr>
        <p:txBody>
          <a:bodyPr/>
          <a:lstStyle/>
          <a:p>
            <a:r>
              <a:rPr lang="de-DE" dirty="0"/>
              <a:t>Wir brauchen nicht immer kausale Inferenz</a:t>
            </a:r>
          </a:p>
        </p:txBody>
      </p:sp>
      <p:sp>
        <p:nvSpPr>
          <p:cNvPr id="3" name="Content Placeholder 2"/>
          <p:cNvSpPr>
            <a:spLocks noGrp="1"/>
          </p:cNvSpPr>
          <p:nvPr>
            <p:ph sz="half" idx="1"/>
          </p:nvPr>
        </p:nvSpPr>
        <p:spPr/>
        <p:txBody>
          <a:bodyPr/>
          <a:lstStyle/>
          <a:p>
            <a:pPr marL="0" indent="0">
              <a:buNone/>
            </a:pPr>
            <a:r>
              <a:rPr lang="en-US" dirty="0" err="1"/>
              <a:t>Deskription</a:t>
            </a:r>
            <a:endParaRPr lang="en-US" dirty="0"/>
          </a:p>
          <a:p>
            <a:pPr marL="0" indent="0">
              <a:buNone/>
            </a:pPr>
            <a:endParaRPr lang="en-US" dirty="0"/>
          </a:p>
        </p:txBody>
      </p:sp>
      <p:sp>
        <p:nvSpPr>
          <p:cNvPr id="4" name="Content Placeholder 3"/>
          <p:cNvSpPr>
            <a:spLocks noGrp="1"/>
          </p:cNvSpPr>
          <p:nvPr>
            <p:ph sz="half" idx="2"/>
          </p:nvPr>
        </p:nvSpPr>
        <p:spPr/>
        <p:txBody>
          <a:bodyPr/>
          <a:lstStyle/>
          <a:p>
            <a:pPr marL="0" indent="0">
              <a:buNone/>
            </a:pPr>
            <a:r>
              <a:rPr lang="en-US" dirty="0"/>
              <a:t>Prognose </a:t>
            </a:r>
          </a:p>
          <a:p>
            <a:pPr marL="0" indent="0">
              <a:buNone/>
            </a:pPr>
            <a:endParaRPr lang="en-US" dirty="0"/>
          </a:p>
        </p:txBody>
      </p:sp>
      <p:pic>
        <p:nvPicPr>
          <p:cNvPr id="2052" name="Picture 4" descr="Image result for child growth char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10962" y="2856107"/>
            <a:ext cx="2443246" cy="3455793"/>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mage result for prediction world cu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2200" y="2800363"/>
            <a:ext cx="5006708" cy="3567279"/>
          </a:xfrm>
          <a:prstGeom prst="rect">
            <a:avLst/>
          </a:prstGeom>
          <a:noFill/>
          <a:extLst>
            <a:ext uri="{909E8E84-426E-40DD-AFC4-6F175D3DCCD1}">
              <a14:hiddenFill xmlns:a14="http://schemas.microsoft.com/office/drawing/2010/main">
                <a:solidFill>
                  <a:srgbClr val="FFFFFF"/>
                </a:solidFill>
              </a14:hiddenFill>
            </a:ext>
          </a:extLst>
        </p:spPr>
      </p:pic>
      <p:sp>
        <p:nvSpPr>
          <p:cNvPr id="6" name="Slide Number Placeholder 5"/>
          <p:cNvSpPr>
            <a:spLocks noGrp="1"/>
          </p:cNvSpPr>
          <p:nvPr>
            <p:ph type="sldNum" sz="quarter" idx="12"/>
          </p:nvPr>
        </p:nvSpPr>
        <p:spPr/>
        <p:txBody>
          <a:bodyPr/>
          <a:lstStyle/>
          <a:p>
            <a:fld id="{5F3DA2C8-5B72-4388-8D1E-72C210589DD5}" type="slidenum">
              <a:rPr lang="en-US" smtClean="0"/>
              <a:t>2</a:t>
            </a:fld>
            <a:endParaRPr lang="en-US"/>
          </a:p>
        </p:txBody>
      </p:sp>
    </p:spTree>
    <p:extLst>
      <p:ext uri="{BB962C8B-B14F-4D97-AF65-F5344CB8AC3E}">
        <p14:creationId xmlns:p14="http://schemas.microsoft.com/office/powerpoint/2010/main" val="1282551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iagram&#10;&#10;Description automatically generated">
            <a:extLst>
              <a:ext uri="{FF2B5EF4-FFF2-40B4-BE49-F238E27FC236}">
                <a16:creationId xmlns:a16="http://schemas.microsoft.com/office/drawing/2014/main" id="{6D96C9FB-757B-49D1-87C9-94F897CC8243}"/>
              </a:ext>
            </a:extLst>
          </p:cNvPr>
          <p:cNvPicPr>
            <a:picLocks noChangeAspect="1"/>
          </p:cNvPicPr>
          <p:nvPr/>
        </p:nvPicPr>
        <p:blipFill rotWithShape="1">
          <a:blip r:embed="rId2">
            <a:extLst>
              <a:ext uri="{28A0092B-C50C-407E-A947-70E740481C1C}">
                <a14:useLocalDpi xmlns:a14="http://schemas.microsoft.com/office/drawing/2010/main" val="0"/>
              </a:ext>
            </a:extLst>
          </a:blip>
          <a:srcRect t="31374"/>
          <a:stretch/>
        </p:blipFill>
        <p:spPr>
          <a:xfrm>
            <a:off x="0" y="4315247"/>
            <a:ext cx="12192000" cy="2542753"/>
          </a:xfrm>
          <a:prstGeom prst="rect">
            <a:avLst/>
          </a:prstGeom>
        </p:spPr>
      </p:pic>
      <p:sp>
        <p:nvSpPr>
          <p:cNvPr id="12" name="Title 1">
            <a:extLst>
              <a:ext uri="{FF2B5EF4-FFF2-40B4-BE49-F238E27FC236}">
                <a16:creationId xmlns:a16="http://schemas.microsoft.com/office/drawing/2014/main" id="{11DF8AB0-E34B-464A-AA77-5E1488090348}"/>
              </a:ext>
            </a:extLst>
          </p:cNvPr>
          <p:cNvSpPr txBox="1">
            <a:spLocks/>
          </p:cNvSpPr>
          <p:nvPr/>
        </p:nvSpPr>
        <p:spPr>
          <a:xfrm>
            <a:off x="387470" y="308286"/>
            <a:ext cx="4588414" cy="103216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b="1" kern="1200">
                <a:solidFill>
                  <a:schemeClr val="tx1"/>
                </a:solidFill>
                <a:latin typeface="Roboto" panose="02000000000000000000" pitchFamily="2" charset="0"/>
                <a:ea typeface="Roboto" panose="02000000000000000000" pitchFamily="2" charset="0"/>
                <a:cs typeface="+mj-cs"/>
              </a:defRPr>
            </a:lvl1pPr>
          </a:lstStyle>
          <a:p>
            <a:r>
              <a:rPr lang="de-DE" dirty="0"/>
              <a:t>Annahmen</a:t>
            </a:r>
          </a:p>
        </p:txBody>
      </p:sp>
      <p:sp>
        <p:nvSpPr>
          <p:cNvPr id="13" name="Content Placeholder 2">
            <a:extLst>
              <a:ext uri="{FF2B5EF4-FFF2-40B4-BE49-F238E27FC236}">
                <a16:creationId xmlns:a16="http://schemas.microsoft.com/office/drawing/2014/main" id="{65E6FCD9-B462-46FE-940A-333A84A17333}"/>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nSpc>
                <a:spcPct val="90000"/>
              </a:lnSpc>
              <a:spcBef>
                <a:spcPts val="1000"/>
              </a:spcBef>
              <a:buFont typeface="Arial" panose="020B0604020202020204" pitchFamily="34" charset="0"/>
              <a:buChar char="•"/>
              <a:defRPr sz="2800">
                <a:latin typeface="Roboto" panose="02000000000000000000" pitchFamily="2" charset="0"/>
                <a:ea typeface="Roboto" panose="02000000000000000000" pitchFamily="2" charset="0"/>
              </a:defRPr>
            </a:lvl1pPr>
            <a:lvl2pPr marL="685800" indent="-228600">
              <a:lnSpc>
                <a:spcPct val="90000"/>
              </a:lnSpc>
              <a:spcBef>
                <a:spcPts val="500"/>
              </a:spcBef>
              <a:buFont typeface="Arial" panose="020B0604020202020204" pitchFamily="34" charset="0"/>
              <a:buChar char="•"/>
              <a:defRPr sz="2400">
                <a:latin typeface="Roboto" panose="02000000000000000000" pitchFamily="2" charset="0"/>
                <a:ea typeface="Roboto" panose="02000000000000000000" pitchFamily="2" charset="0"/>
              </a:defRPr>
            </a:lvl2pPr>
            <a:lvl3pPr marL="1143000" indent="-228600">
              <a:lnSpc>
                <a:spcPct val="90000"/>
              </a:lnSpc>
              <a:spcBef>
                <a:spcPts val="500"/>
              </a:spcBef>
              <a:buFont typeface="Arial" panose="020B0604020202020204" pitchFamily="34" charset="0"/>
              <a:buChar char="•"/>
              <a:defRPr sz="2000">
                <a:latin typeface="Roboto" panose="02000000000000000000" pitchFamily="2" charset="0"/>
                <a:ea typeface="Roboto" panose="02000000000000000000" pitchFamily="2" charset="0"/>
              </a:defRPr>
            </a:lvl3pPr>
            <a:lvl4pPr marL="1600200" indent="-228600">
              <a:lnSpc>
                <a:spcPct val="90000"/>
              </a:lnSpc>
              <a:spcBef>
                <a:spcPts val="500"/>
              </a:spcBef>
              <a:buFont typeface="Arial" panose="020B0604020202020204" pitchFamily="34" charset="0"/>
              <a:buChar char="•"/>
              <a:defRPr>
                <a:latin typeface="Roboto" panose="02000000000000000000" pitchFamily="2" charset="0"/>
                <a:ea typeface="Roboto" panose="02000000000000000000" pitchFamily="2" charset="0"/>
              </a:defRPr>
            </a:lvl4pPr>
            <a:lvl5pPr marL="2057400" indent="-228600">
              <a:lnSpc>
                <a:spcPct val="90000"/>
              </a:lnSpc>
              <a:spcBef>
                <a:spcPts val="500"/>
              </a:spcBef>
              <a:buFont typeface="Arial" panose="020B0604020202020204" pitchFamily="34" charset="0"/>
              <a:buChar char="•"/>
              <a:defRPr>
                <a:latin typeface="Roboto" panose="02000000000000000000" pitchFamily="2" charset="0"/>
                <a:ea typeface="Roboto" panose="02000000000000000000" pitchFamily="2"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de-DE" dirty="0"/>
              <a:t>Heterogene Effekte nicht schätzbar, sondern nur Effekt für Individuen die von Z beinflussbar sind (</a:t>
            </a:r>
            <a:r>
              <a:rPr lang="de-DE" dirty="0" err="1"/>
              <a:t>complier</a:t>
            </a:r>
            <a:r>
              <a:rPr lang="de-DE" dirty="0"/>
              <a:t> </a:t>
            </a:r>
            <a:r>
              <a:rPr lang="de-DE" dirty="0" err="1"/>
              <a:t>average</a:t>
            </a:r>
            <a:r>
              <a:rPr lang="de-DE" dirty="0"/>
              <a:t> </a:t>
            </a:r>
            <a:r>
              <a:rPr lang="de-DE" dirty="0" err="1"/>
              <a:t>effect</a:t>
            </a:r>
            <a:r>
              <a:rPr lang="de-DE" dirty="0"/>
              <a:t>)</a:t>
            </a:r>
            <a:br>
              <a:rPr lang="de-DE" dirty="0"/>
            </a:br>
            <a:endParaRPr lang="de-DE" dirty="0"/>
          </a:p>
          <a:p>
            <a:r>
              <a:rPr lang="de-DE" dirty="0"/>
              <a:t>Anderer Effekt für jedes andere Instrument</a:t>
            </a:r>
          </a:p>
          <a:p>
            <a:endParaRPr lang="de-DE" dirty="0"/>
          </a:p>
          <a:p>
            <a:r>
              <a:rPr lang="de-DE" dirty="0"/>
              <a:t>Statistische Power geringer als Regression </a:t>
            </a:r>
            <a:br>
              <a:rPr lang="de-DE" dirty="0"/>
            </a:br>
            <a:endParaRPr lang="de-DE" dirty="0"/>
          </a:p>
          <a:p>
            <a:endParaRPr lang="de-DE" dirty="0"/>
          </a:p>
        </p:txBody>
      </p:sp>
    </p:spTree>
    <p:extLst>
      <p:ext uri="{BB962C8B-B14F-4D97-AF65-F5344CB8AC3E}">
        <p14:creationId xmlns:p14="http://schemas.microsoft.com/office/powerpoint/2010/main" val="24227253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48943FE-BB1E-4B7E-8436-B6FE45C3FA9D}"/>
              </a:ext>
            </a:extLst>
          </p:cNvPr>
          <p:cNvSpPr>
            <a:spLocks noGrp="1"/>
          </p:cNvSpPr>
          <p:nvPr>
            <p:ph type="sldNum" sz="quarter" idx="12"/>
          </p:nvPr>
        </p:nvSpPr>
        <p:spPr/>
        <p:txBody>
          <a:bodyPr/>
          <a:lstStyle/>
          <a:p>
            <a:fld id="{5F3DA2C8-5B72-4388-8D1E-72C210589DD5}" type="slidenum">
              <a:rPr lang="en-US" smtClean="0"/>
              <a:t>21</a:t>
            </a:fld>
            <a:endParaRPr lang="en-US"/>
          </a:p>
        </p:txBody>
      </p:sp>
      <p:pic>
        <p:nvPicPr>
          <p:cNvPr id="5" name="Picture 4" descr="Diagram&#10;&#10;Description automatically generated">
            <a:extLst>
              <a:ext uri="{FF2B5EF4-FFF2-40B4-BE49-F238E27FC236}">
                <a16:creationId xmlns:a16="http://schemas.microsoft.com/office/drawing/2014/main" id="{6D96C9FB-757B-49D1-87C9-94F897CC82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3705225"/>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3D55B8AE-8D2E-4FED-BDD5-992CDBA905B9}"/>
                  </a:ext>
                </a:extLst>
              </p:cNvPr>
              <p:cNvSpPr txBox="1"/>
              <p:nvPr/>
            </p:nvSpPr>
            <p:spPr>
              <a:xfrm>
                <a:off x="1043814" y="3932596"/>
                <a:ext cx="84170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𝑋𝑍</m:t>
                          </m:r>
                        </m:sub>
                      </m:sSub>
                      <m:r>
                        <a:rPr lang="en-US" b="0" i="1" smtClean="0">
                          <a:latin typeface="Cambria Math" panose="02040503050406030204" pitchFamily="18" charset="0"/>
                        </a:rPr>
                        <m:t>=</m:t>
                      </m:r>
                      <m:r>
                        <a:rPr lang="en-US" b="0" i="1" smtClean="0">
                          <a:latin typeface="Cambria Math" panose="02040503050406030204" pitchFamily="18" charset="0"/>
                        </a:rPr>
                        <m:t>𝑎</m:t>
                      </m:r>
                    </m:oMath>
                  </m:oMathPara>
                </a14:m>
                <a:endParaRPr lang="de-DE" dirty="0"/>
              </a:p>
            </p:txBody>
          </p:sp>
        </mc:Choice>
        <mc:Fallback xmlns="">
          <p:sp>
            <p:nvSpPr>
              <p:cNvPr id="6" name="TextBox 5">
                <a:extLst>
                  <a:ext uri="{FF2B5EF4-FFF2-40B4-BE49-F238E27FC236}">
                    <a16:creationId xmlns:a16="http://schemas.microsoft.com/office/drawing/2014/main" id="{3D55B8AE-8D2E-4FED-BDD5-992CDBA905B9}"/>
                  </a:ext>
                </a:extLst>
              </p:cNvPr>
              <p:cNvSpPr txBox="1">
                <a:spLocks noRot="1" noChangeAspect="1" noMove="1" noResize="1" noEditPoints="1" noAdjustHandles="1" noChangeArrowheads="1" noChangeShapeType="1" noTextEdit="1"/>
              </p:cNvSpPr>
              <p:nvPr/>
            </p:nvSpPr>
            <p:spPr>
              <a:xfrm>
                <a:off x="1043814" y="3932596"/>
                <a:ext cx="841705" cy="276999"/>
              </a:xfrm>
              <a:prstGeom prst="rect">
                <a:avLst/>
              </a:prstGeom>
              <a:blipFill>
                <a:blip r:embed="rId3"/>
                <a:stretch>
                  <a:fillRect l="-9420" t="-2174" r="-2899" b="-32609"/>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A85B1547-9F8B-4FBF-A4C2-64A704924006}"/>
                  </a:ext>
                </a:extLst>
              </p:cNvPr>
              <p:cNvSpPr txBox="1"/>
              <p:nvPr/>
            </p:nvSpPr>
            <p:spPr>
              <a:xfrm>
                <a:off x="1043814" y="4615289"/>
                <a:ext cx="96064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𝑌𝑍</m:t>
                          </m:r>
                        </m:sub>
                      </m:sSub>
                      <m:r>
                        <a:rPr lang="en-US" b="0" i="1" smtClean="0">
                          <a:latin typeface="Cambria Math" panose="02040503050406030204" pitchFamily="18" charset="0"/>
                        </a:rPr>
                        <m:t>=</m:t>
                      </m:r>
                      <m:r>
                        <a:rPr lang="en-US" b="0" i="1" smtClean="0">
                          <a:latin typeface="Cambria Math" panose="02040503050406030204" pitchFamily="18" charset="0"/>
                        </a:rPr>
                        <m:t>𝑎𝑏</m:t>
                      </m:r>
                    </m:oMath>
                  </m:oMathPara>
                </a14:m>
                <a:endParaRPr lang="de-DE" dirty="0"/>
              </a:p>
            </p:txBody>
          </p:sp>
        </mc:Choice>
        <mc:Fallback xmlns="">
          <p:sp>
            <p:nvSpPr>
              <p:cNvPr id="7" name="TextBox 6">
                <a:extLst>
                  <a:ext uri="{FF2B5EF4-FFF2-40B4-BE49-F238E27FC236}">
                    <a16:creationId xmlns:a16="http://schemas.microsoft.com/office/drawing/2014/main" id="{A85B1547-9F8B-4FBF-A4C2-64A704924006}"/>
                  </a:ext>
                </a:extLst>
              </p:cNvPr>
              <p:cNvSpPr txBox="1">
                <a:spLocks noRot="1" noChangeAspect="1" noMove="1" noResize="1" noEditPoints="1" noAdjustHandles="1" noChangeArrowheads="1" noChangeShapeType="1" noTextEdit="1"/>
              </p:cNvSpPr>
              <p:nvPr/>
            </p:nvSpPr>
            <p:spPr>
              <a:xfrm>
                <a:off x="1043814" y="4615289"/>
                <a:ext cx="960648" cy="276999"/>
              </a:xfrm>
              <a:prstGeom prst="rect">
                <a:avLst/>
              </a:prstGeom>
              <a:blipFill>
                <a:blip r:embed="rId4"/>
                <a:stretch>
                  <a:fillRect l="-8228" t="-2174" r="-5063" b="-32609"/>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4575D8D-08FD-4080-AEB2-50DD79779D06}"/>
                  </a:ext>
                </a:extLst>
              </p:cNvPr>
              <p:cNvSpPr txBox="1"/>
              <p:nvPr/>
            </p:nvSpPr>
            <p:spPr>
              <a:xfrm>
                <a:off x="1107933" y="5375787"/>
                <a:ext cx="843629" cy="57265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𝑌𝑍</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𝑋𝑍</m:t>
                              </m:r>
                            </m:sub>
                          </m:sSub>
                        </m:den>
                      </m:f>
                      <m:r>
                        <a:rPr lang="en-US" b="0" i="1" smtClean="0">
                          <a:latin typeface="Cambria Math" panose="02040503050406030204" pitchFamily="18" charset="0"/>
                        </a:rPr>
                        <m:t>=</m:t>
                      </m:r>
                      <m:r>
                        <a:rPr lang="en-US" b="0" i="1" smtClean="0">
                          <a:latin typeface="Cambria Math" panose="02040503050406030204" pitchFamily="18" charset="0"/>
                        </a:rPr>
                        <m:t>𝑏</m:t>
                      </m:r>
                    </m:oMath>
                  </m:oMathPara>
                </a14:m>
                <a:endParaRPr lang="de-DE" dirty="0"/>
              </a:p>
            </p:txBody>
          </p:sp>
        </mc:Choice>
        <mc:Fallback xmlns="">
          <p:sp>
            <p:nvSpPr>
              <p:cNvPr id="8" name="TextBox 7">
                <a:extLst>
                  <a:ext uri="{FF2B5EF4-FFF2-40B4-BE49-F238E27FC236}">
                    <a16:creationId xmlns:a16="http://schemas.microsoft.com/office/drawing/2014/main" id="{14575D8D-08FD-4080-AEB2-50DD79779D06}"/>
                  </a:ext>
                </a:extLst>
              </p:cNvPr>
              <p:cNvSpPr txBox="1">
                <a:spLocks noRot="1" noChangeAspect="1" noMove="1" noResize="1" noEditPoints="1" noAdjustHandles="1" noChangeArrowheads="1" noChangeShapeType="1" noTextEdit="1"/>
              </p:cNvSpPr>
              <p:nvPr/>
            </p:nvSpPr>
            <p:spPr>
              <a:xfrm>
                <a:off x="1107933" y="5375787"/>
                <a:ext cx="843629" cy="572657"/>
              </a:xfrm>
              <a:prstGeom prst="rect">
                <a:avLst/>
              </a:prstGeom>
              <a:blipFill>
                <a:blip r:embed="rId5"/>
                <a:stretch>
                  <a:fillRect/>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2EBA7F39-9CB8-418E-8F53-A3FBD20841D9}"/>
                  </a:ext>
                </a:extLst>
              </p:cNvPr>
              <p:cNvSpPr txBox="1"/>
              <p:nvPr/>
            </p:nvSpPr>
            <p:spPr>
              <a:xfrm>
                <a:off x="7660827" y="3932596"/>
                <a:ext cx="123245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𝑌𝑋</m:t>
                          </m:r>
                        </m:sub>
                      </m:sSub>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m:t>
                      </m:r>
                      <m:r>
                        <a:rPr lang="en-US" b="0" i="1" smtClean="0">
                          <a:latin typeface="Cambria Math" panose="02040503050406030204" pitchFamily="18" charset="0"/>
                        </a:rPr>
                        <m:t>𝑐</m:t>
                      </m:r>
                    </m:oMath>
                  </m:oMathPara>
                </a14:m>
                <a:endParaRPr lang="de-DE" dirty="0"/>
              </a:p>
            </p:txBody>
          </p:sp>
        </mc:Choice>
        <mc:Fallback xmlns="">
          <p:sp>
            <p:nvSpPr>
              <p:cNvPr id="9" name="TextBox 8">
                <a:extLst>
                  <a:ext uri="{FF2B5EF4-FFF2-40B4-BE49-F238E27FC236}">
                    <a16:creationId xmlns:a16="http://schemas.microsoft.com/office/drawing/2014/main" id="{2EBA7F39-9CB8-418E-8F53-A3FBD20841D9}"/>
                  </a:ext>
                </a:extLst>
              </p:cNvPr>
              <p:cNvSpPr txBox="1">
                <a:spLocks noRot="1" noChangeAspect="1" noMove="1" noResize="1" noEditPoints="1" noAdjustHandles="1" noChangeArrowheads="1" noChangeShapeType="1" noTextEdit="1"/>
              </p:cNvSpPr>
              <p:nvPr/>
            </p:nvSpPr>
            <p:spPr>
              <a:xfrm>
                <a:off x="7660827" y="3932596"/>
                <a:ext cx="1232453" cy="276999"/>
              </a:xfrm>
              <a:prstGeom prst="rect">
                <a:avLst/>
              </a:prstGeom>
              <a:blipFill>
                <a:blip r:embed="rId6"/>
                <a:stretch>
                  <a:fillRect l="-6436" t="-2174" r="-1485" b="-32609"/>
                </a:stretch>
              </a:blipFill>
            </p:spPr>
            <p:txBody>
              <a:bodyPr/>
              <a:lstStyle/>
              <a:p>
                <a:r>
                  <a:rPr lang="de-DE">
                    <a:noFill/>
                  </a:rPr>
                  <a:t> </a:t>
                </a:r>
              </a:p>
            </p:txBody>
          </p:sp>
        </mc:Fallback>
      </mc:AlternateContent>
      <p:sp>
        <p:nvSpPr>
          <p:cNvPr id="10" name="TextBox 9">
            <a:extLst>
              <a:ext uri="{FF2B5EF4-FFF2-40B4-BE49-F238E27FC236}">
                <a16:creationId xmlns:a16="http://schemas.microsoft.com/office/drawing/2014/main" id="{0FFC38BE-1DAC-4DA8-AF53-ABA676616034}"/>
              </a:ext>
            </a:extLst>
          </p:cNvPr>
          <p:cNvSpPr txBox="1"/>
          <p:nvPr/>
        </p:nvSpPr>
        <p:spPr>
          <a:xfrm>
            <a:off x="581072" y="6268646"/>
            <a:ext cx="2420727" cy="369332"/>
          </a:xfrm>
          <a:prstGeom prst="rect">
            <a:avLst/>
          </a:prstGeom>
          <a:noFill/>
        </p:spPr>
        <p:txBody>
          <a:bodyPr wrap="none" rtlCol="0">
            <a:spAutoFit/>
          </a:bodyPr>
          <a:lstStyle/>
          <a:p>
            <a:r>
              <a:rPr lang="de-DE" dirty="0"/>
              <a:t>IV </a:t>
            </a:r>
            <a:r>
              <a:rPr lang="de-DE" dirty="0" err="1"/>
              <a:t>estimate</a:t>
            </a:r>
            <a:r>
              <a:rPr lang="de-DE" dirty="0"/>
              <a:t> ist </a:t>
            </a:r>
            <a:r>
              <a:rPr lang="de-DE" dirty="0" err="1"/>
              <a:t>unbiased</a:t>
            </a:r>
            <a:endParaRPr lang="de-DE" dirty="0"/>
          </a:p>
        </p:txBody>
      </p:sp>
      <p:sp>
        <p:nvSpPr>
          <p:cNvPr id="11" name="TextBox 10">
            <a:extLst>
              <a:ext uri="{FF2B5EF4-FFF2-40B4-BE49-F238E27FC236}">
                <a16:creationId xmlns:a16="http://schemas.microsoft.com/office/drawing/2014/main" id="{A64BD2A5-796B-4BE1-929C-A2C9FFBDC90B}"/>
              </a:ext>
            </a:extLst>
          </p:cNvPr>
          <p:cNvSpPr txBox="1"/>
          <p:nvPr/>
        </p:nvSpPr>
        <p:spPr>
          <a:xfrm>
            <a:off x="7103491" y="6268646"/>
            <a:ext cx="3249864" cy="369332"/>
          </a:xfrm>
          <a:prstGeom prst="rect">
            <a:avLst/>
          </a:prstGeom>
          <a:noFill/>
        </p:spPr>
        <p:txBody>
          <a:bodyPr wrap="none" rtlCol="0">
            <a:spAutoFit/>
          </a:bodyPr>
          <a:lstStyle/>
          <a:p>
            <a:r>
              <a:rPr lang="de-DE" dirty="0" err="1"/>
              <a:t>regression</a:t>
            </a:r>
            <a:r>
              <a:rPr lang="de-DE" dirty="0"/>
              <a:t> </a:t>
            </a:r>
            <a:r>
              <a:rPr lang="de-DE" dirty="0" err="1"/>
              <a:t>estimate</a:t>
            </a:r>
            <a:r>
              <a:rPr lang="de-DE" dirty="0"/>
              <a:t> ist </a:t>
            </a:r>
            <a:r>
              <a:rPr lang="de-DE" dirty="0" err="1"/>
              <a:t>biased</a:t>
            </a:r>
            <a:r>
              <a:rPr lang="de-DE" dirty="0"/>
              <a:t> (c)</a:t>
            </a:r>
          </a:p>
        </p:txBody>
      </p:sp>
    </p:spTree>
    <p:extLst>
      <p:ext uri="{BB962C8B-B14F-4D97-AF65-F5344CB8AC3E}">
        <p14:creationId xmlns:p14="http://schemas.microsoft.com/office/powerpoint/2010/main" val="25838141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CCDE8E6-2661-4083-803E-2FFB5615A6F6}"/>
              </a:ext>
            </a:extLst>
          </p:cNvPr>
          <p:cNvSpPr>
            <a:spLocks noGrp="1"/>
          </p:cNvSpPr>
          <p:nvPr>
            <p:ph type="body" idx="1"/>
          </p:nvPr>
        </p:nvSpPr>
        <p:spPr/>
        <p:txBody>
          <a:bodyPr/>
          <a:lstStyle/>
          <a:p>
            <a:endParaRPr lang="de-DE"/>
          </a:p>
        </p:txBody>
      </p:sp>
      <p:sp>
        <p:nvSpPr>
          <p:cNvPr id="4" name="Slide Number Placeholder 3">
            <a:extLst>
              <a:ext uri="{FF2B5EF4-FFF2-40B4-BE49-F238E27FC236}">
                <a16:creationId xmlns:a16="http://schemas.microsoft.com/office/drawing/2014/main" id="{8182D120-2EDE-48AF-93E8-54643A3CC650}"/>
              </a:ext>
            </a:extLst>
          </p:cNvPr>
          <p:cNvSpPr>
            <a:spLocks noGrp="1"/>
          </p:cNvSpPr>
          <p:nvPr>
            <p:ph type="sldNum" sz="quarter" idx="12"/>
          </p:nvPr>
        </p:nvSpPr>
        <p:spPr/>
        <p:txBody>
          <a:bodyPr/>
          <a:lstStyle/>
          <a:p>
            <a:fld id="{5F3DA2C8-5B72-4388-8D1E-72C210589DD5}" type="slidenum">
              <a:rPr lang="en-US" smtClean="0"/>
              <a:t>22</a:t>
            </a:fld>
            <a:endParaRPr lang="en-US"/>
          </a:p>
        </p:txBody>
      </p:sp>
      <p:pic>
        <p:nvPicPr>
          <p:cNvPr id="5" name="Picture 4" descr="Diagram&#10;&#10;Description automatically generated">
            <a:extLst>
              <a:ext uri="{FF2B5EF4-FFF2-40B4-BE49-F238E27FC236}">
                <a16:creationId xmlns:a16="http://schemas.microsoft.com/office/drawing/2014/main" id="{6D472F03-2F57-48EE-B44F-61A69E9B4240}"/>
              </a:ext>
            </a:extLst>
          </p:cNvPr>
          <p:cNvPicPr>
            <a:picLocks noChangeAspect="1"/>
          </p:cNvPicPr>
          <p:nvPr/>
        </p:nvPicPr>
        <p:blipFill rotWithShape="1">
          <a:blip r:embed="rId2">
            <a:extLst>
              <a:ext uri="{28A0092B-C50C-407E-A947-70E740481C1C}">
                <a14:useLocalDpi xmlns:a14="http://schemas.microsoft.com/office/drawing/2010/main" val="0"/>
              </a:ext>
            </a:extLst>
          </a:blip>
          <a:srcRect t="31374"/>
          <a:stretch/>
        </p:blipFill>
        <p:spPr>
          <a:xfrm>
            <a:off x="0" y="4315247"/>
            <a:ext cx="12192000" cy="2542753"/>
          </a:xfrm>
          <a:prstGeom prst="rect">
            <a:avLst/>
          </a:prstGeom>
        </p:spPr>
      </p:pic>
      <p:sp>
        <p:nvSpPr>
          <p:cNvPr id="6" name="Title 1">
            <a:extLst>
              <a:ext uri="{FF2B5EF4-FFF2-40B4-BE49-F238E27FC236}">
                <a16:creationId xmlns:a16="http://schemas.microsoft.com/office/drawing/2014/main" id="{F7719652-700C-4AFC-869A-15FFCA88EA4D}"/>
              </a:ext>
            </a:extLst>
          </p:cNvPr>
          <p:cNvSpPr txBox="1">
            <a:spLocks/>
          </p:cNvSpPr>
          <p:nvPr/>
        </p:nvSpPr>
        <p:spPr>
          <a:xfrm>
            <a:off x="387469" y="308286"/>
            <a:ext cx="9814149" cy="103216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b="1" kern="1200">
                <a:solidFill>
                  <a:schemeClr val="tx1"/>
                </a:solidFill>
                <a:latin typeface="Roboto" panose="02000000000000000000" pitchFamily="2" charset="0"/>
                <a:ea typeface="Roboto" panose="02000000000000000000" pitchFamily="2" charset="0"/>
                <a:cs typeface="+mj-cs"/>
              </a:defRPr>
            </a:lvl1pPr>
          </a:lstStyle>
          <a:p>
            <a:r>
              <a:rPr lang="de-DE" dirty="0"/>
              <a:t>Statistisches Modell</a:t>
            </a:r>
          </a:p>
        </p:txBody>
      </p:sp>
      <p:sp>
        <p:nvSpPr>
          <p:cNvPr id="7" name="Content Placeholder 2">
            <a:extLst>
              <a:ext uri="{FF2B5EF4-FFF2-40B4-BE49-F238E27FC236}">
                <a16:creationId xmlns:a16="http://schemas.microsoft.com/office/drawing/2014/main" id="{9F8F1C78-5537-47C6-8E5C-5F88BB90D72D}"/>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nSpc>
                <a:spcPct val="90000"/>
              </a:lnSpc>
              <a:spcBef>
                <a:spcPts val="1000"/>
              </a:spcBef>
              <a:buFont typeface="Arial" panose="020B0604020202020204" pitchFamily="34" charset="0"/>
              <a:buChar char="•"/>
              <a:defRPr sz="2800">
                <a:latin typeface="Roboto" panose="02000000000000000000" pitchFamily="2" charset="0"/>
                <a:ea typeface="Roboto" panose="02000000000000000000" pitchFamily="2" charset="0"/>
              </a:defRPr>
            </a:lvl1pPr>
            <a:lvl2pPr marL="685800" indent="-228600">
              <a:lnSpc>
                <a:spcPct val="90000"/>
              </a:lnSpc>
              <a:spcBef>
                <a:spcPts val="500"/>
              </a:spcBef>
              <a:buFont typeface="Arial" panose="020B0604020202020204" pitchFamily="34" charset="0"/>
              <a:buChar char="•"/>
              <a:defRPr sz="2400">
                <a:latin typeface="Roboto" panose="02000000000000000000" pitchFamily="2" charset="0"/>
                <a:ea typeface="Roboto" panose="02000000000000000000" pitchFamily="2" charset="0"/>
              </a:defRPr>
            </a:lvl2pPr>
            <a:lvl3pPr marL="1143000" indent="-228600">
              <a:lnSpc>
                <a:spcPct val="90000"/>
              </a:lnSpc>
              <a:spcBef>
                <a:spcPts val="500"/>
              </a:spcBef>
              <a:buFont typeface="Arial" panose="020B0604020202020204" pitchFamily="34" charset="0"/>
              <a:buChar char="•"/>
              <a:defRPr sz="2000">
                <a:latin typeface="Roboto" panose="02000000000000000000" pitchFamily="2" charset="0"/>
                <a:ea typeface="Roboto" panose="02000000000000000000" pitchFamily="2" charset="0"/>
              </a:defRPr>
            </a:lvl3pPr>
            <a:lvl4pPr marL="1600200" indent="-228600">
              <a:lnSpc>
                <a:spcPct val="90000"/>
              </a:lnSpc>
              <a:spcBef>
                <a:spcPts val="500"/>
              </a:spcBef>
              <a:buFont typeface="Arial" panose="020B0604020202020204" pitchFamily="34" charset="0"/>
              <a:buChar char="•"/>
              <a:defRPr>
                <a:latin typeface="Roboto" panose="02000000000000000000" pitchFamily="2" charset="0"/>
                <a:ea typeface="Roboto" panose="02000000000000000000" pitchFamily="2" charset="0"/>
              </a:defRPr>
            </a:lvl4pPr>
            <a:lvl5pPr marL="2057400" indent="-228600">
              <a:lnSpc>
                <a:spcPct val="90000"/>
              </a:lnSpc>
              <a:spcBef>
                <a:spcPts val="500"/>
              </a:spcBef>
              <a:buFont typeface="Arial" panose="020B0604020202020204" pitchFamily="34" charset="0"/>
              <a:buChar char="•"/>
              <a:defRPr>
                <a:latin typeface="Roboto" panose="02000000000000000000" pitchFamily="2" charset="0"/>
                <a:ea typeface="Roboto" panose="02000000000000000000" pitchFamily="2"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de-DE" dirty="0"/>
              <a:t>2SLS oder SEM</a:t>
            </a:r>
          </a:p>
          <a:p>
            <a:endParaRPr lang="de-DE" dirty="0"/>
          </a:p>
          <a:p>
            <a:r>
              <a:rPr lang="de-DE" dirty="0"/>
              <a:t>Orthodox wird erst Regression von Z auf X (1st </a:t>
            </a:r>
            <a:r>
              <a:rPr lang="de-DE" dirty="0" err="1"/>
              <a:t>stage</a:t>
            </a:r>
            <a:r>
              <a:rPr lang="de-DE" dirty="0"/>
              <a:t>) und dann 2SLS </a:t>
            </a:r>
            <a:r>
              <a:rPr lang="de-DE" dirty="0" err="1"/>
              <a:t>estimate</a:t>
            </a:r>
            <a:r>
              <a:rPr lang="de-DE" dirty="0"/>
              <a:t> berichtet </a:t>
            </a:r>
            <a:br>
              <a:rPr lang="de-DE" dirty="0"/>
            </a:br>
            <a:endParaRPr lang="de-DE" dirty="0"/>
          </a:p>
          <a:p>
            <a:endParaRPr lang="de-DE" dirty="0"/>
          </a:p>
        </p:txBody>
      </p:sp>
    </p:spTree>
    <p:extLst>
      <p:ext uri="{BB962C8B-B14F-4D97-AF65-F5344CB8AC3E}">
        <p14:creationId xmlns:p14="http://schemas.microsoft.com/office/powerpoint/2010/main" val="17007075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5738106-1EBD-452B-A480-A2D30A68F078}"/>
              </a:ext>
            </a:extLst>
          </p:cNvPr>
          <p:cNvSpPr>
            <a:spLocks noGrp="1"/>
          </p:cNvSpPr>
          <p:nvPr>
            <p:ph type="sldNum" sz="quarter" idx="12"/>
          </p:nvPr>
        </p:nvSpPr>
        <p:spPr/>
        <p:txBody>
          <a:bodyPr/>
          <a:lstStyle/>
          <a:p>
            <a:fld id="{5F3DA2C8-5B72-4388-8D1E-72C210589DD5}" type="slidenum">
              <a:rPr lang="en-US" smtClean="0"/>
              <a:t>23</a:t>
            </a:fld>
            <a:endParaRPr lang="en-US"/>
          </a:p>
        </p:txBody>
      </p:sp>
      <p:pic>
        <p:nvPicPr>
          <p:cNvPr id="18" name="Picture 17" descr="Text&#10;&#10;Description automatically generated">
            <a:extLst>
              <a:ext uri="{FF2B5EF4-FFF2-40B4-BE49-F238E27FC236}">
                <a16:creationId xmlns:a16="http://schemas.microsoft.com/office/drawing/2014/main" id="{0935DBB1-DE29-4DEE-83F1-901C350A1A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4238"/>
            <a:ext cx="12192000" cy="6289524"/>
          </a:xfrm>
          <a:prstGeom prst="rect">
            <a:avLst/>
          </a:prstGeom>
        </p:spPr>
      </p:pic>
    </p:spTree>
    <p:extLst>
      <p:ext uri="{BB962C8B-B14F-4D97-AF65-F5344CB8AC3E}">
        <p14:creationId xmlns:p14="http://schemas.microsoft.com/office/powerpoint/2010/main" val="31255128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D8DE821-BD28-4027-AA8D-B3B291354F0D}"/>
              </a:ext>
            </a:extLst>
          </p:cNvPr>
          <p:cNvSpPr>
            <a:spLocks noGrp="1"/>
          </p:cNvSpPr>
          <p:nvPr>
            <p:ph type="sldNum" sz="quarter" idx="12"/>
          </p:nvPr>
        </p:nvSpPr>
        <p:spPr/>
        <p:txBody>
          <a:bodyPr/>
          <a:lstStyle/>
          <a:p>
            <a:fld id="{5F3DA2C8-5B72-4388-8D1E-72C210589DD5}" type="slidenum">
              <a:rPr lang="en-US" smtClean="0"/>
              <a:t>24</a:t>
            </a:fld>
            <a:endParaRPr lang="en-US"/>
          </a:p>
        </p:txBody>
      </p:sp>
      <p:pic>
        <p:nvPicPr>
          <p:cNvPr id="9" name="Picture 8">
            <a:extLst>
              <a:ext uri="{FF2B5EF4-FFF2-40B4-BE49-F238E27FC236}">
                <a16:creationId xmlns:a16="http://schemas.microsoft.com/office/drawing/2014/main" id="{8A1EB683-6B29-4DD0-8C27-478A2A3B0DDC}"/>
              </a:ext>
            </a:extLst>
          </p:cNvPr>
          <p:cNvPicPr>
            <a:picLocks noChangeAspect="1"/>
          </p:cNvPicPr>
          <p:nvPr/>
        </p:nvPicPr>
        <p:blipFill>
          <a:blip r:embed="rId2"/>
          <a:stretch>
            <a:fillRect/>
          </a:stretch>
        </p:blipFill>
        <p:spPr>
          <a:xfrm>
            <a:off x="0" y="321235"/>
            <a:ext cx="12192000" cy="6215529"/>
          </a:xfrm>
          <a:prstGeom prst="rect">
            <a:avLst/>
          </a:prstGeom>
        </p:spPr>
      </p:pic>
    </p:spTree>
    <p:extLst>
      <p:ext uri="{BB962C8B-B14F-4D97-AF65-F5344CB8AC3E}">
        <p14:creationId xmlns:p14="http://schemas.microsoft.com/office/powerpoint/2010/main" val="29386188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376C9-503D-4721-BA09-B6C84A6581B0}"/>
              </a:ext>
            </a:extLst>
          </p:cNvPr>
          <p:cNvSpPr>
            <a:spLocks noGrp="1"/>
          </p:cNvSpPr>
          <p:nvPr>
            <p:ph type="title"/>
          </p:nvPr>
        </p:nvSpPr>
        <p:spPr/>
        <p:txBody>
          <a:bodyPr/>
          <a:lstStyle/>
          <a:p>
            <a:endParaRPr lang="de-DE"/>
          </a:p>
        </p:txBody>
      </p:sp>
      <p:sp>
        <p:nvSpPr>
          <p:cNvPr id="3" name="Text Placeholder 2">
            <a:extLst>
              <a:ext uri="{FF2B5EF4-FFF2-40B4-BE49-F238E27FC236}">
                <a16:creationId xmlns:a16="http://schemas.microsoft.com/office/drawing/2014/main" id="{4A0A8EC8-C50E-48DA-9FA0-2E027701D87F}"/>
              </a:ext>
            </a:extLst>
          </p:cNvPr>
          <p:cNvSpPr>
            <a:spLocks noGrp="1"/>
          </p:cNvSpPr>
          <p:nvPr>
            <p:ph type="body" idx="1"/>
          </p:nvPr>
        </p:nvSpPr>
        <p:spPr/>
        <p:txBody>
          <a:bodyPr/>
          <a:lstStyle/>
          <a:p>
            <a:endParaRPr lang="de-DE"/>
          </a:p>
        </p:txBody>
      </p:sp>
      <p:sp>
        <p:nvSpPr>
          <p:cNvPr id="4" name="Slide Number Placeholder 3">
            <a:extLst>
              <a:ext uri="{FF2B5EF4-FFF2-40B4-BE49-F238E27FC236}">
                <a16:creationId xmlns:a16="http://schemas.microsoft.com/office/drawing/2014/main" id="{76EC12BD-082E-476F-96A6-4C0746C31224}"/>
              </a:ext>
            </a:extLst>
          </p:cNvPr>
          <p:cNvSpPr>
            <a:spLocks noGrp="1"/>
          </p:cNvSpPr>
          <p:nvPr>
            <p:ph type="sldNum" sz="quarter" idx="12"/>
          </p:nvPr>
        </p:nvSpPr>
        <p:spPr/>
        <p:txBody>
          <a:bodyPr/>
          <a:lstStyle/>
          <a:p>
            <a:fld id="{5F3DA2C8-5B72-4388-8D1E-72C210589DD5}" type="slidenum">
              <a:rPr lang="en-US" smtClean="0"/>
              <a:t>25</a:t>
            </a:fld>
            <a:endParaRPr lang="en-US"/>
          </a:p>
        </p:txBody>
      </p:sp>
      <p:pic>
        <p:nvPicPr>
          <p:cNvPr id="6" name="Picture 5" descr="Text, chat or text message&#10;&#10;Description automatically generated">
            <a:extLst>
              <a:ext uri="{FF2B5EF4-FFF2-40B4-BE49-F238E27FC236}">
                <a16:creationId xmlns:a16="http://schemas.microsoft.com/office/drawing/2014/main" id="{3F5DE250-0C49-4B94-A2EA-6F42D2EC63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4951" y="0"/>
            <a:ext cx="9402097" cy="6858000"/>
          </a:xfrm>
          <a:prstGeom prst="rect">
            <a:avLst/>
          </a:prstGeom>
        </p:spPr>
      </p:pic>
    </p:spTree>
    <p:extLst>
      <p:ext uri="{BB962C8B-B14F-4D97-AF65-F5344CB8AC3E}">
        <p14:creationId xmlns:p14="http://schemas.microsoft.com/office/powerpoint/2010/main" val="12665599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6A4FE0-5A18-4BB7-A101-9E97418043C4}"/>
              </a:ext>
            </a:extLst>
          </p:cNvPr>
          <p:cNvSpPr>
            <a:spLocks noGrp="1"/>
          </p:cNvSpPr>
          <p:nvPr>
            <p:ph type="title"/>
          </p:nvPr>
        </p:nvSpPr>
        <p:spPr/>
        <p:txBody>
          <a:bodyPr/>
          <a:lstStyle/>
          <a:p>
            <a:endParaRPr lang="de-DE"/>
          </a:p>
        </p:txBody>
      </p:sp>
      <p:sp>
        <p:nvSpPr>
          <p:cNvPr id="3" name="Text Placeholder 2">
            <a:extLst>
              <a:ext uri="{FF2B5EF4-FFF2-40B4-BE49-F238E27FC236}">
                <a16:creationId xmlns:a16="http://schemas.microsoft.com/office/drawing/2014/main" id="{F51B0C6A-1F76-4488-99A6-F0269B11C81D}"/>
              </a:ext>
            </a:extLst>
          </p:cNvPr>
          <p:cNvSpPr>
            <a:spLocks noGrp="1"/>
          </p:cNvSpPr>
          <p:nvPr>
            <p:ph type="body" idx="1"/>
          </p:nvPr>
        </p:nvSpPr>
        <p:spPr/>
        <p:txBody>
          <a:bodyPr/>
          <a:lstStyle/>
          <a:p>
            <a:endParaRPr lang="de-DE"/>
          </a:p>
        </p:txBody>
      </p:sp>
      <p:sp>
        <p:nvSpPr>
          <p:cNvPr id="4" name="Slide Number Placeholder 3">
            <a:extLst>
              <a:ext uri="{FF2B5EF4-FFF2-40B4-BE49-F238E27FC236}">
                <a16:creationId xmlns:a16="http://schemas.microsoft.com/office/drawing/2014/main" id="{C65A278A-CF2C-418D-8D26-FEF0EBC20C40}"/>
              </a:ext>
            </a:extLst>
          </p:cNvPr>
          <p:cNvSpPr>
            <a:spLocks noGrp="1"/>
          </p:cNvSpPr>
          <p:nvPr>
            <p:ph type="sldNum" sz="quarter" idx="12"/>
          </p:nvPr>
        </p:nvSpPr>
        <p:spPr/>
        <p:txBody>
          <a:bodyPr/>
          <a:lstStyle/>
          <a:p>
            <a:fld id="{5F3DA2C8-5B72-4388-8D1E-72C210589DD5}" type="slidenum">
              <a:rPr lang="en-US" smtClean="0"/>
              <a:t>26</a:t>
            </a:fld>
            <a:endParaRPr lang="en-US"/>
          </a:p>
        </p:txBody>
      </p:sp>
      <p:pic>
        <p:nvPicPr>
          <p:cNvPr id="6" name="Picture 5" descr="Graphical user interface, text&#10;&#10;Description automatically generated">
            <a:extLst>
              <a:ext uri="{FF2B5EF4-FFF2-40B4-BE49-F238E27FC236}">
                <a16:creationId xmlns:a16="http://schemas.microsoft.com/office/drawing/2014/main" id="{7C80EFE6-6B23-4953-A170-D0E45A8892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5731" y="0"/>
            <a:ext cx="10440537" cy="6858000"/>
          </a:xfrm>
          <a:prstGeom prst="rect">
            <a:avLst/>
          </a:prstGeom>
        </p:spPr>
      </p:pic>
    </p:spTree>
    <p:extLst>
      <p:ext uri="{BB962C8B-B14F-4D97-AF65-F5344CB8AC3E}">
        <p14:creationId xmlns:p14="http://schemas.microsoft.com/office/powerpoint/2010/main" val="28709345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3D52AD-4F46-4FB3-9213-345423B24268}"/>
              </a:ext>
            </a:extLst>
          </p:cNvPr>
          <p:cNvSpPr>
            <a:spLocks noGrp="1"/>
          </p:cNvSpPr>
          <p:nvPr>
            <p:ph type="title"/>
          </p:nvPr>
        </p:nvSpPr>
        <p:spPr/>
        <p:txBody>
          <a:bodyPr/>
          <a:lstStyle/>
          <a:p>
            <a:endParaRPr lang="de-DE"/>
          </a:p>
        </p:txBody>
      </p:sp>
      <p:sp>
        <p:nvSpPr>
          <p:cNvPr id="3" name="Text Placeholder 2">
            <a:extLst>
              <a:ext uri="{FF2B5EF4-FFF2-40B4-BE49-F238E27FC236}">
                <a16:creationId xmlns:a16="http://schemas.microsoft.com/office/drawing/2014/main" id="{9452E25B-5EE1-4C10-8397-4F9380BCC46D}"/>
              </a:ext>
            </a:extLst>
          </p:cNvPr>
          <p:cNvSpPr>
            <a:spLocks noGrp="1"/>
          </p:cNvSpPr>
          <p:nvPr>
            <p:ph type="body" idx="1"/>
          </p:nvPr>
        </p:nvSpPr>
        <p:spPr/>
        <p:txBody>
          <a:bodyPr/>
          <a:lstStyle/>
          <a:p>
            <a:endParaRPr lang="de-DE"/>
          </a:p>
        </p:txBody>
      </p:sp>
      <p:sp>
        <p:nvSpPr>
          <p:cNvPr id="4" name="Slide Number Placeholder 3">
            <a:extLst>
              <a:ext uri="{FF2B5EF4-FFF2-40B4-BE49-F238E27FC236}">
                <a16:creationId xmlns:a16="http://schemas.microsoft.com/office/drawing/2014/main" id="{A8108972-01EF-41E4-8EBF-C352AD7E3114}"/>
              </a:ext>
            </a:extLst>
          </p:cNvPr>
          <p:cNvSpPr>
            <a:spLocks noGrp="1"/>
          </p:cNvSpPr>
          <p:nvPr>
            <p:ph type="sldNum" sz="quarter" idx="12"/>
          </p:nvPr>
        </p:nvSpPr>
        <p:spPr/>
        <p:txBody>
          <a:bodyPr/>
          <a:lstStyle/>
          <a:p>
            <a:fld id="{5F3DA2C8-5B72-4388-8D1E-72C210589DD5}" type="slidenum">
              <a:rPr lang="en-US" smtClean="0"/>
              <a:t>27</a:t>
            </a:fld>
            <a:endParaRPr lang="en-US"/>
          </a:p>
        </p:txBody>
      </p:sp>
      <p:pic>
        <p:nvPicPr>
          <p:cNvPr id="6" name="Picture 5" descr="A screenshot of a computer&#10;&#10;Description automatically generated with medium confidence">
            <a:extLst>
              <a:ext uri="{FF2B5EF4-FFF2-40B4-BE49-F238E27FC236}">
                <a16:creationId xmlns:a16="http://schemas.microsoft.com/office/drawing/2014/main" id="{20749533-FDE3-44F9-A24E-1BCFC672D41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410520"/>
            <a:ext cx="12192000" cy="6036959"/>
          </a:xfrm>
          <a:prstGeom prst="rect">
            <a:avLst/>
          </a:prstGeom>
        </p:spPr>
      </p:pic>
    </p:spTree>
    <p:extLst>
      <p:ext uri="{BB962C8B-B14F-4D97-AF65-F5344CB8AC3E}">
        <p14:creationId xmlns:p14="http://schemas.microsoft.com/office/powerpoint/2010/main" val="5358987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89ED1AA-8684-4D37-B208-8777E1A77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Graphic 33">
            <a:extLst>
              <a:ext uri="{FF2B5EF4-FFF2-40B4-BE49-F238E27FC236}">
                <a16:creationId xmlns:a16="http://schemas.microsoft.com/office/drawing/2014/main" id="{4180E01B-B1F4-437C-807D-1C930718EE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10784" y="0"/>
            <a:ext cx="9570431" cy="6858000"/>
          </a:xfrm>
          <a:custGeom>
            <a:avLst/>
            <a:gdLst>
              <a:gd name="connsiteX0" fmla="*/ 7178288 w 7187261"/>
              <a:gd name="connsiteY0" fmla="*/ 2604802 h 5150263"/>
              <a:gd name="connsiteX1" fmla="*/ 7169335 w 7187261"/>
              <a:gd name="connsiteY1" fmla="*/ 2328577 h 5150263"/>
              <a:gd name="connsiteX2" fmla="*/ 7060845 w 7187261"/>
              <a:gd name="connsiteY2" fmla="*/ 1661160 h 5150263"/>
              <a:gd name="connsiteX3" fmla="*/ 6212263 w 7187261"/>
              <a:gd name="connsiteY3" fmla="*/ 243840 h 5150263"/>
              <a:gd name="connsiteX4" fmla="*/ 5953564 w 7187261"/>
              <a:gd name="connsiteY4" fmla="*/ 0 h 5150263"/>
              <a:gd name="connsiteX5" fmla="*/ 1408615 w 7187261"/>
              <a:gd name="connsiteY5" fmla="*/ 0 h 5150263"/>
              <a:gd name="connsiteX6" fmla="*/ 805111 w 7187261"/>
              <a:gd name="connsiteY6" fmla="*/ 676275 h 5150263"/>
              <a:gd name="connsiteX7" fmla="*/ 104928 w 7187261"/>
              <a:gd name="connsiteY7" fmla="*/ 2183035 h 5150263"/>
              <a:gd name="connsiteX8" fmla="*/ 51588 w 7187261"/>
              <a:gd name="connsiteY8" fmla="*/ 2400014 h 5150263"/>
              <a:gd name="connsiteX9" fmla="*/ 41301 w 7187261"/>
              <a:gd name="connsiteY9" fmla="*/ 2424208 h 5150263"/>
              <a:gd name="connsiteX10" fmla="*/ 119692 w 7187261"/>
              <a:gd name="connsiteY10" fmla="*/ 1834801 h 5150263"/>
              <a:gd name="connsiteX11" fmla="*/ 870071 w 7187261"/>
              <a:gd name="connsiteY11" fmla="*/ 462248 h 5150263"/>
              <a:gd name="connsiteX12" fmla="*/ 1389279 w 7187261"/>
              <a:gd name="connsiteY12" fmla="*/ 476 h 5150263"/>
              <a:gd name="connsiteX13" fmla="*/ 1320223 w 7187261"/>
              <a:gd name="connsiteY13" fmla="*/ 476 h 5150263"/>
              <a:gd name="connsiteX14" fmla="*/ 423158 w 7187261"/>
              <a:gd name="connsiteY14" fmla="*/ 989743 h 5150263"/>
              <a:gd name="connsiteX15" fmla="*/ 25585 w 7187261"/>
              <a:gd name="connsiteY15" fmla="*/ 2113693 h 5150263"/>
              <a:gd name="connsiteX16" fmla="*/ 2344 w 7187261"/>
              <a:gd name="connsiteY16" fmla="*/ 2725865 h 5150263"/>
              <a:gd name="connsiteX17" fmla="*/ 447256 w 7187261"/>
              <a:gd name="connsiteY17" fmla="*/ 4210717 h 5150263"/>
              <a:gd name="connsiteX18" fmla="*/ 1138962 w 7187261"/>
              <a:gd name="connsiteY18" fmla="*/ 4988910 h 5150263"/>
              <a:gd name="connsiteX19" fmla="*/ 1348512 w 7187261"/>
              <a:gd name="connsiteY19" fmla="*/ 5146834 h 5150263"/>
              <a:gd name="connsiteX20" fmla="*/ 1422712 w 7187261"/>
              <a:gd name="connsiteY20" fmla="*/ 5146834 h 5150263"/>
              <a:gd name="connsiteX21" fmla="*/ 480594 w 7187261"/>
              <a:gd name="connsiteY21" fmla="*/ 4187952 h 5150263"/>
              <a:gd name="connsiteX22" fmla="*/ 398679 w 7187261"/>
              <a:gd name="connsiteY22" fmla="*/ 4046125 h 5150263"/>
              <a:gd name="connsiteX23" fmla="*/ 411823 w 7187261"/>
              <a:gd name="connsiteY23" fmla="*/ 4053078 h 5150263"/>
              <a:gd name="connsiteX24" fmla="*/ 1439380 w 7187261"/>
              <a:gd name="connsiteY24" fmla="*/ 5147405 h 5150263"/>
              <a:gd name="connsiteX25" fmla="*/ 5710010 w 7187261"/>
              <a:gd name="connsiteY25" fmla="*/ 5150263 h 5150263"/>
              <a:gd name="connsiteX26" fmla="*/ 5999665 w 7187261"/>
              <a:gd name="connsiteY26" fmla="*/ 4910900 h 5150263"/>
              <a:gd name="connsiteX27" fmla="*/ 6954165 w 7187261"/>
              <a:gd name="connsiteY27" fmla="*/ 3545777 h 5150263"/>
              <a:gd name="connsiteX28" fmla="*/ 7137712 w 7187261"/>
              <a:gd name="connsiteY28" fmla="*/ 2799207 h 5150263"/>
              <a:gd name="connsiteX29" fmla="*/ 7142951 w 7187261"/>
              <a:gd name="connsiteY29" fmla="*/ 2754535 h 5150263"/>
              <a:gd name="connsiteX30" fmla="*/ 7149428 w 7187261"/>
              <a:gd name="connsiteY30" fmla="*/ 2774823 h 5150263"/>
              <a:gd name="connsiteX31" fmla="*/ 7066465 w 7187261"/>
              <a:gd name="connsiteY31" fmla="*/ 3465672 h 5150263"/>
              <a:gd name="connsiteX32" fmla="*/ 6452578 w 7187261"/>
              <a:gd name="connsiteY32" fmla="*/ 4552760 h 5150263"/>
              <a:gd name="connsiteX33" fmla="*/ 5752110 w 7187261"/>
              <a:gd name="connsiteY33" fmla="*/ 5150263 h 5150263"/>
              <a:gd name="connsiteX34" fmla="*/ 5827643 w 7187261"/>
              <a:gd name="connsiteY34" fmla="*/ 5150263 h 5150263"/>
              <a:gd name="connsiteX35" fmla="*/ 6642793 w 7187261"/>
              <a:gd name="connsiteY35" fmla="*/ 4389406 h 5150263"/>
              <a:gd name="connsiteX36" fmla="*/ 7102469 w 7187261"/>
              <a:gd name="connsiteY36" fmla="*/ 3490817 h 5150263"/>
              <a:gd name="connsiteX37" fmla="*/ 7187242 w 7187261"/>
              <a:gd name="connsiteY37" fmla="*/ 2990183 h 5150263"/>
              <a:gd name="connsiteX38" fmla="*/ 7178288 w 7187261"/>
              <a:gd name="connsiteY38" fmla="*/ 2604802 h 5150263"/>
              <a:gd name="connsiteX39" fmla="*/ 6342565 w 7187261"/>
              <a:gd name="connsiteY39" fmla="*/ 441389 h 5150263"/>
              <a:gd name="connsiteX40" fmla="*/ 7126567 w 7187261"/>
              <a:gd name="connsiteY40" fmla="*/ 2355056 h 5150263"/>
              <a:gd name="connsiteX41" fmla="*/ 6342565 w 7187261"/>
              <a:gd name="connsiteY41" fmla="*/ 441389 h 5150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7187261" h="5150263">
                <a:moveTo>
                  <a:pt x="7178288" y="2604802"/>
                </a:moveTo>
                <a:cubicBezTo>
                  <a:pt x="7168763" y="2513076"/>
                  <a:pt x="7174478" y="2420684"/>
                  <a:pt x="7169335" y="2328577"/>
                </a:cubicBezTo>
                <a:cubicBezTo>
                  <a:pt x="7156952" y="2102882"/>
                  <a:pt x="7120586" y="1879149"/>
                  <a:pt x="7060845" y="1661160"/>
                </a:cubicBezTo>
                <a:cubicBezTo>
                  <a:pt x="6910588" y="1121007"/>
                  <a:pt x="6617428" y="631374"/>
                  <a:pt x="6212263" y="243840"/>
                </a:cubicBezTo>
                <a:cubicBezTo>
                  <a:pt x="6126538" y="162496"/>
                  <a:pt x="6040813" y="80201"/>
                  <a:pt x="5953564" y="0"/>
                </a:cubicBezTo>
                <a:lnTo>
                  <a:pt x="1408615" y="0"/>
                </a:lnTo>
                <a:cubicBezTo>
                  <a:pt x="1180967" y="200316"/>
                  <a:pt x="978332" y="427387"/>
                  <a:pt x="805111" y="676275"/>
                </a:cubicBezTo>
                <a:cubicBezTo>
                  <a:pt x="481261" y="1136523"/>
                  <a:pt x="252089" y="1640872"/>
                  <a:pt x="104928" y="2183035"/>
                </a:cubicBezTo>
                <a:cubicBezTo>
                  <a:pt x="85878" y="2254853"/>
                  <a:pt x="69495" y="2327720"/>
                  <a:pt x="51588" y="2400014"/>
                </a:cubicBezTo>
                <a:cubicBezTo>
                  <a:pt x="49683" y="2407634"/>
                  <a:pt x="51588" y="2416969"/>
                  <a:pt x="41301" y="2424208"/>
                </a:cubicBezTo>
                <a:cubicBezTo>
                  <a:pt x="45900" y="2225469"/>
                  <a:pt x="72186" y="2027834"/>
                  <a:pt x="119692" y="1834801"/>
                </a:cubicBezTo>
                <a:cubicBezTo>
                  <a:pt x="247993" y="1310926"/>
                  <a:pt x="506121" y="857726"/>
                  <a:pt x="870071" y="462248"/>
                </a:cubicBezTo>
                <a:cubicBezTo>
                  <a:pt x="1027729" y="291823"/>
                  <a:pt x="1201617" y="137169"/>
                  <a:pt x="1389279" y="476"/>
                </a:cubicBezTo>
                <a:lnTo>
                  <a:pt x="1320223" y="476"/>
                </a:lnTo>
                <a:cubicBezTo>
                  <a:pt x="960844" y="274320"/>
                  <a:pt x="656330" y="599123"/>
                  <a:pt x="423158" y="989743"/>
                </a:cubicBezTo>
                <a:cubicBezTo>
                  <a:pt x="215608" y="1337596"/>
                  <a:pt x="80258" y="1711357"/>
                  <a:pt x="25585" y="2113693"/>
                </a:cubicBezTo>
                <a:cubicBezTo>
                  <a:pt x="-2705" y="2316480"/>
                  <a:pt x="-2228" y="2521077"/>
                  <a:pt x="2344" y="2725865"/>
                </a:cubicBezTo>
                <a:cubicBezTo>
                  <a:pt x="14155" y="3261932"/>
                  <a:pt x="170650" y="3754565"/>
                  <a:pt x="447256" y="4210717"/>
                </a:cubicBezTo>
                <a:cubicBezTo>
                  <a:pt x="629851" y="4511612"/>
                  <a:pt x="866356" y="4767167"/>
                  <a:pt x="1138962" y="4988910"/>
                </a:cubicBezTo>
                <a:cubicBezTo>
                  <a:pt x="1207161" y="5044345"/>
                  <a:pt x="1277008" y="5096990"/>
                  <a:pt x="1348512" y="5146834"/>
                </a:cubicBezTo>
                <a:lnTo>
                  <a:pt x="1422712" y="5146834"/>
                </a:lnTo>
                <a:cubicBezTo>
                  <a:pt x="1043426" y="4892802"/>
                  <a:pt x="724720" y="4577334"/>
                  <a:pt x="480594" y="4187952"/>
                </a:cubicBezTo>
                <a:cubicBezTo>
                  <a:pt x="452019" y="4141851"/>
                  <a:pt x="423444" y="4095179"/>
                  <a:pt x="398679" y="4046125"/>
                </a:cubicBezTo>
                <a:cubicBezTo>
                  <a:pt x="407442" y="4043267"/>
                  <a:pt x="409156" y="4048982"/>
                  <a:pt x="411823" y="4053078"/>
                </a:cubicBezTo>
                <a:cubicBezTo>
                  <a:pt x="683572" y="4484656"/>
                  <a:pt x="1033139" y="4842701"/>
                  <a:pt x="1439380" y="5147405"/>
                </a:cubicBezTo>
                <a:lnTo>
                  <a:pt x="5710010" y="5150263"/>
                </a:lnTo>
                <a:cubicBezTo>
                  <a:pt x="5810594" y="5075482"/>
                  <a:pt x="5907272" y="4995587"/>
                  <a:pt x="5999665" y="4910900"/>
                </a:cubicBezTo>
                <a:cubicBezTo>
                  <a:pt x="6418765" y="4526661"/>
                  <a:pt x="6746901" y="4078129"/>
                  <a:pt x="6954165" y="3545777"/>
                </a:cubicBezTo>
                <a:cubicBezTo>
                  <a:pt x="7048234" y="3306175"/>
                  <a:pt x="7109956" y="3055115"/>
                  <a:pt x="7137712" y="2799207"/>
                </a:cubicBezTo>
                <a:cubicBezTo>
                  <a:pt x="7139236" y="2784920"/>
                  <a:pt x="7141046" y="2770632"/>
                  <a:pt x="7142951" y="2754535"/>
                </a:cubicBezTo>
                <a:cubicBezTo>
                  <a:pt x="7151714" y="2760440"/>
                  <a:pt x="7149237" y="2768441"/>
                  <a:pt x="7149428" y="2774823"/>
                </a:cubicBezTo>
                <a:cubicBezTo>
                  <a:pt x="7156743" y="3007967"/>
                  <a:pt x="7128777" y="3240881"/>
                  <a:pt x="7066465" y="3465672"/>
                </a:cubicBezTo>
                <a:cubicBezTo>
                  <a:pt x="6952165" y="3878580"/>
                  <a:pt x="6737948" y="4235863"/>
                  <a:pt x="6452578" y="4552760"/>
                </a:cubicBezTo>
                <a:cubicBezTo>
                  <a:pt x="6244553" y="4783836"/>
                  <a:pt x="6008809" y="4980242"/>
                  <a:pt x="5752110" y="5150263"/>
                </a:cubicBezTo>
                <a:lnTo>
                  <a:pt x="5827643" y="5150263"/>
                </a:lnTo>
                <a:cubicBezTo>
                  <a:pt x="6136539" y="4938904"/>
                  <a:pt x="6412192" y="4689348"/>
                  <a:pt x="6642793" y="4389406"/>
                </a:cubicBezTo>
                <a:cubicBezTo>
                  <a:pt x="6851295" y="4118324"/>
                  <a:pt x="7009125" y="3820859"/>
                  <a:pt x="7102469" y="3490817"/>
                </a:cubicBezTo>
                <a:cubicBezTo>
                  <a:pt x="7148646" y="3327473"/>
                  <a:pt x="7177069" y="3159624"/>
                  <a:pt x="7187242" y="2990183"/>
                </a:cubicBezTo>
                <a:cubicBezTo>
                  <a:pt x="7187623" y="2984087"/>
                  <a:pt x="7182384" y="2642330"/>
                  <a:pt x="7178288" y="2604802"/>
                </a:cubicBezTo>
                <a:close/>
                <a:moveTo>
                  <a:pt x="6342565" y="441389"/>
                </a:moveTo>
                <a:cubicBezTo>
                  <a:pt x="6829797" y="986533"/>
                  <a:pt x="7091135" y="1624422"/>
                  <a:pt x="7126567" y="2355056"/>
                </a:cubicBezTo>
                <a:cubicBezTo>
                  <a:pt x="7001123" y="1661827"/>
                  <a:pt x="6756426" y="1017365"/>
                  <a:pt x="6342565" y="441389"/>
                </a:cubicBezTo>
                <a:close/>
              </a:path>
            </a:pathLst>
          </a:custGeom>
          <a:solidFill>
            <a:schemeClr val="accent2"/>
          </a:solidFill>
          <a:ln w="9525" cap="flat">
            <a:noFill/>
            <a:prstDash val="solid"/>
            <a:miter/>
          </a:ln>
        </p:spPr>
        <p:txBody>
          <a:bodyPr rtlCol="0" anchor="ctr"/>
          <a:lstStyle/>
          <a:p>
            <a:endParaRPr lang="en-US"/>
          </a:p>
        </p:txBody>
      </p:sp>
      <p:sp>
        <p:nvSpPr>
          <p:cNvPr id="2" name="Title 1"/>
          <p:cNvSpPr>
            <a:spLocks noGrp="1"/>
          </p:cNvSpPr>
          <p:nvPr>
            <p:ph type="title"/>
          </p:nvPr>
        </p:nvSpPr>
        <p:spPr>
          <a:xfrm>
            <a:off x="2558716" y="955309"/>
            <a:ext cx="7074568" cy="2898975"/>
          </a:xfrm>
        </p:spPr>
        <p:txBody>
          <a:bodyPr vert="horz" lIns="91440" tIns="45720" rIns="91440" bIns="45720" rtlCol="0" anchor="b">
            <a:normAutofit/>
          </a:bodyPr>
          <a:lstStyle/>
          <a:p>
            <a:pPr algn="ctr"/>
            <a:r>
              <a:rPr lang="en-US" sz="6600" kern="1200" dirty="0">
                <a:solidFill>
                  <a:srgbClr val="FFFFFF"/>
                </a:solidFill>
                <a:latin typeface="+mj-lt"/>
                <a:ea typeface="+mj-ea"/>
                <a:cs typeface="+mj-cs"/>
              </a:rPr>
              <a:t>Exercise 1</a:t>
            </a:r>
          </a:p>
        </p:txBody>
      </p:sp>
      <p:sp>
        <p:nvSpPr>
          <p:cNvPr id="3" name="Text Placeholder 2"/>
          <p:cNvSpPr>
            <a:spLocks noGrp="1"/>
          </p:cNvSpPr>
          <p:nvPr>
            <p:ph type="body" idx="1"/>
          </p:nvPr>
        </p:nvSpPr>
        <p:spPr>
          <a:xfrm>
            <a:off x="2634916" y="4533813"/>
            <a:ext cx="6930189" cy="938463"/>
          </a:xfrm>
        </p:spPr>
        <p:txBody>
          <a:bodyPr vert="horz" lIns="91440" tIns="45720" rIns="91440" bIns="45720" rtlCol="0">
            <a:normAutofit/>
          </a:bodyPr>
          <a:lstStyle/>
          <a:p>
            <a:pPr algn="ctr"/>
            <a:endParaRPr lang="en-US" sz="2400" kern="1200">
              <a:solidFill>
                <a:srgbClr val="FFFFFF"/>
              </a:solidFill>
              <a:latin typeface="+mn-lt"/>
              <a:ea typeface="+mn-ea"/>
              <a:cs typeface="+mn-cs"/>
            </a:endParaRPr>
          </a:p>
        </p:txBody>
      </p:sp>
      <p:sp>
        <p:nvSpPr>
          <p:cNvPr id="13" name="sketch line">
            <a:extLst>
              <a:ext uri="{FF2B5EF4-FFF2-40B4-BE49-F238E27FC236}">
                <a16:creationId xmlns:a16="http://schemas.microsoft.com/office/drawing/2014/main" id="{41F77738-2AF0-4750-A0C7-F97C2C1759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173498"/>
            <a:ext cx="4243589" cy="18288"/>
          </a:xfrm>
          <a:custGeom>
            <a:avLst/>
            <a:gdLst>
              <a:gd name="connsiteX0" fmla="*/ 0 w 4243589"/>
              <a:gd name="connsiteY0" fmla="*/ 0 h 18288"/>
              <a:gd name="connsiteX1" fmla="*/ 563791 w 4243589"/>
              <a:gd name="connsiteY1" fmla="*/ 0 h 18288"/>
              <a:gd name="connsiteX2" fmla="*/ 1042710 w 4243589"/>
              <a:gd name="connsiteY2" fmla="*/ 0 h 18288"/>
              <a:gd name="connsiteX3" fmla="*/ 1564066 w 4243589"/>
              <a:gd name="connsiteY3" fmla="*/ 0 h 18288"/>
              <a:gd name="connsiteX4" fmla="*/ 2212729 w 4243589"/>
              <a:gd name="connsiteY4" fmla="*/ 0 h 18288"/>
              <a:gd name="connsiteX5" fmla="*/ 2776520 w 4243589"/>
              <a:gd name="connsiteY5" fmla="*/ 0 h 18288"/>
              <a:gd name="connsiteX6" fmla="*/ 3297875 w 4243589"/>
              <a:gd name="connsiteY6" fmla="*/ 0 h 18288"/>
              <a:gd name="connsiteX7" fmla="*/ 4243589 w 4243589"/>
              <a:gd name="connsiteY7" fmla="*/ 0 h 18288"/>
              <a:gd name="connsiteX8" fmla="*/ 4243589 w 4243589"/>
              <a:gd name="connsiteY8" fmla="*/ 18288 h 18288"/>
              <a:gd name="connsiteX9" fmla="*/ 3637362 w 4243589"/>
              <a:gd name="connsiteY9" fmla="*/ 18288 h 18288"/>
              <a:gd name="connsiteX10" fmla="*/ 3116007 w 4243589"/>
              <a:gd name="connsiteY10" fmla="*/ 18288 h 18288"/>
              <a:gd name="connsiteX11" fmla="*/ 2424908 w 4243589"/>
              <a:gd name="connsiteY11" fmla="*/ 18288 h 18288"/>
              <a:gd name="connsiteX12" fmla="*/ 1861117 w 4243589"/>
              <a:gd name="connsiteY12" fmla="*/ 18288 h 18288"/>
              <a:gd name="connsiteX13" fmla="*/ 1382198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3987" y="7429"/>
                  <a:pt x="4243569" y="10822"/>
                  <a:pt x="4243589" y="18288"/>
                </a:cubicBezTo>
                <a:cubicBezTo>
                  <a:pt x="4112949" y="-2855"/>
                  <a:pt x="3928037" y="1831"/>
                  <a:pt x="3637362" y="18288"/>
                </a:cubicBezTo>
                <a:cubicBezTo>
                  <a:pt x="3346687" y="34745"/>
                  <a:pt x="3254446" y="26669"/>
                  <a:pt x="3116007" y="18288"/>
                </a:cubicBezTo>
                <a:cubicBezTo>
                  <a:pt x="2977569" y="9907"/>
                  <a:pt x="2620228" y="28873"/>
                  <a:pt x="2424908" y="18288"/>
                </a:cubicBezTo>
                <a:cubicBezTo>
                  <a:pt x="2229588" y="7703"/>
                  <a:pt x="2088287" y="-3854"/>
                  <a:pt x="1861117" y="18288"/>
                </a:cubicBezTo>
                <a:cubicBezTo>
                  <a:pt x="1633947" y="40430"/>
                  <a:pt x="1502447" y="-871"/>
                  <a:pt x="1382198" y="18288"/>
                </a:cubicBezTo>
                <a:cubicBezTo>
                  <a:pt x="1261949" y="37447"/>
                  <a:pt x="1045440" y="28353"/>
                  <a:pt x="733535" y="18288"/>
                </a:cubicBezTo>
                <a:cubicBezTo>
                  <a:pt x="421630" y="8223"/>
                  <a:pt x="341257" y="-18359"/>
                  <a:pt x="0" y="18288"/>
                </a:cubicBezTo>
                <a:cubicBezTo>
                  <a:pt x="-591" y="13205"/>
                  <a:pt x="-663" y="6329"/>
                  <a:pt x="0" y="0"/>
                </a:cubicBezTo>
                <a:close/>
              </a:path>
              <a:path w="4243589" h="18288"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2703" y="5429"/>
                  <a:pt x="4244410" y="14046"/>
                  <a:pt x="4243589" y="18288"/>
                </a:cubicBezTo>
                <a:cubicBezTo>
                  <a:pt x="4130424" y="-1240"/>
                  <a:pt x="3932803" y="42249"/>
                  <a:pt x="3722234" y="18288"/>
                </a:cubicBezTo>
                <a:cubicBezTo>
                  <a:pt x="3511665" y="-5673"/>
                  <a:pt x="3269903" y="45994"/>
                  <a:pt x="3116007" y="18288"/>
                </a:cubicBezTo>
                <a:cubicBezTo>
                  <a:pt x="2962111" y="-9418"/>
                  <a:pt x="2744280" y="23224"/>
                  <a:pt x="2509780" y="18288"/>
                </a:cubicBezTo>
                <a:cubicBezTo>
                  <a:pt x="2275280" y="13352"/>
                  <a:pt x="2066059" y="43664"/>
                  <a:pt x="1945989" y="18288"/>
                </a:cubicBezTo>
                <a:cubicBezTo>
                  <a:pt x="1825919" y="-7088"/>
                  <a:pt x="1407329" y="12616"/>
                  <a:pt x="1254890" y="18288"/>
                </a:cubicBezTo>
                <a:cubicBezTo>
                  <a:pt x="1102451" y="23960"/>
                  <a:pt x="837950" y="31673"/>
                  <a:pt x="563791" y="18288"/>
                </a:cubicBezTo>
                <a:cubicBezTo>
                  <a:pt x="289632" y="4903"/>
                  <a:pt x="132768" y="7105"/>
                  <a:pt x="0" y="18288"/>
                </a:cubicBezTo>
                <a:cubicBezTo>
                  <a:pt x="668" y="13665"/>
                  <a:pt x="578" y="5675"/>
                  <a:pt x="0" y="0"/>
                </a:cubicBezTo>
                <a:close/>
              </a:path>
            </a:pathLst>
          </a:custGeom>
          <a:solidFill>
            <a:srgbClr val="FFFFFF"/>
          </a:solidFill>
          <a:ln w="41275" cap="rnd">
            <a:solidFill>
              <a:srgbClr val="FFFFF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F3DA2C8-5B72-4388-8D1E-72C210589DD5}" type="slidenum">
              <a:rPr lang="en-US" smtClean="0">
                <a:latin typeface="+mn-lt"/>
                <a:ea typeface="+mn-ea"/>
              </a:rPr>
              <a:pPr>
                <a:spcAft>
                  <a:spcPts val="600"/>
                </a:spcAft>
              </a:pPr>
              <a:t>28</a:t>
            </a:fld>
            <a:endParaRPr lang="en-US">
              <a:latin typeface="+mn-lt"/>
              <a:ea typeface="+mn-ea"/>
            </a:endParaRPr>
          </a:p>
        </p:txBody>
      </p:sp>
    </p:spTree>
    <p:extLst>
      <p:ext uri="{BB962C8B-B14F-4D97-AF65-F5344CB8AC3E}">
        <p14:creationId xmlns:p14="http://schemas.microsoft.com/office/powerpoint/2010/main" val="23515869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F3DA2C8-5B72-4388-8D1E-72C210589DD5}" type="slidenum">
              <a:rPr lang="en-US" smtClean="0"/>
              <a:t>29</a:t>
            </a:fld>
            <a:endParaRPr lang="en-US"/>
          </a:p>
        </p:txBody>
      </p:sp>
      <p:pic>
        <p:nvPicPr>
          <p:cNvPr id="8" name="Content Placeholder 7" descr="A picture containing accessory, necklet&#10;&#10;Description automatically generated">
            <a:extLst>
              <a:ext uri="{FF2B5EF4-FFF2-40B4-BE49-F238E27FC236}">
                <a16:creationId xmlns:a16="http://schemas.microsoft.com/office/drawing/2014/main" id="{72E8CCED-9D27-4AFA-B380-37E6188B29A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06907" y="136525"/>
            <a:ext cx="8113098" cy="5862982"/>
          </a:xfrm>
        </p:spPr>
      </p:pic>
    </p:spTree>
    <p:extLst>
      <p:ext uri="{BB962C8B-B14F-4D97-AF65-F5344CB8AC3E}">
        <p14:creationId xmlns:p14="http://schemas.microsoft.com/office/powerpoint/2010/main" val="21145821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074" name="Picture 2" descr="Related image"/>
          <p:cNvPicPr>
            <a:picLocks noGrp="1" noChangeAspect="1" noChangeArrowheads="1"/>
          </p:cNvPicPr>
          <p:nvPr>
            <p:ph idx="4294967295"/>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279775" y="1426779"/>
            <a:ext cx="5632450" cy="3500438"/>
          </a:xfrm>
          <a:prstGeom prst="rect">
            <a:avLst/>
          </a:prstGeom>
          <a:noFill/>
          <a:extLst>
            <a:ext uri="{909E8E84-426E-40DD-AFC4-6F175D3DCCD1}">
              <a14:hiddenFill xmlns:a14="http://schemas.microsoft.com/office/drawing/2010/main">
                <a:solidFill>
                  <a:srgbClr val="FFFFFF"/>
                </a:solidFill>
              </a14:hiddenFill>
            </a:ext>
          </a:extLst>
        </p:spPr>
      </p:pic>
      <p:sp>
        <p:nvSpPr>
          <p:cNvPr id="10" name="Slide Number Placeholder 9"/>
          <p:cNvSpPr>
            <a:spLocks noGrp="1"/>
          </p:cNvSpPr>
          <p:nvPr>
            <p:ph type="sldNum" sz="quarter" idx="12"/>
          </p:nvPr>
        </p:nvSpPr>
        <p:spPr/>
        <p:txBody>
          <a:bodyPr/>
          <a:lstStyle/>
          <a:p>
            <a:fld id="{5F3DA2C8-5B72-4388-8D1E-72C210589DD5}" type="slidenum">
              <a:rPr lang="en-US" smtClean="0"/>
              <a:t>3</a:t>
            </a:fld>
            <a:endParaRPr lang="en-US"/>
          </a:p>
        </p:txBody>
      </p:sp>
    </p:spTree>
    <p:extLst>
      <p:ext uri="{BB962C8B-B14F-4D97-AF65-F5344CB8AC3E}">
        <p14:creationId xmlns:p14="http://schemas.microsoft.com/office/powerpoint/2010/main" val="49996853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89ED1AA-8684-4D37-B208-8777E1A77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Graphic 33">
            <a:extLst>
              <a:ext uri="{FF2B5EF4-FFF2-40B4-BE49-F238E27FC236}">
                <a16:creationId xmlns:a16="http://schemas.microsoft.com/office/drawing/2014/main" id="{4180E01B-B1F4-437C-807D-1C930718EE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10784" y="0"/>
            <a:ext cx="9570431" cy="6858000"/>
          </a:xfrm>
          <a:custGeom>
            <a:avLst/>
            <a:gdLst>
              <a:gd name="connsiteX0" fmla="*/ 7178288 w 7187261"/>
              <a:gd name="connsiteY0" fmla="*/ 2604802 h 5150263"/>
              <a:gd name="connsiteX1" fmla="*/ 7169335 w 7187261"/>
              <a:gd name="connsiteY1" fmla="*/ 2328577 h 5150263"/>
              <a:gd name="connsiteX2" fmla="*/ 7060845 w 7187261"/>
              <a:gd name="connsiteY2" fmla="*/ 1661160 h 5150263"/>
              <a:gd name="connsiteX3" fmla="*/ 6212263 w 7187261"/>
              <a:gd name="connsiteY3" fmla="*/ 243840 h 5150263"/>
              <a:gd name="connsiteX4" fmla="*/ 5953564 w 7187261"/>
              <a:gd name="connsiteY4" fmla="*/ 0 h 5150263"/>
              <a:gd name="connsiteX5" fmla="*/ 1408615 w 7187261"/>
              <a:gd name="connsiteY5" fmla="*/ 0 h 5150263"/>
              <a:gd name="connsiteX6" fmla="*/ 805111 w 7187261"/>
              <a:gd name="connsiteY6" fmla="*/ 676275 h 5150263"/>
              <a:gd name="connsiteX7" fmla="*/ 104928 w 7187261"/>
              <a:gd name="connsiteY7" fmla="*/ 2183035 h 5150263"/>
              <a:gd name="connsiteX8" fmla="*/ 51588 w 7187261"/>
              <a:gd name="connsiteY8" fmla="*/ 2400014 h 5150263"/>
              <a:gd name="connsiteX9" fmla="*/ 41301 w 7187261"/>
              <a:gd name="connsiteY9" fmla="*/ 2424208 h 5150263"/>
              <a:gd name="connsiteX10" fmla="*/ 119692 w 7187261"/>
              <a:gd name="connsiteY10" fmla="*/ 1834801 h 5150263"/>
              <a:gd name="connsiteX11" fmla="*/ 870071 w 7187261"/>
              <a:gd name="connsiteY11" fmla="*/ 462248 h 5150263"/>
              <a:gd name="connsiteX12" fmla="*/ 1389279 w 7187261"/>
              <a:gd name="connsiteY12" fmla="*/ 476 h 5150263"/>
              <a:gd name="connsiteX13" fmla="*/ 1320223 w 7187261"/>
              <a:gd name="connsiteY13" fmla="*/ 476 h 5150263"/>
              <a:gd name="connsiteX14" fmla="*/ 423158 w 7187261"/>
              <a:gd name="connsiteY14" fmla="*/ 989743 h 5150263"/>
              <a:gd name="connsiteX15" fmla="*/ 25585 w 7187261"/>
              <a:gd name="connsiteY15" fmla="*/ 2113693 h 5150263"/>
              <a:gd name="connsiteX16" fmla="*/ 2344 w 7187261"/>
              <a:gd name="connsiteY16" fmla="*/ 2725865 h 5150263"/>
              <a:gd name="connsiteX17" fmla="*/ 447256 w 7187261"/>
              <a:gd name="connsiteY17" fmla="*/ 4210717 h 5150263"/>
              <a:gd name="connsiteX18" fmla="*/ 1138962 w 7187261"/>
              <a:gd name="connsiteY18" fmla="*/ 4988910 h 5150263"/>
              <a:gd name="connsiteX19" fmla="*/ 1348512 w 7187261"/>
              <a:gd name="connsiteY19" fmla="*/ 5146834 h 5150263"/>
              <a:gd name="connsiteX20" fmla="*/ 1422712 w 7187261"/>
              <a:gd name="connsiteY20" fmla="*/ 5146834 h 5150263"/>
              <a:gd name="connsiteX21" fmla="*/ 480594 w 7187261"/>
              <a:gd name="connsiteY21" fmla="*/ 4187952 h 5150263"/>
              <a:gd name="connsiteX22" fmla="*/ 398679 w 7187261"/>
              <a:gd name="connsiteY22" fmla="*/ 4046125 h 5150263"/>
              <a:gd name="connsiteX23" fmla="*/ 411823 w 7187261"/>
              <a:gd name="connsiteY23" fmla="*/ 4053078 h 5150263"/>
              <a:gd name="connsiteX24" fmla="*/ 1439380 w 7187261"/>
              <a:gd name="connsiteY24" fmla="*/ 5147405 h 5150263"/>
              <a:gd name="connsiteX25" fmla="*/ 5710010 w 7187261"/>
              <a:gd name="connsiteY25" fmla="*/ 5150263 h 5150263"/>
              <a:gd name="connsiteX26" fmla="*/ 5999665 w 7187261"/>
              <a:gd name="connsiteY26" fmla="*/ 4910900 h 5150263"/>
              <a:gd name="connsiteX27" fmla="*/ 6954165 w 7187261"/>
              <a:gd name="connsiteY27" fmla="*/ 3545777 h 5150263"/>
              <a:gd name="connsiteX28" fmla="*/ 7137712 w 7187261"/>
              <a:gd name="connsiteY28" fmla="*/ 2799207 h 5150263"/>
              <a:gd name="connsiteX29" fmla="*/ 7142951 w 7187261"/>
              <a:gd name="connsiteY29" fmla="*/ 2754535 h 5150263"/>
              <a:gd name="connsiteX30" fmla="*/ 7149428 w 7187261"/>
              <a:gd name="connsiteY30" fmla="*/ 2774823 h 5150263"/>
              <a:gd name="connsiteX31" fmla="*/ 7066465 w 7187261"/>
              <a:gd name="connsiteY31" fmla="*/ 3465672 h 5150263"/>
              <a:gd name="connsiteX32" fmla="*/ 6452578 w 7187261"/>
              <a:gd name="connsiteY32" fmla="*/ 4552760 h 5150263"/>
              <a:gd name="connsiteX33" fmla="*/ 5752110 w 7187261"/>
              <a:gd name="connsiteY33" fmla="*/ 5150263 h 5150263"/>
              <a:gd name="connsiteX34" fmla="*/ 5827643 w 7187261"/>
              <a:gd name="connsiteY34" fmla="*/ 5150263 h 5150263"/>
              <a:gd name="connsiteX35" fmla="*/ 6642793 w 7187261"/>
              <a:gd name="connsiteY35" fmla="*/ 4389406 h 5150263"/>
              <a:gd name="connsiteX36" fmla="*/ 7102469 w 7187261"/>
              <a:gd name="connsiteY36" fmla="*/ 3490817 h 5150263"/>
              <a:gd name="connsiteX37" fmla="*/ 7187242 w 7187261"/>
              <a:gd name="connsiteY37" fmla="*/ 2990183 h 5150263"/>
              <a:gd name="connsiteX38" fmla="*/ 7178288 w 7187261"/>
              <a:gd name="connsiteY38" fmla="*/ 2604802 h 5150263"/>
              <a:gd name="connsiteX39" fmla="*/ 6342565 w 7187261"/>
              <a:gd name="connsiteY39" fmla="*/ 441389 h 5150263"/>
              <a:gd name="connsiteX40" fmla="*/ 7126567 w 7187261"/>
              <a:gd name="connsiteY40" fmla="*/ 2355056 h 5150263"/>
              <a:gd name="connsiteX41" fmla="*/ 6342565 w 7187261"/>
              <a:gd name="connsiteY41" fmla="*/ 441389 h 5150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7187261" h="5150263">
                <a:moveTo>
                  <a:pt x="7178288" y="2604802"/>
                </a:moveTo>
                <a:cubicBezTo>
                  <a:pt x="7168763" y="2513076"/>
                  <a:pt x="7174478" y="2420684"/>
                  <a:pt x="7169335" y="2328577"/>
                </a:cubicBezTo>
                <a:cubicBezTo>
                  <a:pt x="7156952" y="2102882"/>
                  <a:pt x="7120586" y="1879149"/>
                  <a:pt x="7060845" y="1661160"/>
                </a:cubicBezTo>
                <a:cubicBezTo>
                  <a:pt x="6910588" y="1121007"/>
                  <a:pt x="6617428" y="631374"/>
                  <a:pt x="6212263" y="243840"/>
                </a:cubicBezTo>
                <a:cubicBezTo>
                  <a:pt x="6126538" y="162496"/>
                  <a:pt x="6040813" y="80201"/>
                  <a:pt x="5953564" y="0"/>
                </a:cubicBezTo>
                <a:lnTo>
                  <a:pt x="1408615" y="0"/>
                </a:lnTo>
                <a:cubicBezTo>
                  <a:pt x="1180967" y="200316"/>
                  <a:pt x="978332" y="427387"/>
                  <a:pt x="805111" y="676275"/>
                </a:cubicBezTo>
                <a:cubicBezTo>
                  <a:pt x="481261" y="1136523"/>
                  <a:pt x="252089" y="1640872"/>
                  <a:pt x="104928" y="2183035"/>
                </a:cubicBezTo>
                <a:cubicBezTo>
                  <a:pt x="85878" y="2254853"/>
                  <a:pt x="69495" y="2327720"/>
                  <a:pt x="51588" y="2400014"/>
                </a:cubicBezTo>
                <a:cubicBezTo>
                  <a:pt x="49683" y="2407634"/>
                  <a:pt x="51588" y="2416969"/>
                  <a:pt x="41301" y="2424208"/>
                </a:cubicBezTo>
                <a:cubicBezTo>
                  <a:pt x="45900" y="2225469"/>
                  <a:pt x="72186" y="2027834"/>
                  <a:pt x="119692" y="1834801"/>
                </a:cubicBezTo>
                <a:cubicBezTo>
                  <a:pt x="247993" y="1310926"/>
                  <a:pt x="506121" y="857726"/>
                  <a:pt x="870071" y="462248"/>
                </a:cubicBezTo>
                <a:cubicBezTo>
                  <a:pt x="1027729" y="291823"/>
                  <a:pt x="1201617" y="137169"/>
                  <a:pt x="1389279" y="476"/>
                </a:cubicBezTo>
                <a:lnTo>
                  <a:pt x="1320223" y="476"/>
                </a:lnTo>
                <a:cubicBezTo>
                  <a:pt x="960844" y="274320"/>
                  <a:pt x="656330" y="599123"/>
                  <a:pt x="423158" y="989743"/>
                </a:cubicBezTo>
                <a:cubicBezTo>
                  <a:pt x="215608" y="1337596"/>
                  <a:pt x="80258" y="1711357"/>
                  <a:pt x="25585" y="2113693"/>
                </a:cubicBezTo>
                <a:cubicBezTo>
                  <a:pt x="-2705" y="2316480"/>
                  <a:pt x="-2228" y="2521077"/>
                  <a:pt x="2344" y="2725865"/>
                </a:cubicBezTo>
                <a:cubicBezTo>
                  <a:pt x="14155" y="3261932"/>
                  <a:pt x="170650" y="3754565"/>
                  <a:pt x="447256" y="4210717"/>
                </a:cubicBezTo>
                <a:cubicBezTo>
                  <a:pt x="629851" y="4511612"/>
                  <a:pt x="866356" y="4767167"/>
                  <a:pt x="1138962" y="4988910"/>
                </a:cubicBezTo>
                <a:cubicBezTo>
                  <a:pt x="1207161" y="5044345"/>
                  <a:pt x="1277008" y="5096990"/>
                  <a:pt x="1348512" y="5146834"/>
                </a:cubicBezTo>
                <a:lnTo>
                  <a:pt x="1422712" y="5146834"/>
                </a:lnTo>
                <a:cubicBezTo>
                  <a:pt x="1043426" y="4892802"/>
                  <a:pt x="724720" y="4577334"/>
                  <a:pt x="480594" y="4187952"/>
                </a:cubicBezTo>
                <a:cubicBezTo>
                  <a:pt x="452019" y="4141851"/>
                  <a:pt x="423444" y="4095179"/>
                  <a:pt x="398679" y="4046125"/>
                </a:cubicBezTo>
                <a:cubicBezTo>
                  <a:pt x="407442" y="4043267"/>
                  <a:pt x="409156" y="4048982"/>
                  <a:pt x="411823" y="4053078"/>
                </a:cubicBezTo>
                <a:cubicBezTo>
                  <a:pt x="683572" y="4484656"/>
                  <a:pt x="1033139" y="4842701"/>
                  <a:pt x="1439380" y="5147405"/>
                </a:cubicBezTo>
                <a:lnTo>
                  <a:pt x="5710010" y="5150263"/>
                </a:lnTo>
                <a:cubicBezTo>
                  <a:pt x="5810594" y="5075482"/>
                  <a:pt x="5907272" y="4995587"/>
                  <a:pt x="5999665" y="4910900"/>
                </a:cubicBezTo>
                <a:cubicBezTo>
                  <a:pt x="6418765" y="4526661"/>
                  <a:pt x="6746901" y="4078129"/>
                  <a:pt x="6954165" y="3545777"/>
                </a:cubicBezTo>
                <a:cubicBezTo>
                  <a:pt x="7048234" y="3306175"/>
                  <a:pt x="7109956" y="3055115"/>
                  <a:pt x="7137712" y="2799207"/>
                </a:cubicBezTo>
                <a:cubicBezTo>
                  <a:pt x="7139236" y="2784920"/>
                  <a:pt x="7141046" y="2770632"/>
                  <a:pt x="7142951" y="2754535"/>
                </a:cubicBezTo>
                <a:cubicBezTo>
                  <a:pt x="7151714" y="2760440"/>
                  <a:pt x="7149237" y="2768441"/>
                  <a:pt x="7149428" y="2774823"/>
                </a:cubicBezTo>
                <a:cubicBezTo>
                  <a:pt x="7156743" y="3007967"/>
                  <a:pt x="7128777" y="3240881"/>
                  <a:pt x="7066465" y="3465672"/>
                </a:cubicBezTo>
                <a:cubicBezTo>
                  <a:pt x="6952165" y="3878580"/>
                  <a:pt x="6737948" y="4235863"/>
                  <a:pt x="6452578" y="4552760"/>
                </a:cubicBezTo>
                <a:cubicBezTo>
                  <a:pt x="6244553" y="4783836"/>
                  <a:pt x="6008809" y="4980242"/>
                  <a:pt x="5752110" y="5150263"/>
                </a:cubicBezTo>
                <a:lnTo>
                  <a:pt x="5827643" y="5150263"/>
                </a:lnTo>
                <a:cubicBezTo>
                  <a:pt x="6136539" y="4938904"/>
                  <a:pt x="6412192" y="4689348"/>
                  <a:pt x="6642793" y="4389406"/>
                </a:cubicBezTo>
                <a:cubicBezTo>
                  <a:pt x="6851295" y="4118324"/>
                  <a:pt x="7009125" y="3820859"/>
                  <a:pt x="7102469" y="3490817"/>
                </a:cubicBezTo>
                <a:cubicBezTo>
                  <a:pt x="7148646" y="3327473"/>
                  <a:pt x="7177069" y="3159624"/>
                  <a:pt x="7187242" y="2990183"/>
                </a:cubicBezTo>
                <a:cubicBezTo>
                  <a:pt x="7187623" y="2984087"/>
                  <a:pt x="7182384" y="2642330"/>
                  <a:pt x="7178288" y="2604802"/>
                </a:cubicBezTo>
                <a:close/>
                <a:moveTo>
                  <a:pt x="6342565" y="441389"/>
                </a:moveTo>
                <a:cubicBezTo>
                  <a:pt x="6829797" y="986533"/>
                  <a:pt x="7091135" y="1624422"/>
                  <a:pt x="7126567" y="2355056"/>
                </a:cubicBezTo>
                <a:cubicBezTo>
                  <a:pt x="7001123" y="1661827"/>
                  <a:pt x="6756426" y="1017365"/>
                  <a:pt x="6342565" y="441389"/>
                </a:cubicBezTo>
                <a:close/>
              </a:path>
            </a:pathLst>
          </a:custGeom>
          <a:solidFill>
            <a:schemeClr val="accent2"/>
          </a:solidFill>
          <a:ln w="9525" cap="flat">
            <a:noFill/>
            <a:prstDash val="solid"/>
            <a:miter/>
          </a:ln>
        </p:spPr>
        <p:txBody>
          <a:bodyPr rtlCol="0" anchor="ctr"/>
          <a:lstStyle/>
          <a:p>
            <a:endParaRPr lang="en-US"/>
          </a:p>
        </p:txBody>
      </p:sp>
      <p:sp>
        <p:nvSpPr>
          <p:cNvPr id="2" name="Title 1"/>
          <p:cNvSpPr>
            <a:spLocks noGrp="1"/>
          </p:cNvSpPr>
          <p:nvPr>
            <p:ph type="title"/>
          </p:nvPr>
        </p:nvSpPr>
        <p:spPr>
          <a:xfrm>
            <a:off x="2558716" y="955309"/>
            <a:ext cx="7074568" cy="2898975"/>
          </a:xfrm>
        </p:spPr>
        <p:txBody>
          <a:bodyPr vert="horz" lIns="91440" tIns="45720" rIns="91440" bIns="45720" rtlCol="0" anchor="b">
            <a:normAutofit/>
          </a:bodyPr>
          <a:lstStyle/>
          <a:p>
            <a:pPr algn="ctr"/>
            <a:r>
              <a:rPr lang="en-US" sz="6600" kern="1200" dirty="0">
                <a:solidFill>
                  <a:srgbClr val="FFFFFF"/>
                </a:solidFill>
                <a:latin typeface="+mj-lt"/>
                <a:ea typeface="+mj-ea"/>
                <a:cs typeface="+mj-cs"/>
              </a:rPr>
              <a:t>Front-door</a:t>
            </a:r>
          </a:p>
        </p:txBody>
      </p:sp>
      <p:sp>
        <p:nvSpPr>
          <p:cNvPr id="3" name="Text Placeholder 2"/>
          <p:cNvSpPr>
            <a:spLocks noGrp="1"/>
          </p:cNvSpPr>
          <p:nvPr>
            <p:ph type="body" idx="1"/>
          </p:nvPr>
        </p:nvSpPr>
        <p:spPr>
          <a:xfrm>
            <a:off x="2634916" y="4533813"/>
            <a:ext cx="6930189" cy="938463"/>
          </a:xfrm>
        </p:spPr>
        <p:txBody>
          <a:bodyPr vert="horz" lIns="91440" tIns="45720" rIns="91440" bIns="45720" rtlCol="0">
            <a:normAutofit/>
          </a:bodyPr>
          <a:lstStyle/>
          <a:p>
            <a:pPr algn="ctr"/>
            <a:endParaRPr lang="en-US" sz="2400" kern="1200">
              <a:solidFill>
                <a:srgbClr val="FFFFFF"/>
              </a:solidFill>
              <a:latin typeface="+mn-lt"/>
              <a:ea typeface="+mn-ea"/>
              <a:cs typeface="+mn-cs"/>
            </a:endParaRPr>
          </a:p>
        </p:txBody>
      </p:sp>
      <p:sp>
        <p:nvSpPr>
          <p:cNvPr id="13" name="sketch line">
            <a:extLst>
              <a:ext uri="{FF2B5EF4-FFF2-40B4-BE49-F238E27FC236}">
                <a16:creationId xmlns:a16="http://schemas.microsoft.com/office/drawing/2014/main" id="{41F77738-2AF0-4750-A0C7-F97C2C1759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173498"/>
            <a:ext cx="4243589" cy="18288"/>
          </a:xfrm>
          <a:custGeom>
            <a:avLst/>
            <a:gdLst>
              <a:gd name="connsiteX0" fmla="*/ 0 w 4243589"/>
              <a:gd name="connsiteY0" fmla="*/ 0 h 18288"/>
              <a:gd name="connsiteX1" fmla="*/ 563791 w 4243589"/>
              <a:gd name="connsiteY1" fmla="*/ 0 h 18288"/>
              <a:gd name="connsiteX2" fmla="*/ 1042710 w 4243589"/>
              <a:gd name="connsiteY2" fmla="*/ 0 h 18288"/>
              <a:gd name="connsiteX3" fmla="*/ 1564066 w 4243589"/>
              <a:gd name="connsiteY3" fmla="*/ 0 h 18288"/>
              <a:gd name="connsiteX4" fmla="*/ 2212729 w 4243589"/>
              <a:gd name="connsiteY4" fmla="*/ 0 h 18288"/>
              <a:gd name="connsiteX5" fmla="*/ 2776520 w 4243589"/>
              <a:gd name="connsiteY5" fmla="*/ 0 h 18288"/>
              <a:gd name="connsiteX6" fmla="*/ 3297875 w 4243589"/>
              <a:gd name="connsiteY6" fmla="*/ 0 h 18288"/>
              <a:gd name="connsiteX7" fmla="*/ 4243589 w 4243589"/>
              <a:gd name="connsiteY7" fmla="*/ 0 h 18288"/>
              <a:gd name="connsiteX8" fmla="*/ 4243589 w 4243589"/>
              <a:gd name="connsiteY8" fmla="*/ 18288 h 18288"/>
              <a:gd name="connsiteX9" fmla="*/ 3637362 w 4243589"/>
              <a:gd name="connsiteY9" fmla="*/ 18288 h 18288"/>
              <a:gd name="connsiteX10" fmla="*/ 3116007 w 4243589"/>
              <a:gd name="connsiteY10" fmla="*/ 18288 h 18288"/>
              <a:gd name="connsiteX11" fmla="*/ 2424908 w 4243589"/>
              <a:gd name="connsiteY11" fmla="*/ 18288 h 18288"/>
              <a:gd name="connsiteX12" fmla="*/ 1861117 w 4243589"/>
              <a:gd name="connsiteY12" fmla="*/ 18288 h 18288"/>
              <a:gd name="connsiteX13" fmla="*/ 1382198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3987" y="7429"/>
                  <a:pt x="4243569" y="10822"/>
                  <a:pt x="4243589" y="18288"/>
                </a:cubicBezTo>
                <a:cubicBezTo>
                  <a:pt x="4112949" y="-2855"/>
                  <a:pt x="3928037" y="1831"/>
                  <a:pt x="3637362" y="18288"/>
                </a:cubicBezTo>
                <a:cubicBezTo>
                  <a:pt x="3346687" y="34745"/>
                  <a:pt x="3254446" y="26669"/>
                  <a:pt x="3116007" y="18288"/>
                </a:cubicBezTo>
                <a:cubicBezTo>
                  <a:pt x="2977569" y="9907"/>
                  <a:pt x="2620228" y="28873"/>
                  <a:pt x="2424908" y="18288"/>
                </a:cubicBezTo>
                <a:cubicBezTo>
                  <a:pt x="2229588" y="7703"/>
                  <a:pt x="2088287" y="-3854"/>
                  <a:pt x="1861117" y="18288"/>
                </a:cubicBezTo>
                <a:cubicBezTo>
                  <a:pt x="1633947" y="40430"/>
                  <a:pt x="1502447" y="-871"/>
                  <a:pt x="1382198" y="18288"/>
                </a:cubicBezTo>
                <a:cubicBezTo>
                  <a:pt x="1261949" y="37447"/>
                  <a:pt x="1045440" y="28353"/>
                  <a:pt x="733535" y="18288"/>
                </a:cubicBezTo>
                <a:cubicBezTo>
                  <a:pt x="421630" y="8223"/>
                  <a:pt x="341257" y="-18359"/>
                  <a:pt x="0" y="18288"/>
                </a:cubicBezTo>
                <a:cubicBezTo>
                  <a:pt x="-591" y="13205"/>
                  <a:pt x="-663" y="6329"/>
                  <a:pt x="0" y="0"/>
                </a:cubicBezTo>
                <a:close/>
              </a:path>
              <a:path w="4243589" h="18288"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2703" y="5429"/>
                  <a:pt x="4244410" y="14046"/>
                  <a:pt x="4243589" y="18288"/>
                </a:cubicBezTo>
                <a:cubicBezTo>
                  <a:pt x="4130424" y="-1240"/>
                  <a:pt x="3932803" y="42249"/>
                  <a:pt x="3722234" y="18288"/>
                </a:cubicBezTo>
                <a:cubicBezTo>
                  <a:pt x="3511665" y="-5673"/>
                  <a:pt x="3269903" y="45994"/>
                  <a:pt x="3116007" y="18288"/>
                </a:cubicBezTo>
                <a:cubicBezTo>
                  <a:pt x="2962111" y="-9418"/>
                  <a:pt x="2744280" y="23224"/>
                  <a:pt x="2509780" y="18288"/>
                </a:cubicBezTo>
                <a:cubicBezTo>
                  <a:pt x="2275280" y="13352"/>
                  <a:pt x="2066059" y="43664"/>
                  <a:pt x="1945989" y="18288"/>
                </a:cubicBezTo>
                <a:cubicBezTo>
                  <a:pt x="1825919" y="-7088"/>
                  <a:pt x="1407329" y="12616"/>
                  <a:pt x="1254890" y="18288"/>
                </a:cubicBezTo>
                <a:cubicBezTo>
                  <a:pt x="1102451" y="23960"/>
                  <a:pt x="837950" y="31673"/>
                  <a:pt x="563791" y="18288"/>
                </a:cubicBezTo>
                <a:cubicBezTo>
                  <a:pt x="289632" y="4903"/>
                  <a:pt x="132768" y="7105"/>
                  <a:pt x="0" y="18288"/>
                </a:cubicBezTo>
                <a:cubicBezTo>
                  <a:pt x="668" y="13665"/>
                  <a:pt x="578" y="5675"/>
                  <a:pt x="0" y="0"/>
                </a:cubicBezTo>
                <a:close/>
              </a:path>
            </a:pathLst>
          </a:custGeom>
          <a:solidFill>
            <a:srgbClr val="FFFFFF"/>
          </a:solidFill>
          <a:ln w="41275" cap="rnd">
            <a:solidFill>
              <a:srgbClr val="FFFFF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F3DA2C8-5B72-4388-8D1E-72C210589DD5}" type="slidenum">
              <a:rPr lang="en-US" smtClean="0">
                <a:latin typeface="+mn-lt"/>
                <a:ea typeface="+mn-ea"/>
              </a:rPr>
              <a:pPr>
                <a:spcAft>
                  <a:spcPts val="600"/>
                </a:spcAft>
              </a:pPr>
              <a:t>30</a:t>
            </a:fld>
            <a:endParaRPr lang="en-US">
              <a:latin typeface="+mn-lt"/>
              <a:ea typeface="+mn-ea"/>
            </a:endParaRPr>
          </a:p>
        </p:txBody>
      </p:sp>
    </p:spTree>
    <p:extLst>
      <p:ext uri="{BB962C8B-B14F-4D97-AF65-F5344CB8AC3E}">
        <p14:creationId xmlns:p14="http://schemas.microsoft.com/office/powerpoint/2010/main" val="176738306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45B774-57C0-49CB-8138-FC5192264300}"/>
              </a:ext>
            </a:extLst>
          </p:cNvPr>
          <p:cNvSpPr>
            <a:spLocks noGrp="1"/>
          </p:cNvSpPr>
          <p:nvPr>
            <p:ph type="title"/>
          </p:nvPr>
        </p:nvSpPr>
        <p:spPr/>
        <p:txBody>
          <a:bodyPr/>
          <a:lstStyle/>
          <a:p>
            <a:endParaRPr lang="de-DE"/>
          </a:p>
        </p:txBody>
      </p:sp>
      <p:sp>
        <p:nvSpPr>
          <p:cNvPr id="4" name="Slide Number Placeholder 3">
            <a:extLst>
              <a:ext uri="{FF2B5EF4-FFF2-40B4-BE49-F238E27FC236}">
                <a16:creationId xmlns:a16="http://schemas.microsoft.com/office/drawing/2014/main" id="{CDD4B8DE-3D11-49AD-86C7-0BD086DDEA2C}"/>
              </a:ext>
            </a:extLst>
          </p:cNvPr>
          <p:cNvSpPr>
            <a:spLocks noGrp="1"/>
          </p:cNvSpPr>
          <p:nvPr>
            <p:ph type="sldNum" sz="quarter" idx="12"/>
          </p:nvPr>
        </p:nvSpPr>
        <p:spPr/>
        <p:txBody>
          <a:bodyPr/>
          <a:lstStyle/>
          <a:p>
            <a:fld id="{5F3DA2C8-5B72-4388-8D1E-72C210589DD5}" type="slidenum">
              <a:rPr lang="en-US" smtClean="0"/>
              <a:t>31</a:t>
            </a:fld>
            <a:endParaRPr lang="en-US"/>
          </a:p>
        </p:txBody>
      </p:sp>
      <p:pic>
        <p:nvPicPr>
          <p:cNvPr id="8" name="Picture 7" descr="A picture containing sky, different, line&#10;&#10;Description automatically generated">
            <a:extLst>
              <a:ext uri="{FF2B5EF4-FFF2-40B4-BE49-F238E27FC236}">
                <a16:creationId xmlns:a16="http://schemas.microsoft.com/office/drawing/2014/main" id="{802F844A-16DC-4934-9231-41D946F9D8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419225"/>
            <a:ext cx="12192000" cy="4019550"/>
          </a:xfrm>
          <a:prstGeom prst="rect">
            <a:avLst/>
          </a:prstGeom>
        </p:spPr>
      </p:pic>
    </p:spTree>
    <p:extLst>
      <p:ext uri="{BB962C8B-B14F-4D97-AF65-F5344CB8AC3E}">
        <p14:creationId xmlns:p14="http://schemas.microsoft.com/office/powerpoint/2010/main" val="23700004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11DF8AB0-E34B-464A-AA77-5E1488090348}"/>
              </a:ext>
            </a:extLst>
          </p:cNvPr>
          <p:cNvSpPr txBox="1">
            <a:spLocks/>
          </p:cNvSpPr>
          <p:nvPr/>
        </p:nvSpPr>
        <p:spPr>
          <a:xfrm>
            <a:off x="387470" y="308286"/>
            <a:ext cx="4588414" cy="103216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b="1" kern="1200">
                <a:solidFill>
                  <a:schemeClr val="tx1"/>
                </a:solidFill>
                <a:latin typeface="Roboto" panose="02000000000000000000" pitchFamily="2" charset="0"/>
                <a:ea typeface="Roboto" panose="02000000000000000000" pitchFamily="2" charset="0"/>
                <a:cs typeface="+mj-cs"/>
              </a:defRPr>
            </a:lvl1pPr>
          </a:lstStyle>
          <a:p>
            <a:r>
              <a:rPr lang="de-DE" dirty="0"/>
              <a:t>Annahmen</a:t>
            </a:r>
          </a:p>
        </p:txBody>
      </p:sp>
      <p:sp>
        <p:nvSpPr>
          <p:cNvPr id="13" name="Content Placeholder 2">
            <a:extLst>
              <a:ext uri="{FF2B5EF4-FFF2-40B4-BE49-F238E27FC236}">
                <a16:creationId xmlns:a16="http://schemas.microsoft.com/office/drawing/2014/main" id="{65E6FCD9-B462-46FE-940A-333A84A17333}"/>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nSpc>
                <a:spcPct val="90000"/>
              </a:lnSpc>
              <a:spcBef>
                <a:spcPts val="1000"/>
              </a:spcBef>
              <a:buFont typeface="Arial" panose="020B0604020202020204" pitchFamily="34" charset="0"/>
              <a:buChar char="•"/>
              <a:defRPr sz="2800">
                <a:latin typeface="Roboto" panose="02000000000000000000" pitchFamily="2" charset="0"/>
                <a:ea typeface="Roboto" panose="02000000000000000000" pitchFamily="2" charset="0"/>
              </a:defRPr>
            </a:lvl1pPr>
            <a:lvl2pPr marL="685800" indent="-228600">
              <a:lnSpc>
                <a:spcPct val="90000"/>
              </a:lnSpc>
              <a:spcBef>
                <a:spcPts val="500"/>
              </a:spcBef>
              <a:buFont typeface="Arial" panose="020B0604020202020204" pitchFamily="34" charset="0"/>
              <a:buChar char="•"/>
              <a:defRPr sz="2400">
                <a:latin typeface="Roboto" panose="02000000000000000000" pitchFamily="2" charset="0"/>
                <a:ea typeface="Roboto" panose="02000000000000000000" pitchFamily="2" charset="0"/>
              </a:defRPr>
            </a:lvl2pPr>
            <a:lvl3pPr marL="1143000" indent="-228600">
              <a:lnSpc>
                <a:spcPct val="90000"/>
              </a:lnSpc>
              <a:spcBef>
                <a:spcPts val="500"/>
              </a:spcBef>
              <a:buFont typeface="Arial" panose="020B0604020202020204" pitchFamily="34" charset="0"/>
              <a:buChar char="•"/>
              <a:defRPr sz="2000">
                <a:latin typeface="Roboto" panose="02000000000000000000" pitchFamily="2" charset="0"/>
                <a:ea typeface="Roboto" panose="02000000000000000000" pitchFamily="2" charset="0"/>
              </a:defRPr>
            </a:lvl3pPr>
            <a:lvl4pPr marL="1600200" indent="-228600">
              <a:lnSpc>
                <a:spcPct val="90000"/>
              </a:lnSpc>
              <a:spcBef>
                <a:spcPts val="500"/>
              </a:spcBef>
              <a:buFont typeface="Arial" panose="020B0604020202020204" pitchFamily="34" charset="0"/>
              <a:buChar char="•"/>
              <a:defRPr>
                <a:latin typeface="Roboto" panose="02000000000000000000" pitchFamily="2" charset="0"/>
                <a:ea typeface="Roboto" panose="02000000000000000000" pitchFamily="2" charset="0"/>
              </a:defRPr>
            </a:lvl4pPr>
            <a:lvl5pPr marL="2057400" indent="-228600">
              <a:lnSpc>
                <a:spcPct val="90000"/>
              </a:lnSpc>
              <a:spcBef>
                <a:spcPts val="500"/>
              </a:spcBef>
              <a:buFont typeface="Arial" panose="020B0604020202020204" pitchFamily="34" charset="0"/>
              <a:buChar char="•"/>
              <a:defRPr>
                <a:latin typeface="Roboto" panose="02000000000000000000" pitchFamily="2" charset="0"/>
                <a:ea typeface="Roboto" panose="02000000000000000000" pitchFamily="2"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de-DE" dirty="0">
                <a:solidFill>
                  <a:srgbClr val="333333"/>
                </a:solidFill>
              </a:rPr>
              <a:t>Kein anderer Pfad zwischen X und Y, außer M (</a:t>
            </a:r>
            <a:r>
              <a:rPr lang="de-DE" dirty="0" err="1">
                <a:solidFill>
                  <a:srgbClr val="333333"/>
                </a:solidFill>
              </a:rPr>
              <a:t>full</a:t>
            </a:r>
            <a:r>
              <a:rPr lang="de-DE" dirty="0">
                <a:solidFill>
                  <a:srgbClr val="333333"/>
                </a:solidFill>
              </a:rPr>
              <a:t> </a:t>
            </a:r>
            <a:r>
              <a:rPr lang="de-DE" dirty="0" err="1">
                <a:solidFill>
                  <a:srgbClr val="333333"/>
                </a:solidFill>
              </a:rPr>
              <a:t>mediation</a:t>
            </a:r>
            <a:r>
              <a:rPr lang="de-DE" dirty="0">
                <a:solidFill>
                  <a:srgbClr val="333333"/>
                </a:solidFill>
              </a:rPr>
              <a:t>)</a:t>
            </a:r>
          </a:p>
          <a:p>
            <a:r>
              <a:rPr lang="de-DE" dirty="0">
                <a:solidFill>
                  <a:srgbClr val="333333"/>
                </a:solidFill>
              </a:rPr>
              <a:t>Kein back-</a:t>
            </a:r>
            <a:r>
              <a:rPr lang="de-DE" dirty="0" err="1">
                <a:solidFill>
                  <a:srgbClr val="333333"/>
                </a:solidFill>
              </a:rPr>
              <a:t>door</a:t>
            </a:r>
            <a:r>
              <a:rPr lang="de-DE" dirty="0">
                <a:solidFill>
                  <a:srgbClr val="333333"/>
                </a:solidFill>
              </a:rPr>
              <a:t> Pfad zwischen X und M</a:t>
            </a:r>
          </a:p>
          <a:p>
            <a:r>
              <a:rPr lang="de-DE" dirty="0">
                <a:solidFill>
                  <a:srgbClr val="333333"/>
                </a:solidFill>
              </a:rPr>
              <a:t>Kein back-</a:t>
            </a:r>
            <a:r>
              <a:rPr lang="de-DE" dirty="0" err="1">
                <a:solidFill>
                  <a:srgbClr val="333333"/>
                </a:solidFill>
              </a:rPr>
              <a:t>door</a:t>
            </a:r>
            <a:r>
              <a:rPr lang="de-DE" dirty="0">
                <a:solidFill>
                  <a:srgbClr val="333333"/>
                </a:solidFill>
              </a:rPr>
              <a:t> Pfad zwischen M und Y, der nicht von X blockiert werden kann</a:t>
            </a:r>
          </a:p>
          <a:p>
            <a:endParaRPr lang="de-DE" dirty="0"/>
          </a:p>
        </p:txBody>
      </p:sp>
      <p:pic>
        <p:nvPicPr>
          <p:cNvPr id="4" name="Picture 3" descr="A picture containing sky, different&#10;&#10;Description automatically generated">
            <a:extLst>
              <a:ext uri="{FF2B5EF4-FFF2-40B4-BE49-F238E27FC236}">
                <a16:creationId xmlns:a16="http://schemas.microsoft.com/office/drawing/2014/main" id="{354CCA82-F24D-4D9B-8E75-F33506ED14BA}"/>
              </a:ext>
            </a:extLst>
          </p:cNvPr>
          <p:cNvPicPr>
            <a:picLocks noChangeAspect="1"/>
          </p:cNvPicPr>
          <p:nvPr/>
        </p:nvPicPr>
        <p:blipFill rotWithShape="1">
          <a:blip r:embed="rId2">
            <a:extLst>
              <a:ext uri="{28A0092B-C50C-407E-A947-70E740481C1C}">
                <a14:useLocalDpi xmlns:a14="http://schemas.microsoft.com/office/drawing/2010/main" val="0"/>
              </a:ext>
            </a:extLst>
          </a:blip>
          <a:srcRect l="16220" t="20014" r="15099" b="15276"/>
          <a:stretch/>
        </p:blipFill>
        <p:spPr>
          <a:xfrm>
            <a:off x="2819775" y="4296983"/>
            <a:ext cx="6026932" cy="2324535"/>
          </a:xfrm>
          <a:prstGeom prst="rect">
            <a:avLst/>
          </a:prstGeom>
        </p:spPr>
      </p:pic>
    </p:spTree>
    <p:extLst>
      <p:ext uri="{BB962C8B-B14F-4D97-AF65-F5344CB8AC3E}">
        <p14:creationId xmlns:p14="http://schemas.microsoft.com/office/powerpoint/2010/main" val="349640441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48943FE-BB1E-4B7E-8436-B6FE45C3FA9D}"/>
              </a:ext>
            </a:extLst>
          </p:cNvPr>
          <p:cNvSpPr>
            <a:spLocks noGrp="1"/>
          </p:cNvSpPr>
          <p:nvPr>
            <p:ph type="sldNum" sz="quarter" idx="12"/>
          </p:nvPr>
        </p:nvSpPr>
        <p:spPr/>
        <p:txBody>
          <a:bodyPr/>
          <a:lstStyle/>
          <a:p>
            <a:fld id="{5F3DA2C8-5B72-4388-8D1E-72C210589DD5}" type="slidenum">
              <a:rPr lang="en-US" smtClean="0"/>
              <a:t>33</a:t>
            </a:fld>
            <a:endParaRPr lang="en-US"/>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3D55B8AE-8D2E-4FED-BDD5-992CDBA905B9}"/>
                  </a:ext>
                </a:extLst>
              </p:cNvPr>
              <p:cNvSpPr txBox="1"/>
              <p:nvPr/>
            </p:nvSpPr>
            <p:spPr>
              <a:xfrm>
                <a:off x="1043814" y="3932596"/>
                <a:ext cx="88537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𝑋𝑀</m:t>
                          </m:r>
                        </m:sub>
                      </m:sSub>
                      <m:r>
                        <a:rPr lang="en-US" b="0" i="1" smtClean="0">
                          <a:latin typeface="Cambria Math" panose="02040503050406030204" pitchFamily="18" charset="0"/>
                        </a:rPr>
                        <m:t>=</m:t>
                      </m:r>
                      <m:r>
                        <a:rPr lang="en-US" b="0" i="1" smtClean="0">
                          <a:latin typeface="Cambria Math" panose="02040503050406030204" pitchFamily="18" charset="0"/>
                        </a:rPr>
                        <m:t>𝑎</m:t>
                      </m:r>
                    </m:oMath>
                  </m:oMathPara>
                </a14:m>
                <a:endParaRPr lang="de-DE" dirty="0"/>
              </a:p>
            </p:txBody>
          </p:sp>
        </mc:Choice>
        <mc:Fallback xmlns="">
          <p:sp>
            <p:nvSpPr>
              <p:cNvPr id="6" name="TextBox 5">
                <a:extLst>
                  <a:ext uri="{FF2B5EF4-FFF2-40B4-BE49-F238E27FC236}">
                    <a16:creationId xmlns:a16="http://schemas.microsoft.com/office/drawing/2014/main" id="{3D55B8AE-8D2E-4FED-BDD5-992CDBA905B9}"/>
                  </a:ext>
                </a:extLst>
              </p:cNvPr>
              <p:cNvSpPr txBox="1">
                <a:spLocks noRot="1" noChangeAspect="1" noMove="1" noResize="1" noEditPoints="1" noAdjustHandles="1" noChangeArrowheads="1" noChangeShapeType="1" noTextEdit="1"/>
              </p:cNvSpPr>
              <p:nvPr/>
            </p:nvSpPr>
            <p:spPr>
              <a:xfrm>
                <a:off x="1043814" y="3932596"/>
                <a:ext cx="885371" cy="276999"/>
              </a:xfrm>
              <a:prstGeom prst="rect">
                <a:avLst/>
              </a:prstGeom>
              <a:blipFill>
                <a:blip r:embed="rId2"/>
                <a:stretch>
                  <a:fillRect l="-8966" t="-2174" r="-2759" b="-32609"/>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A85B1547-9F8B-4FBF-A4C2-64A704924006}"/>
                  </a:ext>
                </a:extLst>
              </p:cNvPr>
              <p:cNvSpPr txBox="1"/>
              <p:nvPr/>
            </p:nvSpPr>
            <p:spPr>
              <a:xfrm>
                <a:off x="1043814" y="4615289"/>
                <a:ext cx="1048107" cy="30187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𝑌𝑀</m:t>
                          </m:r>
                          <m:r>
                            <a:rPr lang="en-US" b="0" i="1" smtClean="0">
                              <a:latin typeface="Cambria Math" panose="02040503050406030204" pitchFamily="18" charset="0"/>
                            </a:rPr>
                            <m:t>|</m:t>
                          </m:r>
                          <m:r>
                            <a:rPr lang="en-US" b="0" i="1" smtClean="0">
                              <a:latin typeface="Cambria Math" panose="02040503050406030204" pitchFamily="18" charset="0"/>
                            </a:rPr>
                            <m:t>𝑋</m:t>
                          </m:r>
                        </m:sub>
                      </m:sSub>
                      <m:r>
                        <a:rPr lang="en-US" b="0" i="1" smtClean="0">
                          <a:latin typeface="Cambria Math" panose="02040503050406030204" pitchFamily="18" charset="0"/>
                        </a:rPr>
                        <m:t>=</m:t>
                      </m:r>
                      <m:r>
                        <a:rPr lang="en-US" b="0" i="1" smtClean="0">
                          <a:latin typeface="Cambria Math" panose="02040503050406030204" pitchFamily="18" charset="0"/>
                        </a:rPr>
                        <m:t>𝑏</m:t>
                      </m:r>
                    </m:oMath>
                  </m:oMathPara>
                </a14:m>
                <a:endParaRPr lang="de-DE" dirty="0"/>
              </a:p>
            </p:txBody>
          </p:sp>
        </mc:Choice>
        <mc:Fallback xmlns="">
          <p:sp>
            <p:nvSpPr>
              <p:cNvPr id="7" name="TextBox 6">
                <a:extLst>
                  <a:ext uri="{FF2B5EF4-FFF2-40B4-BE49-F238E27FC236}">
                    <a16:creationId xmlns:a16="http://schemas.microsoft.com/office/drawing/2014/main" id="{A85B1547-9F8B-4FBF-A4C2-64A704924006}"/>
                  </a:ext>
                </a:extLst>
              </p:cNvPr>
              <p:cNvSpPr txBox="1">
                <a:spLocks noRot="1" noChangeAspect="1" noMove="1" noResize="1" noEditPoints="1" noAdjustHandles="1" noChangeArrowheads="1" noChangeShapeType="1" noTextEdit="1"/>
              </p:cNvSpPr>
              <p:nvPr/>
            </p:nvSpPr>
            <p:spPr>
              <a:xfrm>
                <a:off x="1043814" y="4615289"/>
                <a:ext cx="1048107" cy="301878"/>
              </a:xfrm>
              <a:prstGeom prst="rect">
                <a:avLst/>
              </a:prstGeom>
              <a:blipFill>
                <a:blip r:embed="rId3"/>
                <a:stretch>
                  <a:fillRect l="-7558" r="-4651" b="-28000"/>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4575D8D-08FD-4080-AEB2-50DD79779D06}"/>
                  </a:ext>
                </a:extLst>
              </p:cNvPr>
              <p:cNvSpPr txBox="1"/>
              <p:nvPr/>
            </p:nvSpPr>
            <p:spPr>
              <a:xfrm>
                <a:off x="1107933" y="5375787"/>
                <a:ext cx="1841273" cy="30187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𝑋𝑀</m:t>
                          </m:r>
                        </m:sub>
                      </m:sSub>
                      <m:r>
                        <a:rPr lang="en-US"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𝑌𝑀</m:t>
                          </m:r>
                          <m:r>
                            <a:rPr lang="en-US" i="1">
                              <a:latin typeface="Cambria Math" panose="02040503050406030204" pitchFamily="18" charset="0"/>
                            </a:rPr>
                            <m:t>|</m:t>
                          </m:r>
                          <m:r>
                            <a:rPr lang="en-US" i="1">
                              <a:latin typeface="Cambria Math" panose="02040503050406030204" pitchFamily="18" charset="0"/>
                            </a:rPr>
                            <m:t>𝑋</m:t>
                          </m:r>
                        </m:sub>
                      </m:sSub>
                      <m:r>
                        <a:rPr lang="en-US" b="0" i="1" smtClean="0">
                          <a:latin typeface="Cambria Math" panose="02040503050406030204" pitchFamily="18" charset="0"/>
                        </a:rPr>
                        <m:t>=</m:t>
                      </m:r>
                      <m:r>
                        <a:rPr lang="en-US" b="0" i="1" smtClean="0">
                          <a:latin typeface="Cambria Math" panose="02040503050406030204" pitchFamily="18" charset="0"/>
                        </a:rPr>
                        <m:t>𝑎𝑏</m:t>
                      </m:r>
                    </m:oMath>
                  </m:oMathPara>
                </a14:m>
                <a:endParaRPr lang="de-DE" dirty="0"/>
              </a:p>
            </p:txBody>
          </p:sp>
        </mc:Choice>
        <mc:Fallback xmlns="">
          <p:sp>
            <p:nvSpPr>
              <p:cNvPr id="8" name="TextBox 7">
                <a:extLst>
                  <a:ext uri="{FF2B5EF4-FFF2-40B4-BE49-F238E27FC236}">
                    <a16:creationId xmlns:a16="http://schemas.microsoft.com/office/drawing/2014/main" id="{14575D8D-08FD-4080-AEB2-50DD79779D06}"/>
                  </a:ext>
                </a:extLst>
              </p:cNvPr>
              <p:cNvSpPr txBox="1">
                <a:spLocks noRot="1" noChangeAspect="1" noMove="1" noResize="1" noEditPoints="1" noAdjustHandles="1" noChangeArrowheads="1" noChangeShapeType="1" noTextEdit="1"/>
              </p:cNvSpPr>
              <p:nvPr/>
            </p:nvSpPr>
            <p:spPr>
              <a:xfrm>
                <a:off x="1107933" y="5375787"/>
                <a:ext cx="1841273" cy="301878"/>
              </a:xfrm>
              <a:prstGeom prst="rect">
                <a:avLst/>
              </a:prstGeom>
              <a:blipFill>
                <a:blip r:embed="rId4"/>
                <a:stretch>
                  <a:fillRect l="-3974" r="-2318" b="-28571"/>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2EBA7F39-9CB8-418E-8F53-A3FBD20841D9}"/>
                  </a:ext>
                </a:extLst>
              </p:cNvPr>
              <p:cNvSpPr txBox="1"/>
              <p:nvPr/>
            </p:nvSpPr>
            <p:spPr>
              <a:xfrm>
                <a:off x="7660827" y="3932596"/>
                <a:ext cx="136069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𝑌𝑋</m:t>
                          </m:r>
                        </m:sub>
                      </m:sSub>
                      <m:r>
                        <a:rPr lang="en-US" b="0" i="1" smtClean="0">
                          <a:latin typeface="Cambria Math" panose="02040503050406030204" pitchFamily="18" charset="0"/>
                        </a:rPr>
                        <m:t>=</m:t>
                      </m:r>
                      <m:r>
                        <a:rPr lang="en-US" b="0" i="1" smtClean="0">
                          <a:latin typeface="Cambria Math" panose="02040503050406030204" pitchFamily="18" charset="0"/>
                        </a:rPr>
                        <m:t>𝑎𝑏</m:t>
                      </m:r>
                      <m:r>
                        <a:rPr lang="en-US" b="0" i="1" smtClean="0">
                          <a:latin typeface="Cambria Math" panose="02040503050406030204" pitchFamily="18" charset="0"/>
                        </a:rPr>
                        <m:t>+</m:t>
                      </m:r>
                      <m:r>
                        <a:rPr lang="en-US" b="0" i="1" smtClean="0">
                          <a:latin typeface="Cambria Math" panose="02040503050406030204" pitchFamily="18" charset="0"/>
                        </a:rPr>
                        <m:t>𝑐</m:t>
                      </m:r>
                    </m:oMath>
                  </m:oMathPara>
                </a14:m>
                <a:endParaRPr lang="de-DE" dirty="0"/>
              </a:p>
            </p:txBody>
          </p:sp>
        </mc:Choice>
        <mc:Fallback xmlns="">
          <p:sp>
            <p:nvSpPr>
              <p:cNvPr id="9" name="TextBox 8">
                <a:extLst>
                  <a:ext uri="{FF2B5EF4-FFF2-40B4-BE49-F238E27FC236}">
                    <a16:creationId xmlns:a16="http://schemas.microsoft.com/office/drawing/2014/main" id="{2EBA7F39-9CB8-418E-8F53-A3FBD20841D9}"/>
                  </a:ext>
                </a:extLst>
              </p:cNvPr>
              <p:cNvSpPr txBox="1">
                <a:spLocks noRot="1" noChangeAspect="1" noMove="1" noResize="1" noEditPoints="1" noAdjustHandles="1" noChangeArrowheads="1" noChangeShapeType="1" noTextEdit="1"/>
              </p:cNvSpPr>
              <p:nvPr/>
            </p:nvSpPr>
            <p:spPr>
              <a:xfrm>
                <a:off x="7660827" y="3932596"/>
                <a:ext cx="1360694" cy="276999"/>
              </a:xfrm>
              <a:prstGeom prst="rect">
                <a:avLst/>
              </a:prstGeom>
              <a:blipFill>
                <a:blip r:embed="rId5"/>
                <a:stretch>
                  <a:fillRect l="-5830" t="-2174" r="-1345" b="-32609"/>
                </a:stretch>
              </a:blipFill>
            </p:spPr>
            <p:txBody>
              <a:bodyPr/>
              <a:lstStyle/>
              <a:p>
                <a:r>
                  <a:rPr lang="de-DE">
                    <a:noFill/>
                  </a:rPr>
                  <a:t> </a:t>
                </a:r>
              </a:p>
            </p:txBody>
          </p:sp>
        </mc:Fallback>
      </mc:AlternateContent>
      <p:sp>
        <p:nvSpPr>
          <p:cNvPr id="10" name="TextBox 9">
            <a:extLst>
              <a:ext uri="{FF2B5EF4-FFF2-40B4-BE49-F238E27FC236}">
                <a16:creationId xmlns:a16="http://schemas.microsoft.com/office/drawing/2014/main" id="{0FFC38BE-1DAC-4DA8-AF53-ABA676616034}"/>
              </a:ext>
            </a:extLst>
          </p:cNvPr>
          <p:cNvSpPr txBox="1"/>
          <p:nvPr/>
        </p:nvSpPr>
        <p:spPr>
          <a:xfrm>
            <a:off x="581072" y="6268646"/>
            <a:ext cx="2480038" cy="369332"/>
          </a:xfrm>
          <a:prstGeom prst="rect">
            <a:avLst/>
          </a:prstGeom>
          <a:noFill/>
        </p:spPr>
        <p:txBody>
          <a:bodyPr wrap="none" rtlCol="0">
            <a:spAutoFit/>
          </a:bodyPr>
          <a:lstStyle/>
          <a:p>
            <a:r>
              <a:rPr lang="de-DE" dirty="0"/>
              <a:t>FD </a:t>
            </a:r>
            <a:r>
              <a:rPr lang="de-DE" dirty="0" err="1"/>
              <a:t>estimate</a:t>
            </a:r>
            <a:r>
              <a:rPr lang="de-DE" dirty="0"/>
              <a:t> ist </a:t>
            </a:r>
            <a:r>
              <a:rPr lang="de-DE" dirty="0" err="1"/>
              <a:t>unbiased</a:t>
            </a:r>
            <a:endParaRPr lang="de-DE" dirty="0"/>
          </a:p>
        </p:txBody>
      </p:sp>
      <p:sp>
        <p:nvSpPr>
          <p:cNvPr id="11" name="TextBox 10">
            <a:extLst>
              <a:ext uri="{FF2B5EF4-FFF2-40B4-BE49-F238E27FC236}">
                <a16:creationId xmlns:a16="http://schemas.microsoft.com/office/drawing/2014/main" id="{A64BD2A5-796B-4BE1-929C-A2C9FFBDC90B}"/>
              </a:ext>
            </a:extLst>
          </p:cNvPr>
          <p:cNvSpPr txBox="1"/>
          <p:nvPr/>
        </p:nvSpPr>
        <p:spPr>
          <a:xfrm>
            <a:off x="7103491" y="6268646"/>
            <a:ext cx="3249864" cy="369332"/>
          </a:xfrm>
          <a:prstGeom prst="rect">
            <a:avLst/>
          </a:prstGeom>
          <a:noFill/>
        </p:spPr>
        <p:txBody>
          <a:bodyPr wrap="none" rtlCol="0">
            <a:spAutoFit/>
          </a:bodyPr>
          <a:lstStyle/>
          <a:p>
            <a:r>
              <a:rPr lang="de-DE" dirty="0" err="1"/>
              <a:t>regression</a:t>
            </a:r>
            <a:r>
              <a:rPr lang="de-DE" dirty="0"/>
              <a:t> </a:t>
            </a:r>
            <a:r>
              <a:rPr lang="de-DE" dirty="0" err="1"/>
              <a:t>estimate</a:t>
            </a:r>
            <a:r>
              <a:rPr lang="de-DE" dirty="0"/>
              <a:t> ist </a:t>
            </a:r>
            <a:r>
              <a:rPr lang="de-DE" dirty="0" err="1"/>
              <a:t>biased</a:t>
            </a:r>
            <a:r>
              <a:rPr lang="de-DE" dirty="0"/>
              <a:t> (c)</a:t>
            </a:r>
          </a:p>
        </p:txBody>
      </p:sp>
      <p:pic>
        <p:nvPicPr>
          <p:cNvPr id="12" name="Picture 11" descr="A picture containing sky, different&#10;&#10;Description automatically generated">
            <a:extLst>
              <a:ext uri="{FF2B5EF4-FFF2-40B4-BE49-F238E27FC236}">
                <a16:creationId xmlns:a16="http://schemas.microsoft.com/office/drawing/2014/main" id="{E9EDB237-63D7-491E-8AEC-1CC78F986F9F}"/>
              </a:ext>
            </a:extLst>
          </p:cNvPr>
          <p:cNvPicPr>
            <a:picLocks noChangeAspect="1"/>
          </p:cNvPicPr>
          <p:nvPr/>
        </p:nvPicPr>
        <p:blipFill rotWithShape="1">
          <a:blip r:embed="rId6">
            <a:extLst>
              <a:ext uri="{28A0092B-C50C-407E-A947-70E740481C1C}">
                <a14:useLocalDpi xmlns:a14="http://schemas.microsoft.com/office/drawing/2010/main" val="0"/>
              </a:ext>
            </a:extLst>
          </a:blip>
          <a:srcRect l="16220" t="20014" r="15099" b="15276"/>
          <a:stretch/>
        </p:blipFill>
        <p:spPr>
          <a:xfrm>
            <a:off x="2801757" y="220022"/>
            <a:ext cx="6026932" cy="2324535"/>
          </a:xfrm>
          <a:prstGeom prst="rect">
            <a:avLst/>
          </a:prstGeom>
        </p:spPr>
      </p:pic>
    </p:spTree>
    <p:extLst>
      <p:ext uri="{BB962C8B-B14F-4D97-AF65-F5344CB8AC3E}">
        <p14:creationId xmlns:p14="http://schemas.microsoft.com/office/powerpoint/2010/main" val="34779598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CCDE8E6-2661-4083-803E-2FFB5615A6F6}"/>
              </a:ext>
            </a:extLst>
          </p:cNvPr>
          <p:cNvSpPr>
            <a:spLocks noGrp="1"/>
          </p:cNvSpPr>
          <p:nvPr>
            <p:ph type="body" idx="1"/>
          </p:nvPr>
        </p:nvSpPr>
        <p:spPr/>
        <p:txBody>
          <a:bodyPr/>
          <a:lstStyle/>
          <a:p>
            <a:endParaRPr lang="de-DE"/>
          </a:p>
        </p:txBody>
      </p:sp>
      <p:sp>
        <p:nvSpPr>
          <p:cNvPr id="4" name="Slide Number Placeholder 3">
            <a:extLst>
              <a:ext uri="{FF2B5EF4-FFF2-40B4-BE49-F238E27FC236}">
                <a16:creationId xmlns:a16="http://schemas.microsoft.com/office/drawing/2014/main" id="{8182D120-2EDE-48AF-93E8-54643A3CC650}"/>
              </a:ext>
            </a:extLst>
          </p:cNvPr>
          <p:cNvSpPr>
            <a:spLocks noGrp="1"/>
          </p:cNvSpPr>
          <p:nvPr>
            <p:ph type="sldNum" sz="quarter" idx="12"/>
          </p:nvPr>
        </p:nvSpPr>
        <p:spPr/>
        <p:txBody>
          <a:bodyPr/>
          <a:lstStyle/>
          <a:p>
            <a:fld id="{5F3DA2C8-5B72-4388-8D1E-72C210589DD5}" type="slidenum">
              <a:rPr lang="en-US" smtClean="0"/>
              <a:t>34</a:t>
            </a:fld>
            <a:endParaRPr lang="en-US"/>
          </a:p>
        </p:txBody>
      </p:sp>
      <p:sp>
        <p:nvSpPr>
          <p:cNvPr id="6" name="Title 1">
            <a:extLst>
              <a:ext uri="{FF2B5EF4-FFF2-40B4-BE49-F238E27FC236}">
                <a16:creationId xmlns:a16="http://schemas.microsoft.com/office/drawing/2014/main" id="{F7719652-700C-4AFC-869A-15FFCA88EA4D}"/>
              </a:ext>
            </a:extLst>
          </p:cNvPr>
          <p:cNvSpPr txBox="1">
            <a:spLocks/>
          </p:cNvSpPr>
          <p:nvPr/>
        </p:nvSpPr>
        <p:spPr>
          <a:xfrm>
            <a:off x="387469" y="308286"/>
            <a:ext cx="9814149" cy="103216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b="1" kern="1200">
                <a:solidFill>
                  <a:schemeClr val="tx1"/>
                </a:solidFill>
                <a:latin typeface="Roboto" panose="02000000000000000000" pitchFamily="2" charset="0"/>
                <a:ea typeface="Roboto" panose="02000000000000000000" pitchFamily="2" charset="0"/>
                <a:cs typeface="+mj-cs"/>
              </a:defRPr>
            </a:lvl1pPr>
          </a:lstStyle>
          <a:p>
            <a:r>
              <a:rPr lang="de-DE" dirty="0"/>
              <a:t>Statistisches Modell</a:t>
            </a:r>
          </a:p>
        </p:txBody>
      </p:sp>
      <p:sp>
        <p:nvSpPr>
          <p:cNvPr id="7" name="Content Placeholder 2">
            <a:extLst>
              <a:ext uri="{FF2B5EF4-FFF2-40B4-BE49-F238E27FC236}">
                <a16:creationId xmlns:a16="http://schemas.microsoft.com/office/drawing/2014/main" id="{9F8F1C78-5537-47C6-8E5C-5F88BB90D72D}"/>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nSpc>
                <a:spcPct val="90000"/>
              </a:lnSpc>
              <a:spcBef>
                <a:spcPts val="1000"/>
              </a:spcBef>
              <a:buFont typeface="Arial" panose="020B0604020202020204" pitchFamily="34" charset="0"/>
              <a:buChar char="•"/>
              <a:defRPr sz="2800">
                <a:latin typeface="Roboto" panose="02000000000000000000" pitchFamily="2" charset="0"/>
                <a:ea typeface="Roboto" panose="02000000000000000000" pitchFamily="2" charset="0"/>
              </a:defRPr>
            </a:lvl1pPr>
            <a:lvl2pPr marL="685800" indent="-228600">
              <a:lnSpc>
                <a:spcPct val="90000"/>
              </a:lnSpc>
              <a:spcBef>
                <a:spcPts val="500"/>
              </a:spcBef>
              <a:buFont typeface="Arial" panose="020B0604020202020204" pitchFamily="34" charset="0"/>
              <a:buChar char="•"/>
              <a:defRPr sz="2400">
                <a:latin typeface="Roboto" panose="02000000000000000000" pitchFamily="2" charset="0"/>
                <a:ea typeface="Roboto" panose="02000000000000000000" pitchFamily="2" charset="0"/>
              </a:defRPr>
            </a:lvl2pPr>
            <a:lvl3pPr marL="1143000" indent="-228600">
              <a:lnSpc>
                <a:spcPct val="90000"/>
              </a:lnSpc>
              <a:spcBef>
                <a:spcPts val="500"/>
              </a:spcBef>
              <a:buFont typeface="Arial" panose="020B0604020202020204" pitchFamily="34" charset="0"/>
              <a:buChar char="•"/>
              <a:defRPr sz="2000">
                <a:latin typeface="Roboto" panose="02000000000000000000" pitchFamily="2" charset="0"/>
                <a:ea typeface="Roboto" panose="02000000000000000000" pitchFamily="2" charset="0"/>
              </a:defRPr>
            </a:lvl3pPr>
            <a:lvl4pPr marL="1600200" indent="-228600">
              <a:lnSpc>
                <a:spcPct val="90000"/>
              </a:lnSpc>
              <a:spcBef>
                <a:spcPts val="500"/>
              </a:spcBef>
              <a:buFont typeface="Arial" panose="020B0604020202020204" pitchFamily="34" charset="0"/>
              <a:buChar char="•"/>
              <a:defRPr>
                <a:latin typeface="Roboto" panose="02000000000000000000" pitchFamily="2" charset="0"/>
                <a:ea typeface="Roboto" panose="02000000000000000000" pitchFamily="2" charset="0"/>
              </a:defRPr>
            </a:lvl4pPr>
            <a:lvl5pPr marL="2057400" indent="-228600">
              <a:lnSpc>
                <a:spcPct val="90000"/>
              </a:lnSpc>
              <a:spcBef>
                <a:spcPts val="500"/>
              </a:spcBef>
              <a:buFont typeface="Arial" panose="020B0604020202020204" pitchFamily="34" charset="0"/>
              <a:buChar char="•"/>
              <a:defRPr>
                <a:latin typeface="Roboto" panose="02000000000000000000" pitchFamily="2" charset="0"/>
                <a:ea typeface="Roboto" panose="02000000000000000000" pitchFamily="2"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de-DE" dirty="0"/>
              <a:t>Mediation </a:t>
            </a:r>
            <a:r>
              <a:rPr lang="de-DE" dirty="0" err="1"/>
              <a:t>model</a:t>
            </a:r>
            <a:r>
              <a:rPr lang="de-DE" dirty="0"/>
              <a:t> (zwei Regressionen) oder SEM</a:t>
            </a:r>
          </a:p>
          <a:p>
            <a:pPr marL="0" indent="0">
              <a:buNone/>
            </a:pPr>
            <a:br>
              <a:rPr lang="de-DE" dirty="0"/>
            </a:br>
            <a:endParaRPr lang="de-DE" dirty="0"/>
          </a:p>
          <a:p>
            <a:endParaRPr lang="de-DE" dirty="0"/>
          </a:p>
        </p:txBody>
      </p:sp>
      <p:pic>
        <p:nvPicPr>
          <p:cNvPr id="8" name="Picture 7" descr="A picture containing sky, different&#10;&#10;Description automatically generated">
            <a:extLst>
              <a:ext uri="{FF2B5EF4-FFF2-40B4-BE49-F238E27FC236}">
                <a16:creationId xmlns:a16="http://schemas.microsoft.com/office/drawing/2014/main" id="{8499E8C7-298A-4712-8195-41AD603FBFE0}"/>
              </a:ext>
            </a:extLst>
          </p:cNvPr>
          <p:cNvPicPr>
            <a:picLocks noChangeAspect="1"/>
          </p:cNvPicPr>
          <p:nvPr/>
        </p:nvPicPr>
        <p:blipFill rotWithShape="1">
          <a:blip r:embed="rId2">
            <a:extLst>
              <a:ext uri="{28A0092B-C50C-407E-A947-70E740481C1C}">
                <a14:useLocalDpi xmlns:a14="http://schemas.microsoft.com/office/drawing/2010/main" val="0"/>
              </a:ext>
            </a:extLst>
          </a:blip>
          <a:srcRect l="16220" t="20014" r="15099" b="15276"/>
          <a:stretch/>
        </p:blipFill>
        <p:spPr>
          <a:xfrm>
            <a:off x="2896351" y="4094550"/>
            <a:ext cx="6026932" cy="2324535"/>
          </a:xfrm>
          <a:prstGeom prst="rect">
            <a:avLst/>
          </a:prstGeom>
        </p:spPr>
      </p:pic>
    </p:spTree>
    <p:extLst>
      <p:ext uri="{BB962C8B-B14F-4D97-AF65-F5344CB8AC3E}">
        <p14:creationId xmlns:p14="http://schemas.microsoft.com/office/powerpoint/2010/main" val="36091548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8B5110-2646-4135-81D9-203DCDF82941}"/>
              </a:ext>
            </a:extLst>
          </p:cNvPr>
          <p:cNvSpPr>
            <a:spLocks noGrp="1"/>
          </p:cNvSpPr>
          <p:nvPr>
            <p:ph type="title"/>
          </p:nvPr>
        </p:nvSpPr>
        <p:spPr/>
        <p:txBody>
          <a:bodyPr/>
          <a:lstStyle/>
          <a:p>
            <a:endParaRPr lang="de-DE"/>
          </a:p>
        </p:txBody>
      </p:sp>
      <p:sp>
        <p:nvSpPr>
          <p:cNvPr id="3" name="Text Placeholder 2">
            <a:extLst>
              <a:ext uri="{FF2B5EF4-FFF2-40B4-BE49-F238E27FC236}">
                <a16:creationId xmlns:a16="http://schemas.microsoft.com/office/drawing/2014/main" id="{E88E3B51-2BA2-4F78-9319-672156935CBF}"/>
              </a:ext>
            </a:extLst>
          </p:cNvPr>
          <p:cNvSpPr>
            <a:spLocks noGrp="1"/>
          </p:cNvSpPr>
          <p:nvPr>
            <p:ph type="body" idx="1"/>
          </p:nvPr>
        </p:nvSpPr>
        <p:spPr/>
        <p:txBody>
          <a:bodyPr/>
          <a:lstStyle/>
          <a:p>
            <a:endParaRPr lang="de-DE"/>
          </a:p>
        </p:txBody>
      </p:sp>
      <p:sp>
        <p:nvSpPr>
          <p:cNvPr id="4" name="Slide Number Placeholder 3">
            <a:extLst>
              <a:ext uri="{FF2B5EF4-FFF2-40B4-BE49-F238E27FC236}">
                <a16:creationId xmlns:a16="http://schemas.microsoft.com/office/drawing/2014/main" id="{A315F50A-77D6-4826-BFA2-7AE3FB11FEE4}"/>
              </a:ext>
            </a:extLst>
          </p:cNvPr>
          <p:cNvSpPr>
            <a:spLocks noGrp="1"/>
          </p:cNvSpPr>
          <p:nvPr>
            <p:ph type="sldNum" sz="quarter" idx="12"/>
          </p:nvPr>
        </p:nvSpPr>
        <p:spPr/>
        <p:txBody>
          <a:bodyPr/>
          <a:lstStyle/>
          <a:p>
            <a:fld id="{5F3DA2C8-5B72-4388-8D1E-72C210589DD5}" type="slidenum">
              <a:rPr lang="en-US" smtClean="0"/>
              <a:t>35</a:t>
            </a:fld>
            <a:endParaRPr lang="en-US"/>
          </a:p>
        </p:txBody>
      </p:sp>
      <p:pic>
        <p:nvPicPr>
          <p:cNvPr id="6" name="Picture 5" descr="Text&#10;&#10;Description automatically generated">
            <a:extLst>
              <a:ext uri="{FF2B5EF4-FFF2-40B4-BE49-F238E27FC236}">
                <a16:creationId xmlns:a16="http://schemas.microsoft.com/office/drawing/2014/main" id="{7A4818A6-A291-4B47-ABF8-D974EBF21F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4238"/>
            <a:ext cx="12192000" cy="6289524"/>
          </a:xfrm>
          <a:prstGeom prst="rect">
            <a:avLst/>
          </a:prstGeom>
        </p:spPr>
      </p:pic>
    </p:spTree>
    <p:extLst>
      <p:ext uri="{BB962C8B-B14F-4D97-AF65-F5344CB8AC3E}">
        <p14:creationId xmlns:p14="http://schemas.microsoft.com/office/powerpoint/2010/main" val="205191001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FBB280-F70E-4B79-86F6-25DD1E610A27}"/>
              </a:ext>
            </a:extLst>
          </p:cNvPr>
          <p:cNvSpPr>
            <a:spLocks noGrp="1"/>
          </p:cNvSpPr>
          <p:nvPr>
            <p:ph type="title"/>
          </p:nvPr>
        </p:nvSpPr>
        <p:spPr/>
        <p:txBody>
          <a:bodyPr/>
          <a:lstStyle/>
          <a:p>
            <a:endParaRPr lang="de-DE"/>
          </a:p>
        </p:txBody>
      </p:sp>
      <p:sp>
        <p:nvSpPr>
          <p:cNvPr id="3" name="Text Placeholder 2">
            <a:extLst>
              <a:ext uri="{FF2B5EF4-FFF2-40B4-BE49-F238E27FC236}">
                <a16:creationId xmlns:a16="http://schemas.microsoft.com/office/drawing/2014/main" id="{E7E3493B-6F25-445C-B219-5936C0ADD20D}"/>
              </a:ext>
            </a:extLst>
          </p:cNvPr>
          <p:cNvSpPr>
            <a:spLocks noGrp="1"/>
          </p:cNvSpPr>
          <p:nvPr>
            <p:ph type="body" idx="1"/>
          </p:nvPr>
        </p:nvSpPr>
        <p:spPr/>
        <p:txBody>
          <a:bodyPr/>
          <a:lstStyle/>
          <a:p>
            <a:endParaRPr lang="de-DE"/>
          </a:p>
        </p:txBody>
      </p:sp>
      <p:sp>
        <p:nvSpPr>
          <p:cNvPr id="4" name="Slide Number Placeholder 3">
            <a:extLst>
              <a:ext uri="{FF2B5EF4-FFF2-40B4-BE49-F238E27FC236}">
                <a16:creationId xmlns:a16="http://schemas.microsoft.com/office/drawing/2014/main" id="{10619799-90FE-4F82-9003-F4E89CC0ED63}"/>
              </a:ext>
            </a:extLst>
          </p:cNvPr>
          <p:cNvSpPr>
            <a:spLocks noGrp="1"/>
          </p:cNvSpPr>
          <p:nvPr>
            <p:ph type="sldNum" sz="quarter" idx="12"/>
          </p:nvPr>
        </p:nvSpPr>
        <p:spPr/>
        <p:txBody>
          <a:bodyPr/>
          <a:lstStyle/>
          <a:p>
            <a:fld id="{5F3DA2C8-5B72-4388-8D1E-72C210589DD5}" type="slidenum">
              <a:rPr lang="en-US" smtClean="0"/>
              <a:t>36</a:t>
            </a:fld>
            <a:endParaRPr lang="en-US"/>
          </a:p>
        </p:txBody>
      </p:sp>
      <p:pic>
        <p:nvPicPr>
          <p:cNvPr id="6" name="Picture 5" descr="Text&#10;&#10;Description automatically generated">
            <a:extLst>
              <a:ext uri="{FF2B5EF4-FFF2-40B4-BE49-F238E27FC236}">
                <a16:creationId xmlns:a16="http://schemas.microsoft.com/office/drawing/2014/main" id="{D7504AF9-FD7A-4A0E-86D5-C15ACBBCF27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402197"/>
            <a:ext cx="12192000" cy="4053606"/>
          </a:xfrm>
          <a:prstGeom prst="rect">
            <a:avLst/>
          </a:prstGeom>
        </p:spPr>
      </p:pic>
    </p:spTree>
    <p:extLst>
      <p:ext uri="{BB962C8B-B14F-4D97-AF65-F5344CB8AC3E}">
        <p14:creationId xmlns:p14="http://schemas.microsoft.com/office/powerpoint/2010/main" val="238170328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1C85C4-6029-4B59-947D-887B114863F2}"/>
              </a:ext>
            </a:extLst>
          </p:cNvPr>
          <p:cNvSpPr>
            <a:spLocks noGrp="1"/>
          </p:cNvSpPr>
          <p:nvPr>
            <p:ph type="title"/>
          </p:nvPr>
        </p:nvSpPr>
        <p:spPr/>
        <p:txBody>
          <a:bodyPr/>
          <a:lstStyle/>
          <a:p>
            <a:endParaRPr lang="de-DE"/>
          </a:p>
        </p:txBody>
      </p:sp>
      <p:sp>
        <p:nvSpPr>
          <p:cNvPr id="3" name="Text Placeholder 2">
            <a:extLst>
              <a:ext uri="{FF2B5EF4-FFF2-40B4-BE49-F238E27FC236}">
                <a16:creationId xmlns:a16="http://schemas.microsoft.com/office/drawing/2014/main" id="{3C67D57F-F864-4ECD-82AE-2F8536424685}"/>
              </a:ext>
            </a:extLst>
          </p:cNvPr>
          <p:cNvSpPr>
            <a:spLocks noGrp="1"/>
          </p:cNvSpPr>
          <p:nvPr>
            <p:ph type="body" idx="1"/>
          </p:nvPr>
        </p:nvSpPr>
        <p:spPr/>
        <p:txBody>
          <a:bodyPr/>
          <a:lstStyle/>
          <a:p>
            <a:endParaRPr lang="de-DE"/>
          </a:p>
        </p:txBody>
      </p:sp>
      <p:sp>
        <p:nvSpPr>
          <p:cNvPr id="4" name="Slide Number Placeholder 3">
            <a:extLst>
              <a:ext uri="{FF2B5EF4-FFF2-40B4-BE49-F238E27FC236}">
                <a16:creationId xmlns:a16="http://schemas.microsoft.com/office/drawing/2014/main" id="{ACC1382D-366A-4993-9BF6-35E31F9F95E1}"/>
              </a:ext>
            </a:extLst>
          </p:cNvPr>
          <p:cNvSpPr>
            <a:spLocks noGrp="1"/>
          </p:cNvSpPr>
          <p:nvPr>
            <p:ph type="sldNum" sz="quarter" idx="12"/>
          </p:nvPr>
        </p:nvSpPr>
        <p:spPr/>
        <p:txBody>
          <a:bodyPr/>
          <a:lstStyle/>
          <a:p>
            <a:fld id="{5F3DA2C8-5B72-4388-8D1E-72C210589DD5}" type="slidenum">
              <a:rPr lang="en-US" smtClean="0"/>
              <a:t>37</a:t>
            </a:fld>
            <a:endParaRPr lang="en-US"/>
          </a:p>
        </p:txBody>
      </p:sp>
      <p:pic>
        <p:nvPicPr>
          <p:cNvPr id="8" name="Picture 7" descr="Graphical user interface, text&#10;&#10;Description automatically generated">
            <a:extLst>
              <a:ext uri="{FF2B5EF4-FFF2-40B4-BE49-F238E27FC236}">
                <a16:creationId xmlns:a16="http://schemas.microsoft.com/office/drawing/2014/main" id="{1C2629F1-9431-45C6-9E7D-2498E6A2C54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600711"/>
            <a:ext cx="12192000" cy="5656577"/>
          </a:xfrm>
          <a:prstGeom prst="rect">
            <a:avLst/>
          </a:prstGeom>
        </p:spPr>
      </p:pic>
    </p:spTree>
    <p:extLst>
      <p:ext uri="{BB962C8B-B14F-4D97-AF65-F5344CB8AC3E}">
        <p14:creationId xmlns:p14="http://schemas.microsoft.com/office/powerpoint/2010/main" val="294072020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B6E7AE-0681-432E-B35C-B5088829150E}"/>
              </a:ext>
            </a:extLst>
          </p:cNvPr>
          <p:cNvSpPr>
            <a:spLocks noGrp="1"/>
          </p:cNvSpPr>
          <p:nvPr>
            <p:ph type="title"/>
          </p:nvPr>
        </p:nvSpPr>
        <p:spPr/>
        <p:txBody>
          <a:bodyPr/>
          <a:lstStyle/>
          <a:p>
            <a:endParaRPr lang="de-DE"/>
          </a:p>
        </p:txBody>
      </p:sp>
      <p:sp>
        <p:nvSpPr>
          <p:cNvPr id="3" name="Text Placeholder 2">
            <a:extLst>
              <a:ext uri="{FF2B5EF4-FFF2-40B4-BE49-F238E27FC236}">
                <a16:creationId xmlns:a16="http://schemas.microsoft.com/office/drawing/2014/main" id="{19A3FEE0-FF56-4A7C-B24E-0C8A2E69D443}"/>
              </a:ext>
            </a:extLst>
          </p:cNvPr>
          <p:cNvSpPr>
            <a:spLocks noGrp="1"/>
          </p:cNvSpPr>
          <p:nvPr>
            <p:ph type="body" idx="1"/>
          </p:nvPr>
        </p:nvSpPr>
        <p:spPr/>
        <p:txBody>
          <a:bodyPr/>
          <a:lstStyle/>
          <a:p>
            <a:endParaRPr lang="de-DE"/>
          </a:p>
        </p:txBody>
      </p:sp>
      <p:sp>
        <p:nvSpPr>
          <p:cNvPr id="4" name="Slide Number Placeholder 3">
            <a:extLst>
              <a:ext uri="{FF2B5EF4-FFF2-40B4-BE49-F238E27FC236}">
                <a16:creationId xmlns:a16="http://schemas.microsoft.com/office/drawing/2014/main" id="{02CBD0C3-6A5F-4617-ACBA-8141B6D1EB14}"/>
              </a:ext>
            </a:extLst>
          </p:cNvPr>
          <p:cNvSpPr>
            <a:spLocks noGrp="1"/>
          </p:cNvSpPr>
          <p:nvPr>
            <p:ph type="sldNum" sz="quarter" idx="12"/>
          </p:nvPr>
        </p:nvSpPr>
        <p:spPr/>
        <p:txBody>
          <a:bodyPr/>
          <a:lstStyle/>
          <a:p>
            <a:fld id="{5F3DA2C8-5B72-4388-8D1E-72C210589DD5}" type="slidenum">
              <a:rPr lang="en-US" smtClean="0"/>
              <a:t>38</a:t>
            </a:fld>
            <a:endParaRPr lang="en-US"/>
          </a:p>
        </p:txBody>
      </p:sp>
      <p:pic>
        <p:nvPicPr>
          <p:cNvPr id="6" name="Picture 5" descr="A picture containing text&#10;&#10;Description automatically generated">
            <a:extLst>
              <a:ext uri="{FF2B5EF4-FFF2-40B4-BE49-F238E27FC236}">
                <a16:creationId xmlns:a16="http://schemas.microsoft.com/office/drawing/2014/main" id="{A437FCED-797C-4681-B8F6-B666ADB80E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61638" y="0"/>
            <a:ext cx="9068724" cy="6858000"/>
          </a:xfrm>
          <a:prstGeom prst="rect">
            <a:avLst/>
          </a:prstGeom>
        </p:spPr>
      </p:pic>
    </p:spTree>
    <p:extLst>
      <p:ext uri="{BB962C8B-B14F-4D97-AF65-F5344CB8AC3E}">
        <p14:creationId xmlns:p14="http://schemas.microsoft.com/office/powerpoint/2010/main" val="203792072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89ED1AA-8684-4D37-B208-8777E1A77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Graphic 33">
            <a:extLst>
              <a:ext uri="{FF2B5EF4-FFF2-40B4-BE49-F238E27FC236}">
                <a16:creationId xmlns:a16="http://schemas.microsoft.com/office/drawing/2014/main" id="{4180E01B-B1F4-437C-807D-1C930718EE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10784" y="0"/>
            <a:ext cx="9570431" cy="6858000"/>
          </a:xfrm>
          <a:custGeom>
            <a:avLst/>
            <a:gdLst>
              <a:gd name="connsiteX0" fmla="*/ 7178288 w 7187261"/>
              <a:gd name="connsiteY0" fmla="*/ 2604802 h 5150263"/>
              <a:gd name="connsiteX1" fmla="*/ 7169335 w 7187261"/>
              <a:gd name="connsiteY1" fmla="*/ 2328577 h 5150263"/>
              <a:gd name="connsiteX2" fmla="*/ 7060845 w 7187261"/>
              <a:gd name="connsiteY2" fmla="*/ 1661160 h 5150263"/>
              <a:gd name="connsiteX3" fmla="*/ 6212263 w 7187261"/>
              <a:gd name="connsiteY3" fmla="*/ 243840 h 5150263"/>
              <a:gd name="connsiteX4" fmla="*/ 5953564 w 7187261"/>
              <a:gd name="connsiteY4" fmla="*/ 0 h 5150263"/>
              <a:gd name="connsiteX5" fmla="*/ 1408615 w 7187261"/>
              <a:gd name="connsiteY5" fmla="*/ 0 h 5150263"/>
              <a:gd name="connsiteX6" fmla="*/ 805111 w 7187261"/>
              <a:gd name="connsiteY6" fmla="*/ 676275 h 5150263"/>
              <a:gd name="connsiteX7" fmla="*/ 104928 w 7187261"/>
              <a:gd name="connsiteY7" fmla="*/ 2183035 h 5150263"/>
              <a:gd name="connsiteX8" fmla="*/ 51588 w 7187261"/>
              <a:gd name="connsiteY8" fmla="*/ 2400014 h 5150263"/>
              <a:gd name="connsiteX9" fmla="*/ 41301 w 7187261"/>
              <a:gd name="connsiteY9" fmla="*/ 2424208 h 5150263"/>
              <a:gd name="connsiteX10" fmla="*/ 119692 w 7187261"/>
              <a:gd name="connsiteY10" fmla="*/ 1834801 h 5150263"/>
              <a:gd name="connsiteX11" fmla="*/ 870071 w 7187261"/>
              <a:gd name="connsiteY11" fmla="*/ 462248 h 5150263"/>
              <a:gd name="connsiteX12" fmla="*/ 1389279 w 7187261"/>
              <a:gd name="connsiteY12" fmla="*/ 476 h 5150263"/>
              <a:gd name="connsiteX13" fmla="*/ 1320223 w 7187261"/>
              <a:gd name="connsiteY13" fmla="*/ 476 h 5150263"/>
              <a:gd name="connsiteX14" fmla="*/ 423158 w 7187261"/>
              <a:gd name="connsiteY14" fmla="*/ 989743 h 5150263"/>
              <a:gd name="connsiteX15" fmla="*/ 25585 w 7187261"/>
              <a:gd name="connsiteY15" fmla="*/ 2113693 h 5150263"/>
              <a:gd name="connsiteX16" fmla="*/ 2344 w 7187261"/>
              <a:gd name="connsiteY16" fmla="*/ 2725865 h 5150263"/>
              <a:gd name="connsiteX17" fmla="*/ 447256 w 7187261"/>
              <a:gd name="connsiteY17" fmla="*/ 4210717 h 5150263"/>
              <a:gd name="connsiteX18" fmla="*/ 1138962 w 7187261"/>
              <a:gd name="connsiteY18" fmla="*/ 4988910 h 5150263"/>
              <a:gd name="connsiteX19" fmla="*/ 1348512 w 7187261"/>
              <a:gd name="connsiteY19" fmla="*/ 5146834 h 5150263"/>
              <a:gd name="connsiteX20" fmla="*/ 1422712 w 7187261"/>
              <a:gd name="connsiteY20" fmla="*/ 5146834 h 5150263"/>
              <a:gd name="connsiteX21" fmla="*/ 480594 w 7187261"/>
              <a:gd name="connsiteY21" fmla="*/ 4187952 h 5150263"/>
              <a:gd name="connsiteX22" fmla="*/ 398679 w 7187261"/>
              <a:gd name="connsiteY22" fmla="*/ 4046125 h 5150263"/>
              <a:gd name="connsiteX23" fmla="*/ 411823 w 7187261"/>
              <a:gd name="connsiteY23" fmla="*/ 4053078 h 5150263"/>
              <a:gd name="connsiteX24" fmla="*/ 1439380 w 7187261"/>
              <a:gd name="connsiteY24" fmla="*/ 5147405 h 5150263"/>
              <a:gd name="connsiteX25" fmla="*/ 5710010 w 7187261"/>
              <a:gd name="connsiteY25" fmla="*/ 5150263 h 5150263"/>
              <a:gd name="connsiteX26" fmla="*/ 5999665 w 7187261"/>
              <a:gd name="connsiteY26" fmla="*/ 4910900 h 5150263"/>
              <a:gd name="connsiteX27" fmla="*/ 6954165 w 7187261"/>
              <a:gd name="connsiteY27" fmla="*/ 3545777 h 5150263"/>
              <a:gd name="connsiteX28" fmla="*/ 7137712 w 7187261"/>
              <a:gd name="connsiteY28" fmla="*/ 2799207 h 5150263"/>
              <a:gd name="connsiteX29" fmla="*/ 7142951 w 7187261"/>
              <a:gd name="connsiteY29" fmla="*/ 2754535 h 5150263"/>
              <a:gd name="connsiteX30" fmla="*/ 7149428 w 7187261"/>
              <a:gd name="connsiteY30" fmla="*/ 2774823 h 5150263"/>
              <a:gd name="connsiteX31" fmla="*/ 7066465 w 7187261"/>
              <a:gd name="connsiteY31" fmla="*/ 3465672 h 5150263"/>
              <a:gd name="connsiteX32" fmla="*/ 6452578 w 7187261"/>
              <a:gd name="connsiteY32" fmla="*/ 4552760 h 5150263"/>
              <a:gd name="connsiteX33" fmla="*/ 5752110 w 7187261"/>
              <a:gd name="connsiteY33" fmla="*/ 5150263 h 5150263"/>
              <a:gd name="connsiteX34" fmla="*/ 5827643 w 7187261"/>
              <a:gd name="connsiteY34" fmla="*/ 5150263 h 5150263"/>
              <a:gd name="connsiteX35" fmla="*/ 6642793 w 7187261"/>
              <a:gd name="connsiteY35" fmla="*/ 4389406 h 5150263"/>
              <a:gd name="connsiteX36" fmla="*/ 7102469 w 7187261"/>
              <a:gd name="connsiteY36" fmla="*/ 3490817 h 5150263"/>
              <a:gd name="connsiteX37" fmla="*/ 7187242 w 7187261"/>
              <a:gd name="connsiteY37" fmla="*/ 2990183 h 5150263"/>
              <a:gd name="connsiteX38" fmla="*/ 7178288 w 7187261"/>
              <a:gd name="connsiteY38" fmla="*/ 2604802 h 5150263"/>
              <a:gd name="connsiteX39" fmla="*/ 6342565 w 7187261"/>
              <a:gd name="connsiteY39" fmla="*/ 441389 h 5150263"/>
              <a:gd name="connsiteX40" fmla="*/ 7126567 w 7187261"/>
              <a:gd name="connsiteY40" fmla="*/ 2355056 h 5150263"/>
              <a:gd name="connsiteX41" fmla="*/ 6342565 w 7187261"/>
              <a:gd name="connsiteY41" fmla="*/ 441389 h 5150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7187261" h="5150263">
                <a:moveTo>
                  <a:pt x="7178288" y="2604802"/>
                </a:moveTo>
                <a:cubicBezTo>
                  <a:pt x="7168763" y="2513076"/>
                  <a:pt x="7174478" y="2420684"/>
                  <a:pt x="7169335" y="2328577"/>
                </a:cubicBezTo>
                <a:cubicBezTo>
                  <a:pt x="7156952" y="2102882"/>
                  <a:pt x="7120586" y="1879149"/>
                  <a:pt x="7060845" y="1661160"/>
                </a:cubicBezTo>
                <a:cubicBezTo>
                  <a:pt x="6910588" y="1121007"/>
                  <a:pt x="6617428" y="631374"/>
                  <a:pt x="6212263" y="243840"/>
                </a:cubicBezTo>
                <a:cubicBezTo>
                  <a:pt x="6126538" y="162496"/>
                  <a:pt x="6040813" y="80201"/>
                  <a:pt x="5953564" y="0"/>
                </a:cubicBezTo>
                <a:lnTo>
                  <a:pt x="1408615" y="0"/>
                </a:lnTo>
                <a:cubicBezTo>
                  <a:pt x="1180967" y="200316"/>
                  <a:pt x="978332" y="427387"/>
                  <a:pt x="805111" y="676275"/>
                </a:cubicBezTo>
                <a:cubicBezTo>
                  <a:pt x="481261" y="1136523"/>
                  <a:pt x="252089" y="1640872"/>
                  <a:pt x="104928" y="2183035"/>
                </a:cubicBezTo>
                <a:cubicBezTo>
                  <a:pt x="85878" y="2254853"/>
                  <a:pt x="69495" y="2327720"/>
                  <a:pt x="51588" y="2400014"/>
                </a:cubicBezTo>
                <a:cubicBezTo>
                  <a:pt x="49683" y="2407634"/>
                  <a:pt x="51588" y="2416969"/>
                  <a:pt x="41301" y="2424208"/>
                </a:cubicBezTo>
                <a:cubicBezTo>
                  <a:pt x="45900" y="2225469"/>
                  <a:pt x="72186" y="2027834"/>
                  <a:pt x="119692" y="1834801"/>
                </a:cubicBezTo>
                <a:cubicBezTo>
                  <a:pt x="247993" y="1310926"/>
                  <a:pt x="506121" y="857726"/>
                  <a:pt x="870071" y="462248"/>
                </a:cubicBezTo>
                <a:cubicBezTo>
                  <a:pt x="1027729" y="291823"/>
                  <a:pt x="1201617" y="137169"/>
                  <a:pt x="1389279" y="476"/>
                </a:cubicBezTo>
                <a:lnTo>
                  <a:pt x="1320223" y="476"/>
                </a:lnTo>
                <a:cubicBezTo>
                  <a:pt x="960844" y="274320"/>
                  <a:pt x="656330" y="599123"/>
                  <a:pt x="423158" y="989743"/>
                </a:cubicBezTo>
                <a:cubicBezTo>
                  <a:pt x="215608" y="1337596"/>
                  <a:pt x="80258" y="1711357"/>
                  <a:pt x="25585" y="2113693"/>
                </a:cubicBezTo>
                <a:cubicBezTo>
                  <a:pt x="-2705" y="2316480"/>
                  <a:pt x="-2228" y="2521077"/>
                  <a:pt x="2344" y="2725865"/>
                </a:cubicBezTo>
                <a:cubicBezTo>
                  <a:pt x="14155" y="3261932"/>
                  <a:pt x="170650" y="3754565"/>
                  <a:pt x="447256" y="4210717"/>
                </a:cubicBezTo>
                <a:cubicBezTo>
                  <a:pt x="629851" y="4511612"/>
                  <a:pt x="866356" y="4767167"/>
                  <a:pt x="1138962" y="4988910"/>
                </a:cubicBezTo>
                <a:cubicBezTo>
                  <a:pt x="1207161" y="5044345"/>
                  <a:pt x="1277008" y="5096990"/>
                  <a:pt x="1348512" y="5146834"/>
                </a:cubicBezTo>
                <a:lnTo>
                  <a:pt x="1422712" y="5146834"/>
                </a:lnTo>
                <a:cubicBezTo>
                  <a:pt x="1043426" y="4892802"/>
                  <a:pt x="724720" y="4577334"/>
                  <a:pt x="480594" y="4187952"/>
                </a:cubicBezTo>
                <a:cubicBezTo>
                  <a:pt x="452019" y="4141851"/>
                  <a:pt x="423444" y="4095179"/>
                  <a:pt x="398679" y="4046125"/>
                </a:cubicBezTo>
                <a:cubicBezTo>
                  <a:pt x="407442" y="4043267"/>
                  <a:pt x="409156" y="4048982"/>
                  <a:pt x="411823" y="4053078"/>
                </a:cubicBezTo>
                <a:cubicBezTo>
                  <a:pt x="683572" y="4484656"/>
                  <a:pt x="1033139" y="4842701"/>
                  <a:pt x="1439380" y="5147405"/>
                </a:cubicBezTo>
                <a:lnTo>
                  <a:pt x="5710010" y="5150263"/>
                </a:lnTo>
                <a:cubicBezTo>
                  <a:pt x="5810594" y="5075482"/>
                  <a:pt x="5907272" y="4995587"/>
                  <a:pt x="5999665" y="4910900"/>
                </a:cubicBezTo>
                <a:cubicBezTo>
                  <a:pt x="6418765" y="4526661"/>
                  <a:pt x="6746901" y="4078129"/>
                  <a:pt x="6954165" y="3545777"/>
                </a:cubicBezTo>
                <a:cubicBezTo>
                  <a:pt x="7048234" y="3306175"/>
                  <a:pt x="7109956" y="3055115"/>
                  <a:pt x="7137712" y="2799207"/>
                </a:cubicBezTo>
                <a:cubicBezTo>
                  <a:pt x="7139236" y="2784920"/>
                  <a:pt x="7141046" y="2770632"/>
                  <a:pt x="7142951" y="2754535"/>
                </a:cubicBezTo>
                <a:cubicBezTo>
                  <a:pt x="7151714" y="2760440"/>
                  <a:pt x="7149237" y="2768441"/>
                  <a:pt x="7149428" y="2774823"/>
                </a:cubicBezTo>
                <a:cubicBezTo>
                  <a:pt x="7156743" y="3007967"/>
                  <a:pt x="7128777" y="3240881"/>
                  <a:pt x="7066465" y="3465672"/>
                </a:cubicBezTo>
                <a:cubicBezTo>
                  <a:pt x="6952165" y="3878580"/>
                  <a:pt x="6737948" y="4235863"/>
                  <a:pt x="6452578" y="4552760"/>
                </a:cubicBezTo>
                <a:cubicBezTo>
                  <a:pt x="6244553" y="4783836"/>
                  <a:pt x="6008809" y="4980242"/>
                  <a:pt x="5752110" y="5150263"/>
                </a:cubicBezTo>
                <a:lnTo>
                  <a:pt x="5827643" y="5150263"/>
                </a:lnTo>
                <a:cubicBezTo>
                  <a:pt x="6136539" y="4938904"/>
                  <a:pt x="6412192" y="4689348"/>
                  <a:pt x="6642793" y="4389406"/>
                </a:cubicBezTo>
                <a:cubicBezTo>
                  <a:pt x="6851295" y="4118324"/>
                  <a:pt x="7009125" y="3820859"/>
                  <a:pt x="7102469" y="3490817"/>
                </a:cubicBezTo>
                <a:cubicBezTo>
                  <a:pt x="7148646" y="3327473"/>
                  <a:pt x="7177069" y="3159624"/>
                  <a:pt x="7187242" y="2990183"/>
                </a:cubicBezTo>
                <a:cubicBezTo>
                  <a:pt x="7187623" y="2984087"/>
                  <a:pt x="7182384" y="2642330"/>
                  <a:pt x="7178288" y="2604802"/>
                </a:cubicBezTo>
                <a:close/>
                <a:moveTo>
                  <a:pt x="6342565" y="441389"/>
                </a:moveTo>
                <a:cubicBezTo>
                  <a:pt x="6829797" y="986533"/>
                  <a:pt x="7091135" y="1624422"/>
                  <a:pt x="7126567" y="2355056"/>
                </a:cubicBezTo>
                <a:cubicBezTo>
                  <a:pt x="7001123" y="1661827"/>
                  <a:pt x="6756426" y="1017365"/>
                  <a:pt x="6342565" y="441389"/>
                </a:cubicBezTo>
                <a:close/>
              </a:path>
            </a:pathLst>
          </a:custGeom>
          <a:solidFill>
            <a:schemeClr val="accent2"/>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 name="Title 1"/>
          <p:cNvSpPr>
            <a:spLocks noGrp="1"/>
          </p:cNvSpPr>
          <p:nvPr>
            <p:ph type="title"/>
          </p:nvPr>
        </p:nvSpPr>
        <p:spPr>
          <a:xfrm>
            <a:off x="2558716" y="955309"/>
            <a:ext cx="7074568" cy="2898975"/>
          </a:xfrm>
        </p:spPr>
        <p:txBody>
          <a:bodyPr vert="horz" lIns="91440" tIns="45720" rIns="91440" bIns="45720" rtlCol="0" anchor="b">
            <a:normAutofit/>
          </a:bodyPr>
          <a:lstStyle/>
          <a:p>
            <a:pPr algn="ctr"/>
            <a:r>
              <a:rPr lang="en-US" sz="6600" kern="1200" dirty="0">
                <a:solidFill>
                  <a:srgbClr val="FFFFFF"/>
                </a:solidFill>
                <a:latin typeface="+mj-lt"/>
                <a:ea typeface="+mj-ea"/>
                <a:cs typeface="+mj-cs"/>
              </a:rPr>
              <a:t>Exercise 2</a:t>
            </a:r>
          </a:p>
        </p:txBody>
      </p:sp>
      <p:sp>
        <p:nvSpPr>
          <p:cNvPr id="3" name="Text Placeholder 2"/>
          <p:cNvSpPr>
            <a:spLocks noGrp="1"/>
          </p:cNvSpPr>
          <p:nvPr>
            <p:ph type="body" idx="1"/>
          </p:nvPr>
        </p:nvSpPr>
        <p:spPr>
          <a:xfrm>
            <a:off x="2634916" y="4533813"/>
            <a:ext cx="6930189" cy="938463"/>
          </a:xfrm>
        </p:spPr>
        <p:txBody>
          <a:bodyPr vert="horz" lIns="91440" tIns="45720" rIns="91440" bIns="45720" rtlCol="0">
            <a:normAutofit/>
          </a:bodyPr>
          <a:lstStyle/>
          <a:p>
            <a:pPr algn="ctr"/>
            <a:endParaRPr lang="en-US" sz="2400" kern="1200">
              <a:solidFill>
                <a:srgbClr val="FFFFFF"/>
              </a:solidFill>
              <a:latin typeface="+mn-lt"/>
              <a:ea typeface="+mn-ea"/>
              <a:cs typeface="+mn-cs"/>
            </a:endParaRPr>
          </a:p>
        </p:txBody>
      </p:sp>
      <p:sp>
        <p:nvSpPr>
          <p:cNvPr id="13" name="sketch line">
            <a:extLst>
              <a:ext uri="{FF2B5EF4-FFF2-40B4-BE49-F238E27FC236}">
                <a16:creationId xmlns:a16="http://schemas.microsoft.com/office/drawing/2014/main" id="{41F77738-2AF0-4750-A0C7-F97C2C1759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173498"/>
            <a:ext cx="4243589" cy="18288"/>
          </a:xfrm>
          <a:custGeom>
            <a:avLst/>
            <a:gdLst>
              <a:gd name="connsiteX0" fmla="*/ 0 w 4243589"/>
              <a:gd name="connsiteY0" fmla="*/ 0 h 18288"/>
              <a:gd name="connsiteX1" fmla="*/ 563791 w 4243589"/>
              <a:gd name="connsiteY1" fmla="*/ 0 h 18288"/>
              <a:gd name="connsiteX2" fmla="*/ 1042710 w 4243589"/>
              <a:gd name="connsiteY2" fmla="*/ 0 h 18288"/>
              <a:gd name="connsiteX3" fmla="*/ 1564066 w 4243589"/>
              <a:gd name="connsiteY3" fmla="*/ 0 h 18288"/>
              <a:gd name="connsiteX4" fmla="*/ 2212729 w 4243589"/>
              <a:gd name="connsiteY4" fmla="*/ 0 h 18288"/>
              <a:gd name="connsiteX5" fmla="*/ 2776520 w 4243589"/>
              <a:gd name="connsiteY5" fmla="*/ 0 h 18288"/>
              <a:gd name="connsiteX6" fmla="*/ 3297875 w 4243589"/>
              <a:gd name="connsiteY6" fmla="*/ 0 h 18288"/>
              <a:gd name="connsiteX7" fmla="*/ 4243589 w 4243589"/>
              <a:gd name="connsiteY7" fmla="*/ 0 h 18288"/>
              <a:gd name="connsiteX8" fmla="*/ 4243589 w 4243589"/>
              <a:gd name="connsiteY8" fmla="*/ 18288 h 18288"/>
              <a:gd name="connsiteX9" fmla="*/ 3637362 w 4243589"/>
              <a:gd name="connsiteY9" fmla="*/ 18288 h 18288"/>
              <a:gd name="connsiteX10" fmla="*/ 3116007 w 4243589"/>
              <a:gd name="connsiteY10" fmla="*/ 18288 h 18288"/>
              <a:gd name="connsiteX11" fmla="*/ 2424908 w 4243589"/>
              <a:gd name="connsiteY11" fmla="*/ 18288 h 18288"/>
              <a:gd name="connsiteX12" fmla="*/ 1861117 w 4243589"/>
              <a:gd name="connsiteY12" fmla="*/ 18288 h 18288"/>
              <a:gd name="connsiteX13" fmla="*/ 1382198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3987" y="7429"/>
                  <a:pt x="4243569" y="10822"/>
                  <a:pt x="4243589" y="18288"/>
                </a:cubicBezTo>
                <a:cubicBezTo>
                  <a:pt x="4112949" y="-2855"/>
                  <a:pt x="3928037" y="1831"/>
                  <a:pt x="3637362" y="18288"/>
                </a:cubicBezTo>
                <a:cubicBezTo>
                  <a:pt x="3346687" y="34745"/>
                  <a:pt x="3254446" y="26669"/>
                  <a:pt x="3116007" y="18288"/>
                </a:cubicBezTo>
                <a:cubicBezTo>
                  <a:pt x="2977569" y="9907"/>
                  <a:pt x="2620228" y="28873"/>
                  <a:pt x="2424908" y="18288"/>
                </a:cubicBezTo>
                <a:cubicBezTo>
                  <a:pt x="2229588" y="7703"/>
                  <a:pt x="2088287" y="-3854"/>
                  <a:pt x="1861117" y="18288"/>
                </a:cubicBezTo>
                <a:cubicBezTo>
                  <a:pt x="1633947" y="40430"/>
                  <a:pt x="1502447" y="-871"/>
                  <a:pt x="1382198" y="18288"/>
                </a:cubicBezTo>
                <a:cubicBezTo>
                  <a:pt x="1261949" y="37447"/>
                  <a:pt x="1045440" y="28353"/>
                  <a:pt x="733535" y="18288"/>
                </a:cubicBezTo>
                <a:cubicBezTo>
                  <a:pt x="421630" y="8223"/>
                  <a:pt x="341257" y="-18359"/>
                  <a:pt x="0" y="18288"/>
                </a:cubicBezTo>
                <a:cubicBezTo>
                  <a:pt x="-591" y="13205"/>
                  <a:pt x="-663" y="6329"/>
                  <a:pt x="0" y="0"/>
                </a:cubicBezTo>
                <a:close/>
              </a:path>
              <a:path w="4243589" h="18288"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2703" y="5429"/>
                  <a:pt x="4244410" y="14046"/>
                  <a:pt x="4243589" y="18288"/>
                </a:cubicBezTo>
                <a:cubicBezTo>
                  <a:pt x="4130424" y="-1240"/>
                  <a:pt x="3932803" y="42249"/>
                  <a:pt x="3722234" y="18288"/>
                </a:cubicBezTo>
                <a:cubicBezTo>
                  <a:pt x="3511665" y="-5673"/>
                  <a:pt x="3269903" y="45994"/>
                  <a:pt x="3116007" y="18288"/>
                </a:cubicBezTo>
                <a:cubicBezTo>
                  <a:pt x="2962111" y="-9418"/>
                  <a:pt x="2744280" y="23224"/>
                  <a:pt x="2509780" y="18288"/>
                </a:cubicBezTo>
                <a:cubicBezTo>
                  <a:pt x="2275280" y="13352"/>
                  <a:pt x="2066059" y="43664"/>
                  <a:pt x="1945989" y="18288"/>
                </a:cubicBezTo>
                <a:cubicBezTo>
                  <a:pt x="1825919" y="-7088"/>
                  <a:pt x="1407329" y="12616"/>
                  <a:pt x="1254890" y="18288"/>
                </a:cubicBezTo>
                <a:cubicBezTo>
                  <a:pt x="1102451" y="23960"/>
                  <a:pt x="837950" y="31673"/>
                  <a:pt x="563791" y="18288"/>
                </a:cubicBezTo>
                <a:cubicBezTo>
                  <a:pt x="289632" y="4903"/>
                  <a:pt x="132768" y="7105"/>
                  <a:pt x="0" y="18288"/>
                </a:cubicBezTo>
                <a:cubicBezTo>
                  <a:pt x="668" y="13665"/>
                  <a:pt x="578" y="5675"/>
                  <a:pt x="0" y="0"/>
                </a:cubicBezTo>
                <a:close/>
              </a:path>
            </a:pathLst>
          </a:custGeom>
          <a:solidFill>
            <a:srgbClr val="FFFFFF"/>
          </a:solidFill>
          <a:ln w="41275" cap="rnd">
            <a:solidFill>
              <a:srgbClr val="FFFFF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Slide Number Placeholder 3"/>
          <p:cNvSpPr>
            <a:spLocks noGrp="1"/>
          </p:cNvSpPr>
          <p:nvPr>
            <p:ph type="sldNum" sz="quarter" idx="12"/>
          </p:nvPr>
        </p:nvSpPr>
        <p:spPr>
          <a:xfrm>
            <a:off x="8610600" y="6356350"/>
            <a:ext cx="2743200" cy="365125"/>
          </a:xfrm>
        </p:spPr>
        <p:txBody>
          <a:bodyPr vert="horz" lIns="91440" tIns="45720" rIns="91440" bIns="45720" rtlCol="0" anchor="ct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5F3DA2C8-5B72-4388-8D1E-72C210589DD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Roboto" panose="02000000000000000000" pitchFamily="2" charset="0"/>
                <a:cs typeface="+mn-cs"/>
              </a:rPr>
              <a:pPr marL="0" marR="0" lvl="0" indent="0" algn="r" defTabSz="914400" rtl="0" eaLnBrk="1" fontAlgn="auto" latinLnBrk="0" hangingPunct="1">
                <a:lnSpc>
                  <a:spcPct val="100000"/>
                </a:lnSpc>
                <a:spcBef>
                  <a:spcPts val="0"/>
                </a:spcBef>
                <a:spcAft>
                  <a:spcPts val="600"/>
                </a:spcAft>
                <a:buClrTx/>
                <a:buSzTx/>
                <a:buFontTx/>
                <a:buNone/>
                <a:tabLst/>
                <a:defRPr/>
              </a:pPr>
              <a:t>39</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Roboto" panose="02000000000000000000" pitchFamily="2" charset="0"/>
              <a:cs typeface="+mn-cs"/>
            </a:endParaRPr>
          </a:p>
        </p:txBody>
      </p:sp>
    </p:spTree>
    <p:extLst>
      <p:ext uri="{BB962C8B-B14F-4D97-AF65-F5344CB8AC3E}">
        <p14:creationId xmlns:p14="http://schemas.microsoft.com/office/powerpoint/2010/main" val="32075110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Wann</a:t>
            </a:r>
            <a:r>
              <a:rPr lang="en-US" dirty="0"/>
              <a:t> </a:t>
            </a:r>
            <a:r>
              <a:rPr lang="en-US" dirty="0" err="1"/>
              <a:t>brauchen</a:t>
            </a:r>
            <a:r>
              <a:rPr lang="en-US" dirty="0"/>
              <a:t> </a:t>
            </a:r>
            <a:r>
              <a:rPr lang="en-US" dirty="0" err="1"/>
              <a:t>wir</a:t>
            </a:r>
            <a:r>
              <a:rPr lang="en-US" dirty="0"/>
              <a:t> </a:t>
            </a:r>
            <a:r>
              <a:rPr lang="en-US" dirty="0" err="1"/>
              <a:t>kausale</a:t>
            </a:r>
            <a:r>
              <a:rPr lang="en-US" dirty="0"/>
              <a:t> </a:t>
            </a:r>
            <a:r>
              <a:rPr lang="en-US" dirty="0" err="1"/>
              <a:t>Inferenz</a:t>
            </a:r>
            <a:r>
              <a:rPr lang="en-US" dirty="0"/>
              <a:t>?</a:t>
            </a:r>
          </a:p>
        </p:txBody>
      </p:sp>
      <p:sp>
        <p:nvSpPr>
          <p:cNvPr id="3" name="Content Placeholder 2"/>
          <p:cNvSpPr>
            <a:spLocks noGrp="1"/>
          </p:cNvSpPr>
          <p:nvPr>
            <p:ph idx="1"/>
          </p:nvPr>
        </p:nvSpPr>
        <p:spPr>
          <a:xfrm>
            <a:off x="838199" y="1825625"/>
            <a:ext cx="10750617" cy="4351338"/>
          </a:xfrm>
        </p:spPr>
        <p:txBody>
          <a:bodyPr/>
          <a:lstStyle/>
          <a:p>
            <a:r>
              <a:rPr lang="en-US" dirty="0"/>
              <a:t>Um “</a:t>
            </a:r>
            <a:r>
              <a:rPr lang="en-US" dirty="0" err="1"/>
              <a:t>kausale</a:t>
            </a:r>
            <a:r>
              <a:rPr lang="en-US" dirty="0"/>
              <a:t>” </a:t>
            </a:r>
            <a:r>
              <a:rPr lang="en-US" dirty="0" err="1"/>
              <a:t>Fragen</a:t>
            </a:r>
            <a:r>
              <a:rPr lang="en-US" dirty="0"/>
              <a:t> </a:t>
            </a:r>
            <a:r>
              <a:rPr lang="en-US" dirty="0" err="1"/>
              <a:t>zu</a:t>
            </a:r>
            <a:r>
              <a:rPr lang="en-US" dirty="0"/>
              <a:t> </a:t>
            </a:r>
            <a:r>
              <a:rPr lang="en-US" dirty="0" err="1"/>
              <a:t>beantworten</a:t>
            </a:r>
            <a:endParaRPr lang="en-US" dirty="0"/>
          </a:p>
          <a:p>
            <a:endParaRPr lang="en-US" dirty="0"/>
          </a:p>
          <a:p>
            <a:r>
              <a:rPr lang="en-US" dirty="0" err="1"/>
              <a:t>Wird</a:t>
            </a:r>
            <a:r>
              <a:rPr lang="en-US" dirty="0"/>
              <a:t> </a:t>
            </a:r>
            <a:r>
              <a:rPr lang="en-US" dirty="0" err="1"/>
              <a:t>meine</a:t>
            </a:r>
            <a:r>
              <a:rPr lang="en-US" dirty="0"/>
              <a:t> Intervention </a:t>
            </a:r>
            <a:r>
              <a:rPr lang="en-US" dirty="0" err="1"/>
              <a:t>eine</a:t>
            </a:r>
            <a:r>
              <a:rPr lang="en-US" dirty="0"/>
              <a:t> </a:t>
            </a:r>
            <a:r>
              <a:rPr lang="en-US" dirty="0" err="1"/>
              <a:t>bestimmte</a:t>
            </a:r>
            <a:r>
              <a:rPr lang="en-US" dirty="0"/>
              <a:t> Variable </a:t>
            </a:r>
            <a:r>
              <a:rPr lang="en-US" dirty="0" err="1"/>
              <a:t>beeinflussen</a:t>
            </a:r>
            <a:r>
              <a:rPr lang="en-US" dirty="0"/>
              <a:t>? </a:t>
            </a:r>
          </a:p>
          <a:p>
            <a:endParaRPr lang="en-US" dirty="0"/>
          </a:p>
          <a:p>
            <a:r>
              <a:rPr lang="en-US" dirty="0" err="1"/>
              <a:t>Zur</a:t>
            </a:r>
            <a:r>
              <a:rPr lang="en-US" dirty="0"/>
              <a:t> </a:t>
            </a:r>
            <a:r>
              <a:rPr lang="en-US" dirty="0" err="1"/>
              <a:t>Theorienbildung</a:t>
            </a:r>
            <a:endParaRPr lang="en-US" dirty="0"/>
          </a:p>
        </p:txBody>
      </p:sp>
      <p:sp>
        <p:nvSpPr>
          <p:cNvPr id="4" name="Slide Number Placeholder 3"/>
          <p:cNvSpPr>
            <a:spLocks noGrp="1"/>
          </p:cNvSpPr>
          <p:nvPr>
            <p:ph type="sldNum" sz="quarter" idx="12"/>
          </p:nvPr>
        </p:nvSpPr>
        <p:spPr/>
        <p:txBody>
          <a:bodyPr/>
          <a:lstStyle/>
          <a:p>
            <a:fld id="{5F3DA2C8-5B72-4388-8D1E-72C210589DD5}" type="slidenum">
              <a:rPr lang="en-US" smtClean="0"/>
              <a:t>4</a:t>
            </a:fld>
            <a:endParaRPr lang="en-US"/>
          </a:p>
        </p:txBody>
      </p:sp>
    </p:spTree>
    <p:extLst>
      <p:ext uri="{BB962C8B-B14F-4D97-AF65-F5344CB8AC3E}">
        <p14:creationId xmlns:p14="http://schemas.microsoft.com/office/powerpoint/2010/main" val="366763660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0E4598-15B9-4630-820E-E10790EA9ACF}"/>
              </a:ext>
            </a:extLst>
          </p:cNvPr>
          <p:cNvSpPr>
            <a:spLocks noGrp="1"/>
          </p:cNvSpPr>
          <p:nvPr>
            <p:ph type="title"/>
          </p:nvPr>
        </p:nvSpPr>
        <p:spPr/>
        <p:txBody>
          <a:bodyPr/>
          <a:lstStyle/>
          <a:p>
            <a:endParaRPr lang="de-DE"/>
          </a:p>
        </p:txBody>
      </p:sp>
      <p:sp>
        <p:nvSpPr>
          <p:cNvPr id="3" name="Text Placeholder 2">
            <a:extLst>
              <a:ext uri="{FF2B5EF4-FFF2-40B4-BE49-F238E27FC236}">
                <a16:creationId xmlns:a16="http://schemas.microsoft.com/office/drawing/2014/main" id="{B1D96CD9-C5BD-49F0-84BC-6C27F91A904B}"/>
              </a:ext>
            </a:extLst>
          </p:cNvPr>
          <p:cNvSpPr>
            <a:spLocks noGrp="1"/>
          </p:cNvSpPr>
          <p:nvPr>
            <p:ph type="body" idx="1"/>
          </p:nvPr>
        </p:nvSpPr>
        <p:spPr/>
        <p:txBody>
          <a:bodyPr/>
          <a:lstStyle/>
          <a:p>
            <a:endParaRPr lang="de-DE"/>
          </a:p>
        </p:txBody>
      </p:sp>
      <p:sp>
        <p:nvSpPr>
          <p:cNvPr id="4" name="Slide Number Placeholder 3">
            <a:extLst>
              <a:ext uri="{FF2B5EF4-FFF2-40B4-BE49-F238E27FC236}">
                <a16:creationId xmlns:a16="http://schemas.microsoft.com/office/drawing/2014/main" id="{1B93EDD2-243C-408E-B21A-43DCCB1B499E}"/>
              </a:ext>
            </a:extLst>
          </p:cNvPr>
          <p:cNvSpPr>
            <a:spLocks noGrp="1"/>
          </p:cNvSpPr>
          <p:nvPr>
            <p:ph type="sldNum" sz="quarter" idx="12"/>
          </p:nvPr>
        </p:nvSpPr>
        <p:spPr/>
        <p:txBody>
          <a:bodyPr/>
          <a:lstStyle/>
          <a:p>
            <a:fld id="{5F3DA2C8-5B72-4388-8D1E-72C210589DD5}" type="slidenum">
              <a:rPr lang="en-US" smtClean="0"/>
              <a:t>40</a:t>
            </a:fld>
            <a:endParaRPr lang="en-US"/>
          </a:p>
        </p:txBody>
      </p:sp>
      <p:pic>
        <p:nvPicPr>
          <p:cNvPr id="6" name="Picture 5" descr="Diagram&#10;&#10;Description automatically generated">
            <a:extLst>
              <a:ext uri="{FF2B5EF4-FFF2-40B4-BE49-F238E27FC236}">
                <a16:creationId xmlns:a16="http://schemas.microsoft.com/office/drawing/2014/main" id="{D32DADF4-12F1-4FD9-A679-6646CC65B1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5923" y="248912"/>
            <a:ext cx="11498621" cy="6360175"/>
          </a:xfrm>
          <a:prstGeom prst="rect">
            <a:avLst/>
          </a:prstGeom>
        </p:spPr>
      </p:pic>
    </p:spTree>
    <p:extLst>
      <p:ext uri="{BB962C8B-B14F-4D97-AF65-F5344CB8AC3E}">
        <p14:creationId xmlns:p14="http://schemas.microsoft.com/office/powerpoint/2010/main" val="199041392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89ED1AA-8684-4D37-B208-8777E1A77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Graphic 33">
            <a:extLst>
              <a:ext uri="{FF2B5EF4-FFF2-40B4-BE49-F238E27FC236}">
                <a16:creationId xmlns:a16="http://schemas.microsoft.com/office/drawing/2014/main" id="{4180E01B-B1F4-437C-807D-1C930718EE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10784" y="0"/>
            <a:ext cx="9570431" cy="6858000"/>
          </a:xfrm>
          <a:custGeom>
            <a:avLst/>
            <a:gdLst>
              <a:gd name="connsiteX0" fmla="*/ 7178288 w 7187261"/>
              <a:gd name="connsiteY0" fmla="*/ 2604802 h 5150263"/>
              <a:gd name="connsiteX1" fmla="*/ 7169335 w 7187261"/>
              <a:gd name="connsiteY1" fmla="*/ 2328577 h 5150263"/>
              <a:gd name="connsiteX2" fmla="*/ 7060845 w 7187261"/>
              <a:gd name="connsiteY2" fmla="*/ 1661160 h 5150263"/>
              <a:gd name="connsiteX3" fmla="*/ 6212263 w 7187261"/>
              <a:gd name="connsiteY3" fmla="*/ 243840 h 5150263"/>
              <a:gd name="connsiteX4" fmla="*/ 5953564 w 7187261"/>
              <a:gd name="connsiteY4" fmla="*/ 0 h 5150263"/>
              <a:gd name="connsiteX5" fmla="*/ 1408615 w 7187261"/>
              <a:gd name="connsiteY5" fmla="*/ 0 h 5150263"/>
              <a:gd name="connsiteX6" fmla="*/ 805111 w 7187261"/>
              <a:gd name="connsiteY6" fmla="*/ 676275 h 5150263"/>
              <a:gd name="connsiteX7" fmla="*/ 104928 w 7187261"/>
              <a:gd name="connsiteY7" fmla="*/ 2183035 h 5150263"/>
              <a:gd name="connsiteX8" fmla="*/ 51588 w 7187261"/>
              <a:gd name="connsiteY8" fmla="*/ 2400014 h 5150263"/>
              <a:gd name="connsiteX9" fmla="*/ 41301 w 7187261"/>
              <a:gd name="connsiteY9" fmla="*/ 2424208 h 5150263"/>
              <a:gd name="connsiteX10" fmla="*/ 119692 w 7187261"/>
              <a:gd name="connsiteY10" fmla="*/ 1834801 h 5150263"/>
              <a:gd name="connsiteX11" fmla="*/ 870071 w 7187261"/>
              <a:gd name="connsiteY11" fmla="*/ 462248 h 5150263"/>
              <a:gd name="connsiteX12" fmla="*/ 1389279 w 7187261"/>
              <a:gd name="connsiteY12" fmla="*/ 476 h 5150263"/>
              <a:gd name="connsiteX13" fmla="*/ 1320223 w 7187261"/>
              <a:gd name="connsiteY13" fmla="*/ 476 h 5150263"/>
              <a:gd name="connsiteX14" fmla="*/ 423158 w 7187261"/>
              <a:gd name="connsiteY14" fmla="*/ 989743 h 5150263"/>
              <a:gd name="connsiteX15" fmla="*/ 25585 w 7187261"/>
              <a:gd name="connsiteY15" fmla="*/ 2113693 h 5150263"/>
              <a:gd name="connsiteX16" fmla="*/ 2344 w 7187261"/>
              <a:gd name="connsiteY16" fmla="*/ 2725865 h 5150263"/>
              <a:gd name="connsiteX17" fmla="*/ 447256 w 7187261"/>
              <a:gd name="connsiteY17" fmla="*/ 4210717 h 5150263"/>
              <a:gd name="connsiteX18" fmla="*/ 1138962 w 7187261"/>
              <a:gd name="connsiteY18" fmla="*/ 4988910 h 5150263"/>
              <a:gd name="connsiteX19" fmla="*/ 1348512 w 7187261"/>
              <a:gd name="connsiteY19" fmla="*/ 5146834 h 5150263"/>
              <a:gd name="connsiteX20" fmla="*/ 1422712 w 7187261"/>
              <a:gd name="connsiteY20" fmla="*/ 5146834 h 5150263"/>
              <a:gd name="connsiteX21" fmla="*/ 480594 w 7187261"/>
              <a:gd name="connsiteY21" fmla="*/ 4187952 h 5150263"/>
              <a:gd name="connsiteX22" fmla="*/ 398679 w 7187261"/>
              <a:gd name="connsiteY22" fmla="*/ 4046125 h 5150263"/>
              <a:gd name="connsiteX23" fmla="*/ 411823 w 7187261"/>
              <a:gd name="connsiteY23" fmla="*/ 4053078 h 5150263"/>
              <a:gd name="connsiteX24" fmla="*/ 1439380 w 7187261"/>
              <a:gd name="connsiteY24" fmla="*/ 5147405 h 5150263"/>
              <a:gd name="connsiteX25" fmla="*/ 5710010 w 7187261"/>
              <a:gd name="connsiteY25" fmla="*/ 5150263 h 5150263"/>
              <a:gd name="connsiteX26" fmla="*/ 5999665 w 7187261"/>
              <a:gd name="connsiteY26" fmla="*/ 4910900 h 5150263"/>
              <a:gd name="connsiteX27" fmla="*/ 6954165 w 7187261"/>
              <a:gd name="connsiteY27" fmla="*/ 3545777 h 5150263"/>
              <a:gd name="connsiteX28" fmla="*/ 7137712 w 7187261"/>
              <a:gd name="connsiteY28" fmla="*/ 2799207 h 5150263"/>
              <a:gd name="connsiteX29" fmla="*/ 7142951 w 7187261"/>
              <a:gd name="connsiteY29" fmla="*/ 2754535 h 5150263"/>
              <a:gd name="connsiteX30" fmla="*/ 7149428 w 7187261"/>
              <a:gd name="connsiteY30" fmla="*/ 2774823 h 5150263"/>
              <a:gd name="connsiteX31" fmla="*/ 7066465 w 7187261"/>
              <a:gd name="connsiteY31" fmla="*/ 3465672 h 5150263"/>
              <a:gd name="connsiteX32" fmla="*/ 6452578 w 7187261"/>
              <a:gd name="connsiteY32" fmla="*/ 4552760 h 5150263"/>
              <a:gd name="connsiteX33" fmla="*/ 5752110 w 7187261"/>
              <a:gd name="connsiteY33" fmla="*/ 5150263 h 5150263"/>
              <a:gd name="connsiteX34" fmla="*/ 5827643 w 7187261"/>
              <a:gd name="connsiteY34" fmla="*/ 5150263 h 5150263"/>
              <a:gd name="connsiteX35" fmla="*/ 6642793 w 7187261"/>
              <a:gd name="connsiteY35" fmla="*/ 4389406 h 5150263"/>
              <a:gd name="connsiteX36" fmla="*/ 7102469 w 7187261"/>
              <a:gd name="connsiteY36" fmla="*/ 3490817 h 5150263"/>
              <a:gd name="connsiteX37" fmla="*/ 7187242 w 7187261"/>
              <a:gd name="connsiteY37" fmla="*/ 2990183 h 5150263"/>
              <a:gd name="connsiteX38" fmla="*/ 7178288 w 7187261"/>
              <a:gd name="connsiteY38" fmla="*/ 2604802 h 5150263"/>
              <a:gd name="connsiteX39" fmla="*/ 6342565 w 7187261"/>
              <a:gd name="connsiteY39" fmla="*/ 441389 h 5150263"/>
              <a:gd name="connsiteX40" fmla="*/ 7126567 w 7187261"/>
              <a:gd name="connsiteY40" fmla="*/ 2355056 h 5150263"/>
              <a:gd name="connsiteX41" fmla="*/ 6342565 w 7187261"/>
              <a:gd name="connsiteY41" fmla="*/ 441389 h 5150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7187261" h="5150263">
                <a:moveTo>
                  <a:pt x="7178288" y="2604802"/>
                </a:moveTo>
                <a:cubicBezTo>
                  <a:pt x="7168763" y="2513076"/>
                  <a:pt x="7174478" y="2420684"/>
                  <a:pt x="7169335" y="2328577"/>
                </a:cubicBezTo>
                <a:cubicBezTo>
                  <a:pt x="7156952" y="2102882"/>
                  <a:pt x="7120586" y="1879149"/>
                  <a:pt x="7060845" y="1661160"/>
                </a:cubicBezTo>
                <a:cubicBezTo>
                  <a:pt x="6910588" y="1121007"/>
                  <a:pt x="6617428" y="631374"/>
                  <a:pt x="6212263" y="243840"/>
                </a:cubicBezTo>
                <a:cubicBezTo>
                  <a:pt x="6126538" y="162496"/>
                  <a:pt x="6040813" y="80201"/>
                  <a:pt x="5953564" y="0"/>
                </a:cubicBezTo>
                <a:lnTo>
                  <a:pt x="1408615" y="0"/>
                </a:lnTo>
                <a:cubicBezTo>
                  <a:pt x="1180967" y="200316"/>
                  <a:pt x="978332" y="427387"/>
                  <a:pt x="805111" y="676275"/>
                </a:cubicBezTo>
                <a:cubicBezTo>
                  <a:pt x="481261" y="1136523"/>
                  <a:pt x="252089" y="1640872"/>
                  <a:pt x="104928" y="2183035"/>
                </a:cubicBezTo>
                <a:cubicBezTo>
                  <a:pt x="85878" y="2254853"/>
                  <a:pt x="69495" y="2327720"/>
                  <a:pt x="51588" y="2400014"/>
                </a:cubicBezTo>
                <a:cubicBezTo>
                  <a:pt x="49683" y="2407634"/>
                  <a:pt x="51588" y="2416969"/>
                  <a:pt x="41301" y="2424208"/>
                </a:cubicBezTo>
                <a:cubicBezTo>
                  <a:pt x="45900" y="2225469"/>
                  <a:pt x="72186" y="2027834"/>
                  <a:pt x="119692" y="1834801"/>
                </a:cubicBezTo>
                <a:cubicBezTo>
                  <a:pt x="247993" y="1310926"/>
                  <a:pt x="506121" y="857726"/>
                  <a:pt x="870071" y="462248"/>
                </a:cubicBezTo>
                <a:cubicBezTo>
                  <a:pt x="1027729" y="291823"/>
                  <a:pt x="1201617" y="137169"/>
                  <a:pt x="1389279" y="476"/>
                </a:cubicBezTo>
                <a:lnTo>
                  <a:pt x="1320223" y="476"/>
                </a:lnTo>
                <a:cubicBezTo>
                  <a:pt x="960844" y="274320"/>
                  <a:pt x="656330" y="599123"/>
                  <a:pt x="423158" y="989743"/>
                </a:cubicBezTo>
                <a:cubicBezTo>
                  <a:pt x="215608" y="1337596"/>
                  <a:pt x="80258" y="1711357"/>
                  <a:pt x="25585" y="2113693"/>
                </a:cubicBezTo>
                <a:cubicBezTo>
                  <a:pt x="-2705" y="2316480"/>
                  <a:pt x="-2228" y="2521077"/>
                  <a:pt x="2344" y="2725865"/>
                </a:cubicBezTo>
                <a:cubicBezTo>
                  <a:pt x="14155" y="3261932"/>
                  <a:pt x="170650" y="3754565"/>
                  <a:pt x="447256" y="4210717"/>
                </a:cubicBezTo>
                <a:cubicBezTo>
                  <a:pt x="629851" y="4511612"/>
                  <a:pt x="866356" y="4767167"/>
                  <a:pt x="1138962" y="4988910"/>
                </a:cubicBezTo>
                <a:cubicBezTo>
                  <a:pt x="1207161" y="5044345"/>
                  <a:pt x="1277008" y="5096990"/>
                  <a:pt x="1348512" y="5146834"/>
                </a:cubicBezTo>
                <a:lnTo>
                  <a:pt x="1422712" y="5146834"/>
                </a:lnTo>
                <a:cubicBezTo>
                  <a:pt x="1043426" y="4892802"/>
                  <a:pt x="724720" y="4577334"/>
                  <a:pt x="480594" y="4187952"/>
                </a:cubicBezTo>
                <a:cubicBezTo>
                  <a:pt x="452019" y="4141851"/>
                  <a:pt x="423444" y="4095179"/>
                  <a:pt x="398679" y="4046125"/>
                </a:cubicBezTo>
                <a:cubicBezTo>
                  <a:pt x="407442" y="4043267"/>
                  <a:pt x="409156" y="4048982"/>
                  <a:pt x="411823" y="4053078"/>
                </a:cubicBezTo>
                <a:cubicBezTo>
                  <a:pt x="683572" y="4484656"/>
                  <a:pt x="1033139" y="4842701"/>
                  <a:pt x="1439380" y="5147405"/>
                </a:cubicBezTo>
                <a:lnTo>
                  <a:pt x="5710010" y="5150263"/>
                </a:lnTo>
                <a:cubicBezTo>
                  <a:pt x="5810594" y="5075482"/>
                  <a:pt x="5907272" y="4995587"/>
                  <a:pt x="5999665" y="4910900"/>
                </a:cubicBezTo>
                <a:cubicBezTo>
                  <a:pt x="6418765" y="4526661"/>
                  <a:pt x="6746901" y="4078129"/>
                  <a:pt x="6954165" y="3545777"/>
                </a:cubicBezTo>
                <a:cubicBezTo>
                  <a:pt x="7048234" y="3306175"/>
                  <a:pt x="7109956" y="3055115"/>
                  <a:pt x="7137712" y="2799207"/>
                </a:cubicBezTo>
                <a:cubicBezTo>
                  <a:pt x="7139236" y="2784920"/>
                  <a:pt x="7141046" y="2770632"/>
                  <a:pt x="7142951" y="2754535"/>
                </a:cubicBezTo>
                <a:cubicBezTo>
                  <a:pt x="7151714" y="2760440"/>
                  <a:pt x="7149237" y="2768441"/>
                  <a:pt x="7149428" y="2774823"/>
                </a:cubicBezTo>
                <a:cubicBezTo>
                  <a:pt x="7156743" y="3007967"/>
                  <a:pt x="7128777" y="3240881"/>
                  <a:pt x="7066465" y="3465672"/>
                </a:cubicBezTo>
                <a:cubicBezTo>
                  <a:pt x="6952165" y="3878580"/>
                  <a:pt x="6737948" y="4235863"/>
                  <a:pt x="6452578" y="4552760"/>
                </a:cubicBezTo>
                <a:cubicBezTo>
                  <a:pt x="6244553" y="4783836"/>
                  <a:pt x="6008809" y="4980242"/>
                  <a:pt x="5752110" y="5150263"/>
                </a:cubicBezTo>
                <a:lnTo>
                  <a:pt x="5827643" y="5150263"/>
                </a:lnTo>
                <a:cubicBezTo>
                  <a:pt x="6136539" y="4938904"/>
                  <a:pt x="6412192" y="4689348"/>
                  <a:pt x="6642793" y="4389406"/>
                </a:cubicBezTo>
                <a:cubicBezTo>
                  <a:pt x="6851295" y="4118324"/>
                  <a:pt x="7009125" y="3820859"/>
                  <a:pt x="7102469" y="3490817"/>
                </a:cubicBezTo>
                <a:cubicBezTo>
                  <a:pt x="7148646" y="3327473"/>
                  <a:pt x="7177069" y="3159624"/>
                  <a:pt x="7187242" y="2990183"/>
                </a:cubicBezTo>
                <a:cubicBezTo>
                  <a:pt x="7187623" y="2984087"/>
                  <a:pt x="7182384" y="2642330"/>
                  <a:pt x="7178288" y="2604802"/>
                </a:cubicBezTo>
                <a:close/>
                <a:moveTo>
                  <a:pt x="6342565" y="441389"/>
                </a:moveTo>
                <a:cubicBezTo>
                  <a:pt x="6829797" y="986533"/>
                  <a:pt x="7091135" y="1624422"/>
                  <a:pt x="7126567" y="2355056"/>
                </a:cubicBezTo>
                <a:cubicBezTo>
                  <a:pt x="7001123" y="1661827"/>
                  <a:pt x="6756426" y="1017365"/>
                  <a:pt x="6342565" y="441389"/>
                </a:cubicBezTo>
                <a:close/>
              </a:path>
            </a:pathLst>
          </a:custGeom>
          <a:solidFill>
            <a:schemeClr val="accent2"/>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024EE49-222C-4035-9F30-1BB062326CCF}"/>
              </a:ext>
            </a:extLst>
          </p:cNvPr>
          <p:cNvSpPr>
            <a:spLocks noGrp="1"/>
          </p:cNvSpPr>
          <p:nvPr>
            <p:ph type="title"/>
          </p:nvPr>
        </p:nvSpPr>
        <p:spPr>
          <a:xfrm>
            <a:off x="2558716" y="955309"/>
            <a:ext cx="7074568" cy="2898975"/>
          </a:xfrm>
        </p:spPr>
        <p:txBody>
          <a:bodyPr vert="horz" lIns="91440" tIns="45720" rIns="91440" bIns="45720" rtlCol="0" anchor="b">
            <a:normAutofit/>
          </a:bodyPr>
          <a:lstStyle/>
          <a:p>
            <a:pPr algn="ctr"/>
            <a:r>
              <a:rPr lang="en-US" sz="6600" kern="1200" dirty="0">
                <a:solidFill>
                  <a:srgbClr val="FFFFFF"/>
                </a:solidFill>
                <a:latin typeface="+mj-lt"/>
                <a:ea typeface="+mj-ea"/>
                <a:cs typeface="+mj-cs"/>
              </a:rPr>
              <a:t>Regression</a:t>
            </a:r>
          </a:p>
        </p:txBody>
      </p:sp>
      <p:sp>
        <p:nvSpPr>
          <p:cNvPr id="3" name="Text Placeholder 2">
            <a:extLst>
              <a:ext uri="{FF2B5EF4-FFF2-40B4-BE49-F238E27FC236}">
                <a16:creationId xmlns:a16="http://schemas.microsoft.com/office/drawing/2014/main" id="{8EF34E22-BD46-49A7-8D8B-CDA0B5F0B76F}"/>
              </a:ext>
            </a:extLst>
          </p:cNvPr>
          <p:cNvSpPr>
            <a:spLocks noGrp="1"/>
          </p:cNvSpPr>
          <p:nvPr>
            <p:ph type="body" idx="1"/>
          </p:nvPr>
        </p:nvSpPr>
        <p:spPr>
          <a:xfrm>
            <a:off x="2634916" y="4533813"/>
            <a:ext cx="6930189" cy="938463"/>
          </a:xfrm>
        </p:spPr>
        <p:txBody>
          <a:bodyPr vert="horz" lIns="91440" tIns="45720" rIns="91440" bIns="45720" rtlCol="0">
            <a:normAutofit/>
          </a:bodyPr>
          <a:lstStyle/>
          <a:p>
            <a:pPr algn="ctr"/>
            <a:endParaRPr lang="en-US" sz="2400" kern="1200">
              <a:solidFill>
                <a:srgbClr val="FFFFFF"/>
              </a:solidFill>
              <a:latin typeface="+mn-lt"/>
              <a:ea typeface="+mn-ea"/>
              <a:cs typeface="+mn-cs"/>
            </a:endParaRPr>
          </a:p>
        </p:txBody>
      </p:sp>
      <p:sp>
        <p:nvSpPr>
          <p:cNvPr id="13" name="sketch line">
            <a:extLst>
              <a:ext uri="{FF2B5EF4-FFF2-40B4-BE49-F238E27FC236}">
                <a16:creationId xmlns:a16="http://schemas.microsoft.com/office/drawing/2014/main" id="{41F77738-2AF0-4750-A0C7-F97C2C1759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173498"/>
            <a:ext cx="4243589" cy="18288"/>
          </a:xfrm>
          <a:custGeom>
            <a:avLst/>
            <a:gdLst>
              <a:gd name="connsiteX0" fmla="*/ 0 w 4243589"/>
              <a:gd name="connsiteY0" fmla="*/ 0 h 18288"/>
              <a:gd name="connsiteX1" fmla="*/ 563791 w 4243589"/>
              <a:gd name="connsiteY1" fmla="*/ 0 h 18288"/>
              <a:gd name="connsiteX2" fmla="*/ 1042710 w 4243589"/>
              <a:gd name="connsiteY2" fmla="*/ 0 h 18288"/>
              <a:gd name="connsiteX3" fmla="*/ 1564066 w 4243589"/>
              <a:gd name="connsiteY3" fmla="*/ 0 h 18288"/>
              <a:gd name="connsiteX4" fmla="*/ 2212729 w 4243589"/>
              <a:gd name="connsiteY4" fmla="*/ 0 h 18288"/>
              <a:gd name="connsiteX5" fmla="*/ 2776520 w 4243589"/>
              <a:gd name="connsiteY5" fmla="*/ 0 h 18288"/>
              <a:gd name="connsiteX6" fmla="*/ 3297875 w 4243589"/>
              <a:gd name="connsiteY6" fmla="*/ 0 h 18288"/>
              <a:gd name="connsiteX7" fmla="*/ 4243589 w 4243589"/>
              <a:gd name="connsiteY7" fmla="*/ 0 h 18288"/>
              <a:gd name="connsiteX8" fmla="*/ 4243589 w 4243589"/>
              <a:gd name="connsiteY8" fmla="*/ 18288 h 18288"/>
              <a:gd name="connsiteX9" fmla="*/ 3637362 w 4243589"/>
              <a:gd name="connsiteY9" fmla="*/ 18288 h 18288"/>
              <a:gd name="connsiteX10" fmla="*/ 3116007 w 4243589"/>
              <a:gd name="connsiteY10" fmla="*/ 18288 h 18288"/>
              <a:gd name="connsiteX11" fmla="*/ 2424908 w 4243589"/>
              <a:gd name="connsiteY11" fmla="*/ 18288 h 18288"/>
              <a:gd name="connsiteX12" fmla="*/ 1861117 w 4243589"/>
              <a:gd name="connsiteY12" fmla="*/ 18288 h 18288"/>
              <a:gd name="connsiteX13" fmla="*/ 1382198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3987" y="7429"/>
                  <a:pt x="4243569" y="10822"/>
                  <a:pt x="4243589" y="18288"/>
                </a:cubicBezTo>
                <a:cubicBezTo>
                  <a:pt x="4112949" y="-2855"/>
                  <a:pt x="3928037" y="1831"/>
                  <a:pt x="3637362" y="18288"/>
                </a:cubicBezTo>
                <a:cubicBezTo>
                  <a:pt x="3346687" y="34745"/>
                  <a:pt x="3254446" y="26669"/>
                  <a:pt x="3116007" y="18288"/>
                </a:cubicBezTo>
                <a:cubicBezTo>
                  <a:pt x="2977569" y="9907"/>
                  <a:pt x="2620228" y="28873"/>
                  <a:pt x="2424908" y="18288"/>
                </a:cubicBezTo>
                <a:cubicBezTo>
                  <a:pt x="2229588" y="7703"/>
                  <a:pt x="2088287" y="-3854"/>
                  <a:pt x="1861117" y="18288"/>
                </a:cubicBezTo>
                <a:cubicBezTo>
                  <a:pt x="1633947" y="40430"/>
                  <a:pt x="1502447" y="-871"/>
                  <a:pt x="1382198" y="18288"/>
                </a:cubicBezTo>
                <a:cubicBezTo>
                  <a:pt x="1261949" y="37447"/>
                  <a:pt x="1045440" y="28353"/>
                  <a:pt x="733535" y="18288"/>
                </a:cubicBezTo>
                <a:cubicBezTo>
                  <a:pt x="421630" y="8223"/>
                  <a:pt x="341257" y="-18359"/>
                  <a:pt x="0" y="18288"/>
                </a:cubicBezTo>
                <a:cubicBezTo>
                  <a:pt x="-591" y="13205"/>
                  <a:pt x="-663" y="6329"/>
                  <a:pt x="0" y="0"/>
                </a:cubicBezTo>
                <a:close/>
              </a:path>
              <a:path w="4243589" h="18288"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2703" y="5429"/>
                  <a:pt x="4244410" y="14046"/>
                  <a:pt x="4243589" y="18288"/>
                </a:cubicBezTo>
                <a:cubicBezTo>
                  <a:pt x="4130424" y="-1240"/>
                  <a:pt x="3932803" y="42249"/>
                  <a:pt x="3722234" y="18288"/>
                </a:cubicBezTo>
                <a:cubicBezTo>
                  <a:pt x="3511665" y="-5673"/>
                  <a:pt x="3269903" y="45994"/>
                  <a:pt x="3116007" y="18288"/>
                </a:cubicBezTo>
                <a:cubicBezTo>
                  <a:pt x="2962111" y="-9418"/>
                  <a:pt x="2744280" y="23224"/>
                  <a:pt x="2509780" y="18288"/>
                </a:cubicBezTo>
                <a:cubicBezTo>
                  <a:pt x="2275280" y="13352"/>
                  <a:pt x="2066059" y="43664"/>
                  <a:pt x="1945989" y="18288"/>
                </a:cubicBezTo>
                <a:cubicBezTo>
                  <a:pt x="1825919" y="-7088"/>
                  <a:pt x="1407329" y="12616"/>
                  <a:pt x="1254890" y="18288"/>
                </a:cubicBezTo>
                <a:cubicBezTo>
                  <a:pt x="1102451" y="23960"/>
                  <a:pt x="837950" y="31673"/>
                  <a:pt x="563791" y="18288"/>
                </a:cubicBezTo>
                <a:cubicBezTo>
                  <a:pt x="289632" y="4903"/>
                  <a:pt x="132768" y="7105"/>
                  <a:pt x="0" y="18288"/>
                </a:cubicBezTo>
                <a:cubicBezTo>
                  <a:pt x="668" y="13665"/>
                  <a:pt x="578" y="5675"/>
                  <a:pt x="0" y="0"/>
                </a:cubicBezTo>
                <a:close/>
              </a:path>
            </a:pathLst>
          </a:custGeom>
          <a:solidFill>
            <a:srgbClr val="FFFFFF"/>
          </a:solidFill>
          <a:ln w="41275" cap="rnd">
            <a:solidFill>
              <a:srgbClr val="FFFFF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DAD21E41-5D0F-4FF5-8EC3-C12934922045}"/>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5F3DA2C8-5B72-4388-8D1E-72C210589DD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Roboto" panose="02000000000000000000" pitchFamily="2" charset="0"/>
                <a:cs typeface="+mn-cs"/>
              </a:rPr>
              <a:pPr marL="0" marR="0" lvl="0" indent="0" algn="r" defTabSz="914400" rtl="0" eaLnBrk="1" fontAlgn="auto" latinLnBrk="0" hangingPunct="1">
                <a:lnSpc>
                  <a:spcPct val="100000"/>
                </a:lnSpc>
                <a:spcBef>
                  <a:spcPts val="0"/>
                </a:spcBef>
                <a:spcAft>
                  <a:spcPts val="600"/>
                </a:spcAft>
                <a:buClrTx/>
                <a:buSzTx/>
                <a:buFontTx/>
                <a:buNone/>
                <a:tabLst/>
                <a:defRPr/>
              </a:pPr>
              <a:t>41</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Roboto" panose="02000000000000000000" pitchFamily="2" charset="0"/>
              <a:cs typeface="+mn-cs"/>
            </a:endParaRPr>
          </a:p>
        </p:txBody>
      </p:sp>
    </p:spTree>
    <p:extLst>
      <p:ext uri="{BB962C8B-B14F-4D97-AF65-F5344CB8AC3E}">
        <p14:creationId xmlns:p14="http://schemas.microsoft.com/office/powerpoint/2010/main" val="51786480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8D7306A-332A-47B5-B0D3-D37437A4A30E}"/>
              </a:ext>
            </a:extLst>
          </p:cNvPr>
          <p:cNvSpPr>
            <a:spLocks noGrp="1"/>
          </p:cNvSpPr>
          <p:nvPr>
            <p:ph type="body" idx="1"/>
          </p:nvPr>
        </p:nvSpPr>
        <p:spPr/>
        <p:txBody>
          <a:bodyPr/>
          <a:lstStyle/>
          <a:p>
            <a:endParaRPr lang="de-DE"/>
          </a:p>
        </p:txBody>
      </p:sp>
      <p:sp>
        <p:nvSpPr>
          <p:cNvPr id="4" name="Slide Number Placeholder 3">
            <a:extLst>
              <a:ext uri="{FF2B5EF4-FFF2-40B4-BE49-F238E27FC236}">
                <a16:creationId xmlns:a16="http://schemas.microsoft.com/office/drawing/2014/main" id="{5833F729-4E60-4DB2-BEBD-676B73D406D2}"/>
              </a:ext>
            </a:extLst>
          </p:cNvPr>
          <p:cNvSpPr>
            <a:spLocks noGrp="1"/>
          </p:cNvSpPr>
          <p:nvPr>
            <p:ph type="sldNum" sz="quarter" idx="12"/>
          </p:nvPr>
        </p:nvSpPr>
        <p:spPr/>
        <p:txBody>
          <a:bodyPr/>
          <a:lstStyle/>
          <a:p>
            <a:fld id="{5F3DA2C8-5B72-4388-8D1E-72C210589DD5}" type="slidenum">
              <a:rPr lang="en-US" smtClean="0"/>
              <a:t>42</a:t>
            </a:fld>
            <a:endParaRPr lang="en-US"/>
          </a:p>
        </p:txBody>
      </p:sp>
      <p:pic>
        <p:nvPicPr>
          <p:cNvPr id="6" name="Picture 5" descr="A picture containing indoor, necklet, accessory, old&#10;&#10;Description automatically generated">
            <a:extLst>
              <a:ext uri="{FF2B5EF4-FFF2-40B4-BE49-F238E27FC236}">
                <a16:creationId xmlns:a16="http://schemas.microsoft.com/office/drawing/2014/main" id="{267E86C1-E66A-4C3F-951A-CE60FAB013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65386" y="0"/>
            <a:ext cx="6261227" cy="6858000"/>
          </a:xfrm>
          <a:prstGeom prst="rect">
            <a:avLst/>
          </a:prstGeom>
        </p:spPr>
      </p:pic>
    </p:spTree>
    <p:extLst>
      <p:ext uri="{BB962C8B-B14F-4D97-AF65-F5344CB8AC3E}">
        <p14:creationId xmlns:p14="http://schemas.microsoft.com/office/powerpoint/2010/main" val="157589051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11DF8AB0-E34B-464A-AA77-5E1488090348}"/>
              </a:ext>
            </a:extLst>
          </p:cNvPr>
          <p:cNvSpPr txBox="1">
            <a:spLocks/>
          </p:cNvSpPr>
          <p:nvPr/>
        </p:nvSpPr>
        <p:spPr>
          <a:xfrm>
            <a:off x="387470" y="308286"/>
            <a:ext cx="4588414" cy="103216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b="1" kern="1200">
                <a:solidFill>
                  <a:schemeClr val="tx1"/>
                </a:solidFill>
                <a:latin typeface="Roboto" panose="02000000000000000000" pitchFamily="2" charset="0"/>
                <a:ea typeface="Roboto" panose="02000000000000000000" pitchFamily="2" charset="0"/>
                <a:cs typeface="+mj-cs"/>
              </a:defRPr>
            </a:lvl1pPr>
          </a:lstStyle>
          <a:p>
            <a:r>
              <a:rPr lang="de-DE" dirty="0"/>
              <a:t>Annahmen</a:t>
            </a:r>
          </a:p>
        </p:txBody>
      </p:sp>
      <p:sp>
        <p:nvSpPr>
          <p:cNvPr id="13" name="Content Placeholder 2">
            <a:extLst>
              <a:ext uri="{FF2B5EF4-FFF2-40B4-BE49-F238E27FC236}">
                <a16:creationId xmlns:a16="http://schemas.microsoft.com/office/drawing/2014/main" id="{65E6FCD9-B462-46FE-940A-333A84A17333}"/>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nSpc>
                <a:spcPct val="90000"/>
              </a:lnSpc>
              <a:spcBef>
                <a:spcPts val="1000"/>
              </a:spcBef>
              <a:buFont typeface="Arial" panose="020B0604020202020204" pitchFamily="34" charset="0"/>
              <a:buChar char="•"/>
              <a:defRPr sz="2800">
                <a:latin typeface="Roboto" panose="02000000000000000000" pitchFamily="2" charset="0"/>
                <a:ea typeface="Roboto" panose="02000000000000000000" pitchFamily="2" charset="0"/>
              </a:defRPr>
            </a:lvl1pPr>
            <a:lvl2pPr marL="685800" indent="-228600">
              <a:lnSpc>
                <a:spcPct val="90000"/>
              </a:lnSpc>
              <a:spcBef>
                <a:spcPts val="500"/>
              </a:spcBef>
              <a:buFont typeface="Arial" panose="020B0604020202020204" pitchFamily="34" charset="0"/>
              <a:buChar char="•"/>
              <a:defRPr sz="2400">
                <a:latin typeface="Roboto" panose="02000000000000000000" pitchFamily="2" charset="0"/>
                <a:ea typeface="Roboto" panose="02000000000000000000" pitchFamily="2" charset="0"/>
              </a:defRPr>
            </a:lvl2pPr>
            <a:lvl3pPr marL="1143000" indent="-228600">
              <a:lnSpc>
                <a:spcPct val="90000"/>
              </a:lnSpc>
              <a:spcBef>
                <a:spcPts val="500"/>
              </a:spcBef>
              <a:buFont typeface="Arial" panose="020B0604020202020204" pitchFamily="34" charset="0"/>
              <a:buChar char="•"/>
              <a:defRPr sz="2000">
                <a:latin typeface="Roboto" panose="02000000000000000000" pitchFamily="2" charset="0"/>
                <a:ea typeface="Roboto" panose="02000000000000000000" pitchFamily="2" charset="0"/>
              </a:defRPr>
            </a:lvl3pPr>
            <a:lvl4pPr marL="1600200" indent="-228600">
              <a:lnSpc>
                <a:spcPct val="90000"/>
              </a:lnSpc>
              <a:spcBef>
                <a:spcPts val="500"/>
              </a:spcBef>
              <a:buFont typeface="Arial" panose="020B0604020202020204" pitchFamily="34" charset="0"/>
              <a:buChar char="•"/>
              <a:defRPr>
                <a:latin typeface="Roboto" panose="02000000000000000000" pitchFamily="2" charset="0"/>
                <a:ea typeface="Roboto" panose="02000000000000000000" pitchFamily="2" charset="0"/>
              </a:defRPr>
            </a:lvl4pPr>
            <a:lvl5pPr marL="2057400" indent="-228600">
              <a:lnSpc>
                <a:spcPct val="90000"/>
              </a:lnSpc>
              <a:spcBef>
                <a:spcPts val="500"/>
              </a:spcBef>
              <a:buFont typeface="Arial" panose="020B0604020202020204" pitchFamily="34" charset="0"/>
              <a:buChar char="•"/>
              <a:defRPr>
                <a:latin typeface="Roboto" panose="02000000000000000000" pitchFamily="2" charset="0"/>
                <a:ea typeface="Roboto" panose="02000000000000000000" pitchFamily="2"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de-DE" dirty="0">
                <a:solidFill>
                  <a:srgbClr val="333333"/>
                </a:solidFill>
              </a:rPr>
              <a:t>Alle back-</a:t>
            </a:r>
            <a:r>
              <a:rPr lang="de-DE" dirty="0" err="1">
                <a:solidFill>
                  <a:srgbClr val="333333"/>
                </a:solidFill>
              </a:rPr>
              <a:t>door</a:t>
            </a:r>
            <a:r>
              <a:rPr lang="de-DE" dirty="0">
                <a:solidFill>
                  <a:srgbClr val="333333"/>
                </a:solidFill>
              </a:rPr>
              <a:t> Pfade geschlossen</a:t>
            </a:r>
          </a:p>
          <a:p>
            <a:r>
              <a:rPr lang="de-DE" dirty="0">
                <a:solidFill>
                  <a:srgbClr val="333333"/>
                </a:solidFill>
              </a:rPr>
              <a:t>Keine kausalen front-</a:t>
            </a:r>
            <a:r>
              <a:rPr lang="de-DE" dirty="0" err="1">
                <a:solidFill>
                  <a:srgbClr val="333333"/>
                </a:solidFill>
              </a:rPr>
              <a:t>door</a:t>
            </a:r>
            <a:r>
              <a:rPr lang="de-DE" dirty="0">
                <a:solidFill>
                  <a:srgbClr val="333333"/>
                </a:solidFill>
              </a:rPr>
              <a:t> Pfade geschlossen</a:t>
            </a:r>
          </a:p>
          <a:p>
            <a:endParaRPr lang="de-DE" dirty="0"/>
          </a:p>
        </p:txBody>
      </p:sp>
      <p:pic>
        <p:nvPicPr>
          <p:cNvPr id="5" name="Picture 4" descr="A picture containing indoor, necklet, accessory, old&#10;&#10;Description automatically generated">
            <a:extLst>
              <a:ext uri="{FF2B5EF4-FFF2-40B4-BE49-F238E27FC236}">
                <a16:creationId xmlns:a16="http://schemas.microsoft.com/office/drawing/2014/main" id="{425C788A-4664-4C3E-BAE9-DD64B213FA3A}"/>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9761" b="8664"/>
          <a:stretch/>
        </p:blipFill>
        <p:spPr>
          <a:xfrm>
            <a:off x="3495441" y="2991672"/>
            <a:ext cx="4193627" cy="3747045"/>
          </a:xfrm>
          <a:prstGeom prst="rect">
            <a:avLst/>
          </a:prstGeom>
        </p:spPr>
      </p:pic>
    </p:spTree>
    <p:extLst>
      <p:ext uri="{BB962C8B-B14F-4D97-AF65-F5344CB8AC3E}">
        <p14:creationId xmlns:p14="http://schemas.microsoft.com/office/powerpoint/2010/main" val="24998322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CCDE8E6-2661-4083-803E-2FFB5615A6F6}"/>
              </a:ext>
            </a:extLst>
          </p:cNvPr>
          <p:cNvSpPr>
            <a:spLocks noGrp="1"/>
          </p:cNvSpPr>
          <p:nvPr>
            <p:ph type="body" idx="1"/>
          </p:nvPr>
        </p:nvSpPr>
        <p:spPr/>
        <p:txBody>
          <a:bodyPr/>
          <a:lstStyle/>
          <a:p>
            <a:endParaRPr lang="de-DE"/>
          </a:p>
        </p:txBody>
      </p:sp>
      <p:sp>
        <p:nvSpPr>
          <p:cNvPr id="4" name="Slide Number Placeholder 3">
            <a:extLst>
              <a:ext uri="{FF2B5EF4-FFF2-40B4-BE49-F238E27FC236}">
                <a16:creationId xmlns:a16="http://schemas.microsoft.com/office/drawing/2014/main" id="{8182D120-2EDE-48AF-93E8-54643A3CC650}"/>
              </a:ext>
            </a:extLst>
          </p:cNvPr>
          <p:cNvSpPr>
            <a:spLocks noGrp="1"/>
          </p:cNvSpPr>
          <p:nvPr>
            <p:ph type="sldNum" sz="quarter" idx="12"/>
          </p:nvPr>
        </p:nvSpPr>
        <p:spPr/>
        <p:txBody>
          <a:bodyPr/>
          <a:lstStyle/>
          <a:p>
            <a:fld id="{5F3DA2C8-5B72-4388-8D1E-72C210589DD5}" type="slidenum">
              <a:rPr lang="en-US" smtClean="0"/>
              <a:t>44</a:t>
            </a:fld>
            <a:endParaRPr lang="en-US"/>
          </a:p>
        </p:txBody>
      </p:sp>
      <p:sp>
        <p:nvSpPr>
          <p:cNvPr id="6" name="Title 1">
            <a:extLst>
              <a:ext uri="{FF2B5EF4-FFF2-40B4-BE49-F238E27FC236}">
                <a16:creationId xmlns:a16="http://schemas.microsoft.com/office/drawing/2014/main" id="{F7719652-700C-4AFC-869A-15FFCA88EA4D}"/>
              </a:ext>
            </a:extLst>
          </p:cNvPr>
          <p:cNvSpPr txBox="1">
            <a:spLocks/>
          </p:cNvSpPr>
          <p:nvPr/>
        </p:nvSpPr>
        <p:spPr>
          <a:xfrm>
            <a:off x="387469" y="308286"/>
            <a:ext cx="9814149" cy="103216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b="1" kern="1200">
                <a:solidFill>
                  <a:schemeClr val="tx1"/>
                </a:solidFill>
                <a:latin typeface="Roboto" panose="02000000000000000000" pitchFamily="2" charset="0"/>
                <a:ea typeface="Roboto" panose="02000000000000000000" pitchFamily="2" charset="0"/>
                <a:cs typeface="+mj-cs"/>
              </a:defRPr>
            </a:lvl1pPr>
          </a:lstStyle>
          <a:p>
            <a:r>
              <a:rPr lang="de-DE" dirty="0"/>
              <a:t>Statistisches Modell</a:t>
            </a:r>
          </a:p>
        </p:txBody>
      </p:sp>
      <p:sp>
        <p:nvSpPr>
          <p:cNvPr id="7" name="Content Placeholder 2">
            <a:extLst>
              <a:ext uri="{FF2B5EF4-FFF2-40B4-BE49-F238E27FC236}">
                <a16:creationId xmlns:a16="http://schemas.microsoft.com/office/drawing/2014/main" id="{9F8F1C78-5537-47C6-8E5C-5F88BB90D72D}"/>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nSpc>
                <a:spcPct val="90000"/>
              </a:lnSpc>
              <a:spcBef>
                <a:spcPts val="1000"/>
              </a:spcBef>
              <a:buFont typeface="Arial" panose="020B0604020202020204" pitchFamily="34" charset="0"/>
              <a:buChar char="•"/>
              <a:defRPr sz="2800">
                <a:latin typeface="Roboto" panose="02000000000000000000" pitchFamily="2" charset="0"/>
                <a:ea typeface="Roboto" panose="02000000000000000000" pitchFamily="2" charset="0"/>
              </a:defRPr>
            </a:lvl1pPr>
            <a:lvl2pPr marL="685800" indent="-228600">
              <a:lnSpc>
                <a:spcPct val="90000"/>
              </a:lnSpc>
              <a:spcBef>
                <a:spcPts val="500"/>
              </a:spcBef>
              <a:buFont typeface="Arial" panose="020B0604020202020204" pitchFamily="34" charset="0"/>
              <a:buChar char="•"/>
              <a:defRPr sz="2400">
                <a:latin typeface="Roboto" panose="02000000000000000000" pitchFamily="2" charset="0"/>
                <a:ea typeface="Roboto" panose="02000000000000000000" pitchFamily="2" charset="0"/>
              </a:defRPr>
            </a:lvl2pPr>
            <a:lvl3pPr marL="1143000" indent="-228600">
              <a:lnSpc>
                <a:spcPct val="90000"/>
              </a:lnSpc>
              <a:spcBef>
                <a:spcPts val="500"/>
              </a:spcBef>
              <a:buFont typeface="Arial" panose="020B0604020202020204" pitchFamily="34" charset="0"/>
              <a:buChar char="•"/>
              <a:defRPr sz="2000">
                <a:latin typeface="Roboto" panose="02000000000000000000" pitchFamily="2" charset="0"/>
                <a:ea typeface="Roboto" panose="02000000000000000000" pitchFamily="2" charset="0"/>
              </a:defRPr>
            </a:lvl3pPr>
            <a:lvl4pPr marL="1600200" indent="-228600">
              <a:lnSpc>
                <a:spcPct val="90000"/>
              </a:lnSpc>
              <a:spcBef>
                <a:spcPts val="500"/>
              </a:spcBef>
              <a:buFont typeface="Arial" panose="020B0604020202020204" pitchFamily="34" charset="0"/>
              <a:buChar char="•"/>
              <a:defRPr>
                <a:latin typeface="Roboto" panose="02000000000000000000" pitchFamily="2" charset="0"/>
                <a:ea typeface="Roboto" panose="02000000000000000000" pitchFamily="2" charset="0"/>
              </a:defRPr>
            </a:lvl4pPr>
            <a:lvl5pPr marL="2057400" indent="-228600">
              <a:lnSpc>
                <a:spcPct val="90000"/>
              </a:lnSpc>
              <a:spcBef>
                <a:spcPts val="500"/>
              </a:spcBef>
              <a:buFont typeface="Arial" panose="020B0604020202020204" pitchFamily="34" charset="0"/>
              <a:buChar char="•"/>
              <a:defRPr>
                <a:latin typeface="Roboto" panose="02000000000000000000" pitchFamily="2" charset="0"/>
                <a:ea typeface="Roboto" panose="02000000000000000000" pitchFamily="2"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de-DE" dirty="0"/>
              <a:t>Regression und „Average </a:t>
            </a:r>
            <a:r>
              <a:rPr lang="de-DE" dirty="0" err="1"/>
              <a:t>causal</a:t>
            </a:r>
            <a:r>
              <a:rPr lang="de-DE" dirty="0"/>
              <a:t> </a:t>
            </a:r>
            <a:r>
              <a:rPr lang="de-DE" dirty="0" err="1"/>
              <a:t>effect</a:t>
            </a:r>
            <a:r>
              <a:rPr lang="de-DE" dirty="0"/>
              <a:t>“</a:t>
            </a:r>
          </a:p>
          <a:p>
            <a:pPr marL="0" indent="0">
              <a:buNone/>
            </a:pPr>
            <a:br>
              <a:rPr lang="de-DE" dirty="0"/>
            </a:br>
            <a:endParaRPr lang="de-DE" dirty="0"/>
          </a:p>
          <a:p>
            <a:endParaRPr lang="de-DE" dirty="0"/>
          </a:p>
        </p:txBody>
      </p:sp>
      <p:pic>
        <p:nvPicPr>
          <p:cNvPr id="9" name="Picture 8" descr="A picture containing indoor, necklet, accessory, old&#10;&#10;Description automatically generated">
            <a:extLst>
              <a:ext uri="{FF2B5EF4-FFF2-40B4-BE49-F238E27FC236}">
                <a16:creationId xmlns:a16="http://schemas.microsoft.com/office/drawing/2014/main" id="{8A2DD5D9-25BE-40F5-813E-B68AA8C92B55}"/>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9761" b="8664"/>
          <a:stretch/>
        </p:blipFill>
        <p:spPr>
          <a:xfrm>
            <a:off x="3197729" y="2609305"/>
            <a:ext cx="4193627" cy="3747045"/>
          </a:xfrm>
          <a:prstGeom prst="rect">
            <a:avLst/>
          </a:prstGeom>
        </p:spPr>
      </p:pic>
    </p:spTree>
    <p:extLst>
      <p:ext uri="{BB962C8B-B14F-4D97-AF65-F5344CB8AC3E}">
        <p14:creationId xmlns:p14="http://schemas.microsoft.com/office/powerpoint/2010/main" val="64187149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CCDE8E6-2661-4083-803E-2FFB5615A6F6}"/>
              </a:ext>
            </a:extLst>
          </p:cNvPr>
          <p:cNvSpPr>
            <a:spLocks noGrp="1"/>
          </p:cNvSpPr>
          <p:nvPr>
            <p:ph type="body" idx="1"/>
          </p:nvPr>
        </p:nvSpPr>
        <p:spPr/>
        <p:txBody>
          <a:bodyPr/>
          <a:lstStyle/>
          <a:p>
            <a:endParaRPr lang="de-DE"/>
          </a:p>
        </p:txBody>
      </p:sp>
      <p:sp>
        <p:nvSpPr>
          <p:cNvPr id="4" name="Slide Number Placeholder 3">
            <a:extLst>
              <a:ext uri="{FF2B5EF4-FFF2-40B4-BE49-F238E27FC236}">
                <a16:creationId xmlns:a16="http://schemas.microsoft.com/office/drawing/2014/main" id="{8182D120-2EDE-48AF-93E8-54643A3CC650}"/>
              </a:ext>
            </a:extLst>
          </p:cNvPr>
          <p:cNvSpPr>
            <a:spLocks noGrp="1"/>
          </p:cNvSpPr>
          <p:nvPr>
            <p:ph type="sldNum" sz="quarter" idx="12"/>
          </p:nvPr>
        </p:nvSpPr>
        <p:spPr/>
        <p:txBody>
          <a:bodyPr/>
          <a:lstStyle/>
          <a:p>
            <a:fld id="{5F3DA2C8-5B72-4388-8D1E-72C210589DD5}" type="slidenum">
              <a:rPr lang="en-US" smtClean="0"/>
              <a:t>45</a:t>
            </a:fld>
            <a:endParaRPr lang="en-US"/>
          </a:p>
        </p:txBody>
      </p:sp>
      <p:sp>
        <p:nvSpPr>
          <p:cNvPr id="6" name="Title 1">
            <a:extLst>
              <a:ext uri="{FF2B5EF4-FFF2-40B4-BE49-F238E27FC236}">
                <a16:creationId xmlns:a16="http://schemas.microsoft.com/office/drawing/2014/main" id="{F7719652-700C-4AFC-869A-15FFCA88EA4D}"/>
              </a:ext>
            </a:extLst>
          </p:cNvPr>
          <p:cNvSpPr txBox="1">
            <a:spLocks/>
          </p:cNvSpPr>
          <p:nvPr/>
        </p:nvSpPr>
        <p:spPr>
          <a:xfrm>
            <a:off x="387469" y="308286"/>
            <a:ext cx="9814149" cy="103216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b="1" kern="1200">
                <a:solidFill>
                  <a:schemeClr val="tx1"/>
                </a:solidFill>
                <a:latin typeface="Roboto" panose="02000000000000000000" pitchFamily="2" charset="0"/>
                <a:ea typeface="Roboto" panose="02000000000000000000" pitchFamily="2" charset="0"/>
                <a:cs typeface="+mj-cs"/>
              </a:defRPr>
            </a:lvl1pPr>
          </a:lstStyle>
          <a:p>
            <a:r>
              <a:rPr lang="de-DE" dirty="0"/>
              <a:t>Statistisches Modell</a:t>
            </a:r>
          </a:p>
        </p:txBody>
      </p:sp>
      <p:sp>
        <p:nvSpPr>
          <p:cNvPr id="7" name="Content Placeholder 2">
            <a:extLst>
              <a:ext uri="{FF2B5EF4-FFF2-40B4-BE49-F238E27FC236}">
                <a16:creationId xmlns:a16="http://schemas.microsoft.com/office/drawing/2014/main" id="{9F8F1C78-5537-47C6-8E5C-5F88BB90D72D}"/>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nSpc>
                <a:spcPct val="90000"/>
              </a:lnSpc>
              <a:spcBef>
                <a:spcPts val="1000"/>
              </a:spcBef>
              <a:buFont typeface="Arial" panose="020B0604020202020204" pitchFamily="34" charset="0"/>
              <a:buChar char="•"/>
              <a:defRPr sz="2800">
                <a:latin typeface="Roboto" panose="02000000000000000000" pitchFamily="2" charset="0"/>
                <a:ea typeface="Roboto" panose="02000000000000000000" pitchFamily="2" charset="0"/>
              </a:defRPr>
            </a:lvl1pPr>
            <a:lvl2pPr marL="685800" indent="-228600">
              <a:lnSpc>
                <a:spcPct val="90000"/>
              </a:lnSpc>
              <a:spcBef>
                <a:spcPts val="500"/>
              </a:spcBef>
              <a:buFont typeface="Arial" panose="020B0604020202020204" pitchFamily="34" charset="0"/>
              <a:buChar char="•"/>
              <a:defRPr sz="2400">
                <a:latin typeface="Roboto" panose="02000000000000000000" pitchFamily="2" charset="0"/>
                <a:ea typeface="Roboto" panose="02000000000000000000" pitchFamily="2" charset="0"/>
              </a:defRPr>
            </a:lvl2pPr>
            <a:lvl3pPr marL="1143000" indent="-228600">
              <a:lnSpc>
                <a:spcPct val="90000"/>
              </a:lnSpc>
              <a:spcBef>
                <a:spcPts val="500"/>
              </a:spcBef>
              <a:buFont typeface="Arial" panose="020B0604020202020204" pitchFamily="34" charset="0"/>
              <a:buChar char="•"/>
              <a:defRPr sz="2000">
                <a:latin typeface="Roboto" panose="02000000000000000000" pitchFamily="2" charset="0"/>
                <a:ea typeface="Roboto" panose="02000000000000000000" pitchFamily="2" charset="0"/>
              </a:defRPr>
            </a:lvl3pPr>
            <a:lvl4pPr marL="1600200" indent="-228600">
              <a:lnSpc>
                <a:spcPct val="90000"/>
              </a:lnSpc>
              <a:spcBef>
                <a:spcPts val="500"/>
              </a:spcBef>
              <a:buFont typeface="Arial" panose="020B0604020202020204" pitchFamily="34" charset="0"/>
              <a:buChar char="•"/>
              <a:defRPr>
                <a:latin typeface="Roboto" panose="02000000000000000000" pitchFamily="2" charset="0"/>
                <a:ea typeface="Roboto" panose="02000000000000000000" pitchFamily="2" charset="0"/>
              </a:defRPr>
            </a:lvl4pPr>
            <a:lvl5pPr marL="2057400" indent="-228600">
              <a:lnSpc>
                <a:spcPct val="90000"/>
              </a:lnSpc>
              <a:spcBef>
                <a:spcPts val="500"/>
              </a:spcBef>
              <a:buFont typeface="Arial" panose="020B0604020202020204" pitchFamily="34" charset="0"/>
              <a:buChar char="•"/>
              <a:defRPr>
                <a:latin typeface="Roboto" panose="02000000000000000000" pitchFamily="2" charset="0"/>
                <a:ea typeface="Roboto" panose="02000000000000000000" pitchFamily="2"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de-DE" dirty="0"/>
              <a:t>Latente Variablen in SEM modellierbar („</a:t>
            </a:r>
            <a:r>
              <a:rPr lang="de-DE" dirty="0" err="1"/>
              <a:t>Effectlite</a:t>
            </a:r>
            <a:r>
              <a:rPr lang="de-DE" dirty="0"/>
              <a:t>“)</a:t>
            </a:r>
          </a:p>
          <a:p>
            <a:pPr marL="0" indent="0">
              <a:buNone/>
            </a:pPr>
            <a:br>
              <a:rPr lang="de-DE" dirty="0"/>
            </a:br>
            <a:endParaRPr lang="de-DE" dirty="0"/>
          </a:p>
          <a:p>
            <a:endParaRPr lang="de-DE" dirty="0"/>
          </a:p>
        </p:txBody>
      </p:sp>
      <p:pic>
        <p:nvPicPr>
          <p:cNvPr id="9" name="Picture 8" descr="A picture containing indoor, necklet, accessory, old&#10;&#10;Description automatically generated">
            <a:extLst>
              <a:ext uri="{FF2B5EF4-FFF2-40B4-BE49-F238E27FC236}">
                <a16:creationId xmlns:a16="http://schemas.microsoft.com/office/drawing/2014/main" id="{8A2DD5D9-25BE-40F5-813E-B68AA8C92B55}"/>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9761" b="8664"/>
          <a:stretch/>
        </p:blipFill>
        <p:spPr>
          <a:xfrm>
            <a:off x="3197729" y="2609305"/>
            <a:ext cx="4193627" cy="3747045"/>
          </a:xfrm>
          <a:prstGeom prst="rect">
            <a:avLst/>
          </a:prstGeom>
        </p:spPr>
      </p:pic>
    </p:spTree>
    <p:extLst>
      <p:ext uri="{BB962C8B-B14F-4D97-AF65-F5344CB8AC3E}">
        <p14:creationId xmlns:p14="http://schemas.microsoft.com/office/powerpoint/2010/main" val="194059690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33E21D-C309-4E8B-B68E-E5571906BBF2}"/>
              </a:ext>
            </a:extLst>
          </p:cNvPr>
          <p:cNvSpPr>
            <a:spLocks noGrp="1"/>
          </p:cNvSpPr>
          <p:nvPr>
            <p:ph type="title"/>
          </p:nvPr>
        </p:nvSpPr>
        <p:spPr/>
        <p:txBody>
          <a:bodyPr/>
          <a:lstStyle/>
          <a:p>
            <a:endParaRPr lang="de-DE"/>
          </a:p>
        </p:txBody>
      </p:sp>
      <p:sp>
        <p:nvSpPr>
          <p:cNvPr id="3" name="Text Placeholder 2">
            <a:extLst>
              <a:ext uri="{FF2B5EF4-FFF2-40B4-BE49-F238E27FC236}">
                <a16:creationId xmlns:a16="http://schemas.microsoft.com/office/drawing/2014/main" id="{F34CDD25-5777-4CA2-8F1E-955C21D012B5}"/>
              </a:ext>
            </a:extLst>
          </p:cNvPr>
          <p:cNvSpPr>
            <a:spLocks noGrp="1"/>
          </p:cNvSpPr>
          <p:nvPr>
            <p:ph type="body" idx="1"/>
          </p:nvPr>
        </p:nvSpPr>
        <p:spPr/>
        <p:txBody>
          <a:bodyPr/>
          <a:lstStyle/>
          <a:p>
            <a:endParaRPr lang="de-DE"/>
          </a:p>
        </p:txBody>
      </p:sp>
      <p:sp>
        <p:nvSpPr>
          <p:cNvPr id="4" name="Slide Number Placeholder 3">
            <a:extLst>
              <a:ext uri="{FF2B5EF4-FFF2-40B4-BE49-F238E27FC236}">
                <a16:creationId xmlns:a16="http://schemas.microsoft.com/office/drawing/2014/main" id="{258D6E1A-9151-49E4-B4D4-6CF40CD3ABBD}"/>
              </a:ext>
            </a:extLst>
          </p:cNvPr>
          <p:cNvSpPr>
            <a:spLocks noGrp="1"/>
          </p:cNvSpPr>
          <p:nvPr>
            <p:ph type="sldNum" sz="quarter" idx="12"/>
          </p:nvPr>
        </p:nvSpPr>
        <p:spPr/>
        <p:txBody>
          <a:bodyPr/>
          <a:lstStyle/>
          <a:p>
            <a:fld id="{5F3DA2C8-5B72-4388-8D1E-72C210589DD5}" type="slidenum">
              <a:rPr lang="en-US" smtClean="0"/>
              <a:t>46</a:t>
            </a:fld>
            <a:endParaRPr lang="en-US"/>
          </a:p>
        </p:txBody>
      </p:sp>
      <p:pic>
        <p:nvPicPr>
          <p:cNvPr id="6" name="Picture 5" descr="Text&#10;&#10;Description automatically generated">
            <a:extLst>
              <a:ext uri="{FF2B5EF4-FFF2-40B4-BE49-F238E27FC236}">
                <a16:creationId xmlns:a16="http://schemas.microsoft.com/office/drawing/2014/main" id="{DAA1C2E5-06DE-451B-8143-68F917292D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600711"/>
            <a:ext cx="12192000" cy="5656577"/>
          </a:xfrm>
          <a:prstGeom prst="rect">
            <a:avLst/>
          </a:prstGeom>
        </p:spPr>
      </p:pic>
    </p:spTree>
    <p:extLst>
      <p:ext uri="{BB962C8B-B14F-4D97-AF65-F5344CB8AC3E}">
        <p14:creationId xmlns:p14="http://schemas.microsoft.com/office/powerpoint/2010/main" val="55738023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163B9-17E4-48FA-9B8F-5D2C07D8F2B9}"/>
              </a:ext>
            </a:extLst>
          </p:cNvPr>
          <p:cNvSpPr>
            <a:spLocks noGrp="1"/>
          </p:cNvSpPr>
          <p:nvPr>
            <p:ph type="title"/>
          </p:nvPr>
        </p:nvSpPr>
        <p:spPr/>
        <p:txBody>
          <a:bodyPr/>
          <a:lstStyle/>
          <a:p>
            <a:endParaRPr lang="de-DE"/>
          </a:p>
        </p:txBody>
      </p:sp>
      <p:sp>
        <p:nvSpPr>
          <p:cNvPr id="3" name="Text Placeholder 2">
            <a:extLst>
              <a:ext uri="{FF2B5EF4-FFF2-40B4-BE49-F238E27FC236}">
                <a16:creationId xmlns:a16="http://schemas.microsoft.com/office/drawing/2014/main" id="{2DBB2E49-64C5-4072-B51B-C3505CEF7655}"/>
              </a:ext>
            </a:extLst>
          </p:cNvPr>
          <p:cNvSpPr>
            <a:spLocks noGrp="1"/>
          </p:cNvSpPr>
          <p:nvPr>
            <p:ph type="body" idx="1"/>
          </p:nvPr>
        </p:nvSpPr>
        <p:spPr/>
        <p:txBody>
          <a:bodyPr/>
          <a:lstStyle/>
          <a:p>
            <a:endParaRPr lang="de-DE"/>
          </a:p>
        </p:txBody>
      </p:sp>
      <p:sp>
        <p:nvSpPr>
          <p:cNvPr id="4" name="Slide Number Placeholder 3">
            <a:extLst>
              <a:ext uri="{FF2B5EF4-FFF2-40B4-BE49-F238E27FC236}">
                <a16:creationId xmlns:a16="http://schemas.microsoft.com/office/drawing/2014/main" id="{9092D4D9-AA79-4AC6-A846-DC0C0D556943}"/>
              </a:ext>
            </a:extLst>
          </p:cNvPr>
          <p:cNvSpPr>
            <a:spLocks noGrp="1"/>
          </p:cNvSpPr>
          <p:nvPr>
            <p:ph type="sldNum" sz="quarter" idx="12"/>
          </p:nvPr>
        </p:nvSpPr>
        <p:spPr/>
        <p:txBody>
          <a:bodyPr/>
          <a:lstStyle/>
          <a:p>
            <a:fld id="{5F3DA2C8-5B72-4388-8D1E-72C210589DD5}" type="slidenum">
              <a:rPr lang="en-US" smtClean="0"/>
              <a:t>47</a:t>
            </a:fld>
            <a:endParaRPr lang="en-US"/>
          </a:p>
        </p:txBody>
      </p:sp>
      <p:pic>
        <p:nvPicPr>
          <p:cNvPr id="6" name="Picture 5" descr="Text&#10;&#10;Description automatically generated">
            <a:extLst>
              <a:ext uri="{FF2B5EF4-FFF2-40B4-BE49-F238E27FC236}">
                <a16:creationId xmlns:a16="http://schemas.microsoft.com/office/drawing/2014/main" id="{C8B8B0A3-5C5F-426E-A8D5-AA34EF8460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600711"/>
            <a:ext cx="12192000" cy="5656577"/>
          </a:xfrm>
          <a:prstGeom prst="rect">
            <a:avLst/>
          </a:prstGeom>
        </p:spPr>
      </p:pic>
    </p:spTree>
    <p:extLst>
      <p:ext uri="{BB962C8B-B14F-4D97-AF65-F5344CB8AC3E}">
        <p14:creationId xmlns:p14="http://schemas.microsoft.com/office/powerpoint/2010/main" val="412987233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7D9491-F323-4DEC-B160-1A5E58BDF409}"/>
              </a:ext>
            </a:extLst>
          </p:cNvPr>
          <p:cNvSpPr>
            <a:spLocks noGrp="1"/>
          </p:cNvSpPr>
          <p:nvPr>
            <p:ph type="title"/>
          </p:nvPr>
        </p:nvSpPr>
        <p:spPr/>
        <p:txBody>
          <a:bodyPr/>
          <a:lstStyle/>
          <a:p>
            <a:endParaRPr lang="de-DE"/>
          </a:p>
        </p:txBody>
      </p:sp>
      <p:sp>
        <p:nvSpPr>
          <p:cNvPr id="3" name="Text Placeholder 2">
            <a:extLst>
              <a:ext uri="{FF2B5EF4-FFF2-40B4-BE49-F238E27FC236}">
                <a16:creationId xmlns:a16="http://schemas.microsoft.com/office/drawing/2014/main" id="{E2BB978F-67DC-4043-9E50-F6E5D7BC5A35}"/>
              </a:ext>
            </a:extLst>
          </p:cNvPr>
          <p:cNvSpPr>
            <a:spLocks noGrp="1"/>
          </p:cNvSpPr>
          <p:nvPr>
            <p:ph type="body" idx="1"/>
          </p:nvPr>
        </p:nvSpPr>
        <p:spPr/>
        <p:txBody>
          <a:bodyPr/>
          <a:lstStyle/>
          <a:p>
            <a:endParaRPr lang="de-DE"/>
          </a:p>
        </p:txBody>
      </p:sp>
      <p:sp>
        <p:nvSpPr>
          <p:cNvPr id="4" name="Slide Number Placeholder 3">
            <a:extLst>
              <a:ext uri="{FF2B5EF4-FFF2-40B4-BE49-F238E27FC236}">
                <a16:creationId xmlns:a16="http://schemas.microsoft.com/office/drawing/2014/main" id="{48E892B3-9729-4A7E-9340-36796AFA0E62}"/>
              </a:ext>
            </a:extLst>
          </p:cNvPr>
          <p:cNvSpPr>
            <a:spLocks noGrp="1"/>
          </p:cNvSpPr>
          <p:nvPr>
            <p:ph type="sldNum" sz="quarter" idx="12"/>
          </p:nvPr>
        </p:nvSpPr>
        <p:spPr/>
        <p:txBody>
          <a:bodyPr/>
          <a:lstStyle/>
          <a:p>
            <a:fld id="{5F3DA2C8-5B72-4388-8D1E-72C210589DD5}" type="slidenum">
              <a:rPr lang="en-US" smtClean="0"/>
              <a:t>48</a:t>
            </a:fld>
            <a:endParaRPr lang="en-US"/>
          </a:p>
        </p:txBody>
      </p:sp>
      <p:pic>
        <p:nvPicPr>
          <p:cNvPr id="6" name="Picture 5" descr="Text&#10;&#10;Description automatically generated">
            <a:extLst>
              <a:ext uri="{FF2B5EF4-FFF2-40B4-BE49-F238E27FC236}">
                <a16:creationId xmlns:a16="http://schemas.microsoft.com/office/drawing/2014/main" id="{4B0C320C-4CC1-4189-832E-F9BD27AE59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50950" y="0"/>
            <a:ext cx="9690100" cy="6858000"/>
          </a:xfrm>
          <a:prstGeom prst="rect">
            <a:avLst/>
          </a:prstGeom>
        </p:spPr>
      </p:pic>
    </p:spTree>
    <p:extLst>
      <p:ext uri="{BB962C8B-B14F-4D97-AF65-F5344CB8AC3E}">
        <p14:creationId xmlns:p14="http://schemas.microsoft.com/office/powerpoint/2010/main" val="332175732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89ED1AA-8684-4D37-B208-8777E1A77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Graphic 33">
            <a:extLst>
              <a:ext uri="{FF2B5EF4-FFF2-40B4-BE49-F238E27FC236}">
                <a16:creationId xmlns:a16="http://schemas.microsoft.com/office/drawing/2014/main" id="{4180E01B-B1F4-437C-807D-1C930718EE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10784" y="0"/>
            <a:ext cx="9570431" cy="6858000"/>
          </a:xfrm>
          <a:custGeom>
            <a:avLst/>
            <a:gdLst>
              <a:gd name="connsiteX0" fmla="*/ 7178288 w 7187261"/>
              <a:gd name="connsiteY0" fmla="*/ 2604802 h 5150263"/>
              <a:gd name="connsiteX1" fmla="*/ 7169335 w 7187261"/>
              <a:gd name="connsiteY1" fmla="*/ 2328577 h 5150263"/>
              <a:gd name="connsiteX2" fmla="*/ 7060845 w 7187261"/>
              <a:gd name="connsiteY2" fmla="*/ 1661160 h 5150263"/>
              <a:gd name="connsiteX3" fmla="*/ 6212263 w 7187261"/>
              <a:gd name="connsiteY3" fmla="*/ 243840 h 5150263"/>
              <a:gd name="connsiteX4" fmla="*/ 5953564 w 7187261"/>
              <a:gd name="connsiteY4" fmla="*/ 0 h 5150263"/>
              <a:gd name="connsiteX5" fmla="*/ 1408615 w 7187261"/>
              <a:gd name="connsiteY5" fmla="*/ 0 h 5150263"/>
              <a:gd name="connsiteX6" fmla="*/ 805111 w 7187261"/>
              <a:gd name="connsiteY6" fmla="*/ 676275 h 5150263"/>
              <a:gd name="connsiteX7" fmla="*/ 104928 w 7187261"/>
              <a:gd name="connsiteY7" fmla="*/ 2183035 h 5150263"/>
              <a:gd name="connsiteX8" fmla="*/ 51588 w 7187261"/>
              <a:gd name="connsiteY8" fmla="*/ 2400014 h 5150263"/>
              <a:gd name="connsiteX9" fmla="*/ 41301 w 7187261"/>
              <a:gd name="connsiteY9" fmla="*/ 2424208 h 5150263"/>
              <a:gd name="connsiteX10" fmla="*/ 119692 w 7187261"/>
              <a:gd name="connsiteY10" fmla="*/ 1834801 h 5150263"/>
              <a:gd name="connsiteX11" fmla="*/ 870071 w 7187261"/>
              <a:gd name="connsiteY11" fmla="*/ 462248 h 5150263"/>
              <a:gd name="connsiteX12" fmla="*/ 1389279 w 7187261"/>
              <a:gd name="connsiteY12" fmla="*/ 476 h 5150263"/>
              <a:gd name="connsiteX13" fmla="*/ 1320223 w 7187261"/>
              <a:gd name="connsiteY13" fmla="*/ 476 h 5150263"/>
              <a:gd name="connsiteX14" fmla="*/ 423158 w 7187261"/>
              <a:gd name="connsiteY14" fmla="*/ 989743 h 5150263"/>
              <a:gd name="connsiteX15" fmla="*/ 25585 w 7187261"/>
              <a:gd name="connsiteY15" fmla="*/ 2113693 h 5150263"/>
              <a:gd name="connsiteX16" fmla="*/ 2344 w 7187261"/>
              <a:gd name="connsiteY16" fmla="*/ 2725865 h 5150263"/>
              <a:gd name="connsiteX17" fmla="*/ 447256 w 7187261"/>
              <a:gd name="connsiteY17" fmla="*/ 4210717 h 5150263"/>
              <a:gd name="connsiteX18" fmla="*/ 1138962 w 7187261"/>
              <a:gd name="connsiteY18" fmla="*/ 4988910 h 5150263"/>
              <a:gd name="connsiteX19" fmla="*/ 1348512 w 7187261"/>
              <a:gd name="connsiteY19" fmla="*/ 5146834 h 5150263"/>
              <a:gd name="connsiteX20" fmla="*/ 1422712 w 7187261"/>
              <a:gd name="connsiteY20" fmla="*/ 5146834 h 5150263"/>
              <a:gd name="connsiteX21" fmla="*/ 480594 w 7187261"/>
              <a:gd name="connsiteY21" fmla="*/ 4187952 h 5150263"/>
              <a:gd name="connsiteX22" fmla="*/ 398679 w 7187261"/>
              <a:gd name="connsiteY22" fmla="*/ 4046125 h 5150263"/>
              <a:gd name="connsiteX23" fmla="*/ 411823 w 7187261"/>
              <a:gd name="connsiteY23" fmla="*/ 4053078 h 5150263"/>
              <a:gd name="connsiteX24" fmla="*/ 1439380 w 7187261"/>
              <a:gd name="connsiteY24" fmla="*/ 5147405 h 5150263"/>
              <a:gd name="connsiteX25" fmla="*/ 5710010 w 7187261"/>
              <a:gd name="connsiteY25" fmla="*/ 5150263 h 5150263"/>
              <a:gd name="connsiteX26" fmla="*/ 5999665 w 7187261"/>
              <a:gd name="connsiteY26" fmla="*/ 4910900 h 5150263"/>
              <a:gd name="connsiteX27" fmla="*/ 6954165 w 7187261"/>
              <a:gd name="connsiteY27" fmla="*/ 3545777 h 5150263"/>
              <a:gd name="connsiteX28" fmla="*/ 7137712 w 7187261"/>
              <a:gd name="connsiteY28" fmla="*/ 2799207 h 5150263"/>
              <a:gd name="connsiteX29" fmla="*/ 7142951 w 7187261"/>
              <a:gd name="connsiteY29" fmla="*/ 2754535 h 5150263"/>
              <a:gd name="connsiteX30" fmla="*/ 7149428 w 7187261"/>
              <a:gd name="connsiteY30" fmla="*/ 2774823 h 5150263"/>
              <a:gd name="connsiteX31" fmla="*/ 7066465 w 7187261"/>
              <a:gd name="connsiteY31" fmla="*/ 3465672 h 5150263"/>
              <a:gd name="connsiteX32" fmla="*/ 6452578 w 7187261"/>
              <a:gd name="connsiteY32" fmla="*/ 4552760 h 5150263"/>
              <a:gd name="connsiteX33" fmla="*/ 5752110 w 7187261"/>
              <a:gd name="connsiteY33" fmla="*/ 5150263 h 5150263"/>
              <a:gd name="connsiteX34" fmla="*/ 5827643 w 7187261"/>
              <a:gd name="connsiteY34" fmla="*/ 5150263 h 5150263"/>
              <a:gd name="connsiteX35" fmla="*/ 6642793 w 7187261"/>
              <a:gd name="connsiteY35" fmla="*/ 4389406 h 5150263"/>
              <a:gd name="connsiteX36" fmla="*/ 7102469 w 7187261"/>
              <a:gd name="connsiteY36" fmla="*/ 3490817 h 5150263"/>
              <a:gd name="connsiteX37" fmla="*/ 7187242 w 7187261"/>
              <a:gd name="connsiteY37" fmla="*/ 2990183 h 5150263"/>
              <a:gd name="connsiteX38" fmla="*/ 7178288 w 7187261"/>
              <a:gd name="connsiteY38" fmla="*/ 2604802 h 5150263"/>
              <a:gd name="connsiteX39" fmla="*/ 6342565 w 7187261"/>
              <a:gd name="connsiteY39" fmla="*/ 441389 h 5150263"/>
              <a:gd name="connsiteX40" fmla="*/ 7126567 w 7187261"/>
              <a:gd name="connsiteY40" fmla="*/ 2355056 h 5150263"/>
              <a:gd name="connsiteX41" fmla="*/ 6342565 w 7187261"/>
              <a:gd name="connsiteY41" fmla="*/ 441389 h 5150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7187261" h="5150263">
                <a:moveTo>
                  <a:pt x="7178288" y="2604802"/>
                </a:moveTo>
                <a:cubicBezTo>
                  <a:pt x="7168763" y="2513076"/>
                  <a:pt x="7174478" y="2420684"/>
                  <a:pt x="7169335" y="2328577"/>
                </a:cubicBezTo>
                <a:cubicBezTo>
                  <a:pt x="7156952" y="2102882"/>
                  <a:pt x="7120586" y="1879149"/>
                  <a:pt x="7060845" y="1661160"/>
                </a:cubicBezTo>
                <a:cubicBezTo>
                  <a:pt x="6910588" y="1121007"/>
                  <a:pt x="6617428" y="631374"/>
                  <a:pt x="6212263" y="243840"/>
                </a:cubicBezTo>
                <a:cubicBezTo>
                  <a:pt x="6126538" y="162496"/>
                  <a:pt x="6040813" y="80201"/>
                  <a:pt x="5953564" y="0"/>
                </a:cubicBezTo>
                <a:lnTo>
                  <a:pt x="1408615" y="0"/>
                </a:lnTo>
                <a:cubicBezTo>
                  <a:pt x="1180967" y="200316"/>
                  <a:pt x="978332" y="427387"/>
                  <a:pt x="805111" y="676275"/>
                </a:cubicBezTo>
                <a:cubicBezTo>
                  <a:pt x="481261" y="1136523"/>
                  <a:pt x="252089" y="1640872"/>
                  <a:pt x="104928" y="2183035"/>
                </a:cubicBezTo>
                <a:cubicBezTo>
                  <a:pt x="85878" y="2254853"/>
                  <a:pt x="69495" y="2327720"/>
                  <a:pt x="51588" y="2400014"/>
                </a:cubicBezTo>
                <a:cubicBezTo>
                  <a:pt x="49683" y="2407634"/>
                  <a:pt x="51588" y="2416969"/>
                  <a:pt x="41301" y="2424208"/>
                </a:cubicBezTo>
                <a:cubicBezTo>
                  <a:pt x="45900" y="2225469"/>
                  <a:pt x="72186" y="2027834"/>
                  <a:pt x="119692" y="1834801"/>
                </a:cubicBezTo>
                <a:cubicBezTo>
                  <a:pt x="247993" y="1310926"/>
                  <a:pt x="506121" y="857726"/>
                  <a:pt x="870071" y="462248"/>
                </a:cubicBezTo>
                <a:cubicBezTo>
                  <a:pt x="1027729" y="291823"/>
                  <a:pt x="1201617" y="137169"/>
                  <a:pt x="1389279" y="476"/>
                </a:cubicBezTo>
                <a:lnTo>
                  <a:pt x="1320223" y="476"/>
                </a:lnTo>
                <a:cubicBezTo>
                  <a:pt x="960844" y="274320"/>
                  <a:pt x="656330" y="599123"/>
                  <a:pt x="423158" y="989743"/>
                </a:cubicBezTo>
                <a:cubicBezTo>
                  <a:pt x="215608" y="1337596"/>
                  <a:pt x="80258" y="1711357"/>
                  <a:pt x="25585" y="2113693"/>
                </a:cubicBezTo>
                <a:cubicBezTo>
                  <a:pt x="-2705" y="2316480"/>
                  <a:pt x="-2228" y="2521077"/>
                  <a:pt x="2344" y="2725865"/>
                </a:cubicBezTo>
                <a:cubicBezTo>
                  <a:pt x="14155" y="3261932"/>
                  <a:pt x="170650" y="3754565"/>
                  <a:pt x="447256" y="4210717"/>
                </a:cubicBezTo>
                <a:cubicBezTo>
                  <a:pt x="629851" y="4511612"/>
                  <a:pt x="866356" y="4767167"/>
                  <a:pt x="1138962" y="4988910"/>
                </a:cubicBezTo>
                <a:cubicBezTo>
                  <a:pt x="1207161" y="5044345"/>
                  <a:pt x="1277008" y="5096990"/>
                  <a:pt x="1348512" y="5146834"/>
                </a:cubicBezTo>
                <a:lnTo>
                  <a:pt x="1422712" y="5146834"/>
                </a:lnTo>
                <a:cubicBezTo>
                  <a:pt x="1043426" y="4892802"/>
                  <a:pt x="724720" y="4577334"/>
                  <a:pt x="480594" y="4187952"/>
                </a:cubicBezTo>
                <a:cubicBezTo>
                  <a:pt x="452019" y="4141851"/>
                  <a:pt x="423444" y="4095179"/>
                  <a:pt x="398679" y="4046125"/>
                </a:cubicBezTo>
                <a:cubicBezTo>
                  <a:pt x="407442" y="4043267"/>
                  <a:pt x="409156" y="4048982"/>
                  <a:pt x="411823" y="4053078"/>
                </a:cubicBezTo>
                <a:cubicBezTo>
                  <a:pt x="683572" y="4484656"/>
                  <a:pt x="1033139" y="4842701"/>
                  <a:pt x="1439380" y="5147405"/>
                </a:cubicBezTo>
                <a:lnTo>
                  <a:pt x="5710010" y="5150263"/>
                </a:lnTo>
                <a:cubicBezTo>
                  <a:pt x="5810594" y="5075482"/>
                  <a:pt x="5907272" y="4995587"/>
                  <a:pt x="5999665" y="4910900"/>
                </a:cubicBezTo>
                <a:cubicBezTo>
                  <a:pt x="6418765" y="4526661"/>
                  <a:pt x="6746901" y="4078129"/>
                  <a:pt x="6954165" y="3545777"/>
                </a:cubicBezTo>
                <a:cubicBezTo>
                  <a:pt x="7048234" y="3306175"/>
                  <a:pt x="7109956" y="3055115"/>
                  <a:pt x="7137712" y="2799207"/>
                </a:cubicBezTo>
                <a:cubicBezTo>
                  <a:pt x="7139236" y="2784920"/>
                  <a:pt x="7141046" y="2770632"/>
                  <a:pt x="7142951" y="2754535"/>
                </a:cubicBezTo>
                <a:cubicBezTo>
                  <a:pt x="7151714" y="2760440"/>
                  <a:pt x="7149237" y="2768441"/>
                  <a:pt x="7149428" y="2774823"/>
                </a:cubicBezTo>
                <a:cubicBezTo>
                  <a:pt x="7156743" y="3007967"/>
                  <a:pt x="7128777" y="3240881"/>
                  <a:pt x="7066465" y="3465672"/>
                </a:cubicBezTo>
                <a:cubicBezTo>
                  <a:pt x="6952165" y="3878580"/>
                  <a:pt x="6737948" y="4235863"/>
                  <a:pt x="6452578" y="4552760"/>
                </a:cubicBezTo>
                <a:cubicBezTo>
                  <a:pt x="6244553" y="4783836"/>
                  <a:pt x="6008809" y="4980242"/>
                  <a:pt x="5752110" y="5150263"/>
                </a:cubicBezTo>
                <a:lnTo>
                  <a:pt x="5827643" y="5150263"/>
                </a:lnTo>
                <a:cubicBezTo>
                  <a:pt x="6136539" y="4938904"/>
                  <a:pt x="6412192" y="4689348"/>
                  <a:pt x="6642793" y="4389406"/>
                </a:cubicBezTo>
                <a:cubicBezTo>
                  <a:pt x="6851295" y="4118324"/>
                  <a:pt x="7009125" y="3820859"/>
                  <a:pt x="7102469" y="3490817"/>
                </a:cubicBezTo>
                <a:cubicBezTo>
                  <a:pt x="7148646" y="3327473"/>
                  <a:pt x="7177069" y="3159624"/>
                  <a:pt x="7187242" y="2990183"/>
                </a:cubicBezTo>
                <a:cubicBezTo>
                  <a:pt x="7187623" y="2984087"/>
                  <a:pt x="7182384" y="2642330"/>
                  <a:pt x="7178288" y="2604802"/>
                </a:cubicBezTo>
                <a:close/>
                <a:moveTo>
                  <a:pt x="6342565" y="441389"/>
                </a:moveTo>
                <a:cubicBezTo>
                  <a:pt x="6829797" y="986533"/>
                  <a:pt x="7091135" y="1624422"/>
                  <a:pt x="7126567" y="2355056"/>
                </a:cubicBezTo>
                <a:cubicBezTo>
                  <a:pt x="7001123" y="1661827"/>
                  <a:pt x="6756426" y="1017365"/>
                  <a:pt x="6342565" y="441389"/>
                </a:cubicBezTo>
                <a:close/>
              </a:path>
            </a:pathLst>
          </a:custGeom>
          <a:solidFill>
            <a:schemeClr val="accent2"/>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 name="Title 1"/>
          <p:cNvSpPr>
            <a:spLocks noGrp="1"/>
          </p:cNvSpPr>
          <p:nvPr>
            <p:ph type="title"/>
          </p:nvPr>
        </p:nvSpPr>
        <p:spPr>
          <a:xfrm>
            <a:off x="2558716" y="955309"/>
            <a:ext cx="7074568" cy="2898975"/>
          </a:xfrm>
        </p:spPr>
        <p:txBody>
          <a:bodyPr vert="horz" lIns="91440" tIns="45720" rIns="91440" bIns="45720" rtlCol="0" anchor="b">
            <a:normAutofit/>
          </a:bodyPr>
          <a:lstStyle/>
          <a:p>
            <a:pPr algn="ctr"/>
            <a:r>
              <a:rPr lang="en-US" sz="6600" kern="1200" dirty="0">
                <a:solidFill>
                  <a:srgbClr val="FFFFFF"/>
                </a:solidFill>
                <a:latin typeface="+mj-lt"/>
                <a:ea typeface="+mj-ea"/>
                <a:cs typeface="+mj-cs"/>
              </a:rPr>
              <a:t>Exercise 3</a:t>
            </a:r>
          </a:p>
        </p:txBody>
      </p:sp>
      <p:sp>
        <p:nvSpPr>
          <p:cNvPr id="3" name="Text Placeholder 2"/>
          <p:cNvSpPr>
            <a:spLocks noGrp="1"/>
          </p:cNvSpPr>
          <p:nvPr>
            <p:ph type="body" idx="1"/>
          </p:nvPr>
        </p:nvSpPr>
        <p:spPr>
          <a:xfrm>
            <a:off x="2634916" y="4533813"/>
            <a:ext cx="6930189" cy="938463"/>
          </a:xfrm>
        </p:spPr>
        <p:txBody>
          <a:bodyPr vert="horz" lIns="91440" tIns="45720" rIns="91440" bIns="45720" rtlCol="0">
            <a:normAutofit/>
          </a:bodyPr>
          <a:lstStyle/>
          <a:p>
            <a:pPr algn="ctr"/>
            <a:endParaRPr lang="en-US" sz="2400" kern="1200">
              <a:solidFill>
                <a:srgbClr val="FFFFFF"/>
              </a:solidFill>
              <a:latin typeface="+mn-lt"/>
              <a:ea typeface="+mn-ea"/>
              <a:cs typeface="+mn-cs"/>
            </a:endParaRPr>
          </a:p>
        </p:txBody>
      </p:sp>
      <p:sp>
        <p:nvSpPr>
          <p:cNvPr id="13" name="sketch line">
            <a:extLst>
              <a:ext uri="{FF2B5EF4-FFF2-40B4-BE49-F238E27FC236}">
                <a16:creationId xmlns:a16="http://schemas.microsoft.com/office/drawing/2014/main" id="{41F77738-2AF0-4750-A0C7-F97C2C1759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173498"/>
            <a:ext cx="4243589" cy="18288"/>
          </a:xfrm>
          <a:custGeom>
            <a:avLst/>
            <a:gdLst>
              <a:gd name="connsiteX0" fmla="*/ 0 w 4243589"/>
              <a:gd name="connsiteY0" fmla="*/ 0 h 18288"/>
              <a:gd name="connsiteX1" fmla="*/ 563791 w 4243589"/>
              <a:gd name="connsiteY1" fmla="*/ 0 h 18288"/>
              <a:gd name="connsiteX2" fmla="*/ 1042710 w 4243589"/>
              <a:gd name="connsiteY2" fmla="*/ 0 h 18288"/>
              <a:gd name="connsiteX3" fmla="*/ 1564066 w 4243589"/>
              <a:gd name="connsiteY3" fmla="*/ 0 h 18288"/>
              <a:gd name="connsiteX4" fmla="*/ 2212729 w 4243589"/>
              <a:gd name="connsiteY4" fmla="*/ 0 h 18288"/>
              <a:gd name="connsiteX5" fmla="*/ 2776520 w 4243589"/>
              <a:gd name="connsiteY5" fmla="*/ 0 h 18288"/>
              <a:gd name="connsiteX6" fmla="*/ 3297875 w 4243589"/>
              <a:gd name="connsiteY6" fmla="*/ 0 h 18288"/>
              <a:gd name="connsiteX7" fmla="*/ 4243589 w 4243589"/>
              <a:gd name="connsiteY7" fmla="*/ 0 h 18288"/>
              <a:gd name="connsiteX8" fmla="*/ 4243589 w 4243589"/>
              <a:gd name="connsiteY8" fmla="*/ 18288 h 18288"/>
              <a:gd name="connsiteX9" fmla="*/ 3637362 w 4243589"/>
              <a:gd name="connsiteY9" fmla="*/ 18288 h 18288"/>
              <a:gd name="connsiteX10" fmla="*/ 3116007 w 4243589"/>
              <a:gd name="connsiteY10" fmla="*/ 18288 h 18288"/>
              <a:gd name="connsiteX11" fmla="*/ 2424908 w 4243589"/>
              <a:gd name="connsiteY11" fmla="*/ 18288 h 18288"/>
              <a:gd name="connsiteX12" fmla="*/ 1861117 w 4243589"/>
              <a:gd name="connsiteY12" fmla="*/ 18288 h 18288"/>
              <a:gd name="connsiteX13" fmla="*/ 1382198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3987" y="7429"/>
                  <a:pt x="4243569" y="10822"/>
                  <a:pt x="4243589" y="18288"/>
                </a:cubicBezTo>
                <a:cubicBezTo>
                  <a:pt x="4112949" y="-2855"/>
                  <a:pt x="3928037" y="1831"/>
                  <a:pt x="3637362" y="18288"/>
                </a:cubicBezTo>
                <a:cubicBezTo>
                  <a:pt x="3346687" y="34745"/>
                  <a:pt x="3254446" y="26669"/>
                  <a:pt x="3116007" y="18288"/>
                </a:cubicBezTo>
                <a:cubicBezTo>
                  <a:pt x="2977569" y="9907"/>
                  <a:pt x="2620228" y="28873"/>
                  <a:pt x="2424908" y="18288"/>
                </a:cubicBezTo>
                <a:cubicBezTo>
                  <a:pt x="2229588" y="7703"/>
                  <a:pt x="2088287" y="-3854"/>
                  <a:pt x="1861117" y="18288"/>
                </a:cubicBezTo>
                <a:cubicBezTo>
                  <a:pt x="1633947" y="40430"/>
                  <a:pt x="1502447" y="-871"/>
                  <a:pt x="1382198" y="18288"/>
                </a:cubicBezTo>
                <a:cubicBezTo>
                  <a:pt x="1261949" y="37447"/>
                  <a:pt x="1045440" y="28353"/>
                  <a:pt x="733535" y="18288"/>
                </a:cubicBezTo>
                <a:cubicBezTo>
                  <a:pt x="421630" y="8223"/>
                  <a:pt x="341257" y="-18359"/>
                  <a:pt x="0" y="18288"/>
                </a:cubicBezTo>
                <a:cubicBezTo>
                  <a:pt x="-591" y="13205"/>
                  <a:pt x="-663" y="6329"/>
                  <a:pt x="0" y="0"/>
                </a:cubicBezTo>
                <a:close/>
              </a:path>
              <a:path w="4243589" h="18288"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2703" y="5429"/>
                  <a:pt x="4244410" y="14046"/>
                  <a:pt x="4243589" y="18288"/>
                </a:cubicBezTo>
                <a:cubicBezTo>
                  <a:pt x="4130424" y="-1240"/>
                  <a:pt x="3932803" y="42249"/>
                  <a:pt x="3722234" y="18288"/>
                </a:cubicBezTo>
                <a:cubicBezTo>
                  <a:pt x="3511665" y="-5673"/>
                  <a:pt x="3269903" y="45994"/>
                  <a:pt x="3116007" y="18288"/>
                </a:cubicBezTo>
                <a:cubicBezTo>
                  <a:pt x="2962111" y="-9418"/>
                  <a:pt x="2744280" y="23224"/>
                  <a:pt x="2509780" y="18288"/>
                </a:cubicBezTo>
                <a:cubicBezTo>
                  <a:pt x="2275280" y="13352"/>
                  <a:pt x="2066059" y="43664"/>
                  <a:pt x="1945989" y="18288"/>
                </a:cubicBezTo>
                <a:cubicBezTo>
                  <a:pt x="1825919" y="-7088"/>
                  <a:pt x="1407329" y="12616"/>
                  <a:pt x="1254890" y="18288"/>
                </a:cubicBezTo>
                <a:cubicBezTo>
                  <a:pt x="1102451" y="23960"/>
                  <a:pt x="837950" y="31673"/>
                  <a:pt x="563791" y="18288"/>
                </a:cubicBezTo>
                <a:cubicBezTo>
                  <a:pt x="289632" y="4903"/>
                  <a:pt x="132768" y="7105"/>
                  <a:pt x="0" y="18288"/>
                </a:cubicBezTo>
                <a:cubicBezTo>
                  <a:pt x="668" y="13665"/>
                  <a:pt x="578" y="5675"/>
                  <a:pt x="0" y="0"/>
                </a:cubicBezTo>
                <a:close/>
              </a:path>
            </a:pathLst>
          </a:custGeom>
          <a:solidFill>
            <a:srgbClr val="FFFFFF"/>
          </a:solidFill>
          <a:ln w="41275" cap="rnd">
            <a:solidFill>
              <a:srgbClr val="FFFFF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Slide Number Placeholder 3"/>
          <p:cNvSpPr>
            <a:spLocks noGrp="1"/>
          </p:cNvSpPr>
          <p:nvPr>
            <p:ph type="sldNum" sz="quarter" idx="12"/>
          </p:nvPr>
        </p:nvSpPr>
        <p:spPr>
          <a:xfrm>
            <a:off x="8610600" y="6356350"/>
            <a:ext cx="2743200" cy="365125"/>
          </a:xfrm>
        </p:spPr>
        <p:txBody>
          <a:bodyPr vert="horz" lIns="91440" tIns="45720" rIns="91440" bIns="45720" rtlCol="0" anchor="ct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5F3DA2C8-5B72-4388-8D1E-72C210589DD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Roboto" panose="02000000000000000000" pitchFamily="2" charset="0"/>
                <a:cs typeface="+mn-cs"/>
              </a:rPr>
              <a:pPr marL="0" marR="0" lvl="0" indent="0" algn="r" defTabSz="914400" rtl="0" eaLnBrk="1" fontAlgn="auto" latinLnBrk="0" hangingPunct="1">
                <a:lnSpc>
                  <a:spcPct val="100000"/>
                </a:lnSpc>
                <a:spcBef>
                  <a:spcPts val="0"/>
                </a:spcBef>
                <a:spcAft>
                  <a:spcPts val="600"/>
                </a:spcAft>
                <a:buClrTx/>
                <a:buSzTx/>
                <a:buFontTx/>
                <a:buNone/>
                <a:tabLst/>
                <a:defRPr/>
              </a:pPr>
              <a:t>49</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Roboto" panose="02000000000000000000" pitchFamily="2" charset="0"/>
              <a:cs typeface="+mn-cs"/>
            </a:endParaRPr>
          </a:p>
        </p:txBody>
      </p:sp>
    </p:spTree>
    <p:extLst>
      <p:ext uri="{BB962C8B-B14F-4D97-AF65-F5344CB8AC3E}">
        <p14:creationId xmlns:p14="http://schemas.microsoft.com/office/powerpoint/2010/main" val="4953081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a:t>Kausalität</a:t>
            </a:r>
            <a:r>
              <a:rPr lang="en-US" dirty="0"/>
              <a:t> </a:t>
            </a:r>
          </a:p>
        </p:txBody>
      </p:sp>
      <p:sp>
        <p:nvSpPr>
          <p:cNvPr id="3" name="Content Placeholder 2"/>
          <p:cNvSpPr>
            <a:spLocks noGrp="1"/>
          </p:cNvSpPr>
          <p:nvPr>
            <p:ph idx="1"/>
          </p:nvPr>
        </p:nvSpPr>
        <p:spPr/>
        <p:txBody>
          <a:bodyPr/>
          <a:lstStyle/>
          <a:p>
            <a:pPr marL="0" indent="0">
              <a:buNone/>
            </a:pPr>
            <a:r>
              <a:rPr lang="de-DE" dirty="0"/>
              <a:t>“</a:t>
            </a:r>
            <a:r>
              <a:rPr lang="de-DE" dirty="0" err="1"/>
              <a:t>No</a:t>
            </a:r>
            <a:r>
              <a:rPr lang="de-DE" dirty="0"/>
              <a:t> </a:t>
            </a:r>
            <a:r>
              <a:rPr lang="de-DE" dirty="0" err="1"/>
              <a:t>causes</a:t>
            </a:r>
            <a:r>
              <a:rPr lang="de-DE" dirty="0"/>
              <a:t> in, </a:t>
            </a:r>
            <a:r>
              <a:rPr lang="de-DE" dirty="0" err="1"/>
              <a:t>no</a:t>
            </a:r>
            <a:r>
              <a:rPr lang="de-DE" dirty="0"/>
              <a:t> </a:t>
            </a:r>
            <a:r>
              <a:rPr lang="de-DE" dirty="0" err="1"/>
              <a:t>causes</a:t>
            </a:r>
            <a:r>
              <a:rPr lang="de-DE" dirty="0"/>
              <a:t> out.” </a:t>
            </a:r>
            <a:br>
              <a:rPr lang="de-DE" dirty="0"/>
            </a:br>
            <a:r>
              <a:rPr lang="de-DE" sz="1800" dirty="0"/>
              <a:t>Nancy Cartwright, “Hunting </a:t>
            </a:r>
            <a:r>
              <a:rPr lang="de-DE" sz="1800" dirty="0" err="1"/>
              <a:t>Causes</a:t>
            </a:r>
            <a:r>
              <a:rPr lang="de-DE" sz="1800" dirty="0"/>
              <a:t> and </a:t>
            </a:r>
            <a:r>
              <a:rPr lang="de-DE" sz="1800" dirty="0" err="1"/>
              <a:t>Using</a:t>
            </a:r>
            <a:r>
              <a:rPr lang="de-DE" sz="1800" dirty="0"/>
              <a:t> </a:t>
            </a:r>
            <a:r>
              <a:rPr lang="de-DE" sz="1800" dirty="0" err="1"/>
              <a:t>Them</a:t>
            </a:r>
            <a:r>
              <a:rPr lang="de-DE" sz="1800" dirty="0"/>
              <a:t>”</a:t>
            </a:r>
            <a:endParaRPr lang="de-DE" dirty="0"/>
          </a:p>
          <a:p>
            <a:pPr marL="0" indent="0">
              <a:buNone/>
            </a:pPr>
            <a:endParaRPr lang="de-DE" dirty="0"/>
          </a:p>
          <a:p>
            <a:pPr marL="0" indent="0">
              <a:buNone/>
            </a:pPr>
            <a:r>
              <a:rPr lang="de-DE" dirty="0"/>
              <a:t>Statistik allein lässt keine kausale Inferenz zu</a:t>
            </a:r>
          </a:p>
          <a:p>
            <a:pPr marL="0" indent="0">
              <a:buNone/>
            </a:pPr>
            <a:endParaRPr lang="de-DE" dirty="0"/>
          </a:p>
          <a:p>
            <a:pPr marL="0" indent="0">
              <a:buNone/>
            </a:pPr>
            <a:r>
              <a:rPr lang="de-DE" dirty="0"/>
              <a:t>Man benötigt immer (</a:t>
            </a:r>
            <a:r>
              <a:rPr lang="de-DE" dirty="0" err="1"/>
              <a:t>un</a:t>
            </a:r>
            <a:r>
              <a:rPr lang="de-DE" dirty="0"/>
              <a:t>-testbare) Annahmen</a:t>
            </a:r>
          </a:p>
        </p:txBody>
      </p:sp>
    </p:spTree>
    <p:extLst>
      <p:ext uri="{BB962C8B-B14F-4D97-AF65-F5344CB8AC3E}">
        <p14:creationId xmlns:p14="http://schemas.microsoft.com/office/powerpoint/2010/main" val="325545332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F09673-1494-46A3-ABD7-86E947D6BF92}"/>
              </a:ext>
            </a:extLst>
          </p:cNvPr>
          <p:cNvSpPr>
            <a:spLocks noGrp="1"/>
          </p:cNvSpPr>
          <p:nvPr>
            <p:ph type="title"/>
          </p:nvPr>
        </p:nvSpPr>
        <p:spPr/>
        <p:txBody>
          <a:bodyPr/>
          <a:lstStyle/>
          <a:p>
            <a:endParaRPr lang="de-DE"/>
          </a:p>
        </p:txBody>
      </p:sp>
      <p:sp>
        <p:nvSpPr>
          <p:cNvPr id="3" name="Text Placeholder 2">
            <a:extLst>
              <a:ext uri="{FF2B5EF4-FFF2-40B4-BE49-F238E27FC236}">
                <a16:creationId xmlns:a16="http://schemas.microsoft.com/office/drawing/2014/main" id="{9FCBAA56-7688-439D-903F-E72B8136FD29}"/>
              </a:ext>
            </a:extLst>
          </p:cNvPr>
          <p:cNvSpPr>
            <a:spLocks noGrp="1"/>
          </p:cNvSpPr>
          <p:nvPr>
            <p:ph type="body" idx="1"/>
          </p:nvPr>
        </p:nvSpPr>
        <p:spPr/>
        <p:txBody>
          <a:bodyPr/>
          <a:lstStyle/>
          <a:p>
            <a:endParaRPr lang="de-DE"/>
          </a:p>
        </p:txBody>
      </p:sp>
      <p:sp>
        <p:nvSpPr>
          <p:cNvPr id="4" name="Slide Number Placeholder 3">
            <a:extLst>
              <a:ext uri="{FF2B5EF4-FFF2-40B4-BE49-F238E27FC236}">
                <a16:creationId xmlns:a16="http://schemas.microsoft.com/office/drawing/2014/main" id="{9F52346C-36DB-4366-85F4-5C3F9D50C23E}"/>
              </a:ext>
            </a:extLst>
          </p:cNvPr>
          <p:cNvSpPr>
            <a:spLocks noGrp="1"/>
          </p:cNvSpPr>
          <p:nvPr>
            <p:ph type="sldNum" sz="quarter" idx="12"/>
          </p:nvPr>
        </p:nvSpPr>
        <p:spPr/>
        <p:txBody>
          <a:bodyPr/>
          <a:lstStyle/>
          <a:p>
            <a:fld id="{5F3DA2C8-5B72-4388-8D1E-72C210589DD5}" type="slidenum">
              <a:rPr lang="en-US" smtClean="0"/>
              <a:t>50</a:t>
            </a:fld>
            <a:endParaRPr lang="en-US"/>
          </a:p>
        </p:txBody>
      </p:sp>
      <p:pic>
        <p:nvPicPr>
          <p:cNvPr id="6" name="Picture 5" descr="A picture containing necklet, accessory&#10;&#10;Description automatically generated">
            <a:extLst>
              <a:ext uri="{FF2B5EF4-FFF2-40B4-BE49-F238E27FC236}">
                <a16:creationId xmlns:a16="http://schemas.microsoft.com/office/drawing/2014/main" id="{AC19C80A-A215-476F-84D1-23E79994BE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6644" y="0"/>
            <a:ext cx="9418712" cy="6858000"/>
          </a:xfrm>
          <a:prstGeom prst="rect">
            <a:avLst/>
          </a:prstGeom>
        </p:spPr>
      </p:pic>
    </p:spTree>
    <p:extLst>
      <p:ext uri="{BB962C8B-B14F-4D97-AF65-F5344CB8AC3E}">
        <p14:creationId xmlns:p14="http://schemas.microsoft.com/office/powerpoint/2010/main" val="416004631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89ED1AA-8684-4D37-B208-8777E1A77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Graphic 33">
            <a:extLst>
              <a:ext uri="{FF2B5EF4-FFF2-40B4-BE49-F238E27FC236}">
                <a16:creationId xmlns:a16="http://schemas.microsoft.com/office/drawing/2014/main" id="{4180E01B-B1F4-437C-807D-1C930718EE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10784" y="0"/>
            <a:ext cx="9570431" cy="6858000"/>
          </a:xfrm>
          <a:custGeom>
            <a:avLst/>
            <a:gdLst>
              <a:gd name="connsiteX0" fmla="*/ 7178288 w 7187261"/>
              <a:gd name="connsiteY0" fmla="*/ 2604802 h 5150263"/>
              <a:gd name="connsiteX1" fmla="*/ 7169335 w 7187261"/>
              <a:gd name="connsiteY1" fmla="*/ 2328577 h 5150263"/>
              <a:gd name="connsiteX2" fmla="*/ 7060845 w 7187261"/>
              <a:gd name="connsiteY2" fmla="*/ 1661160 h 5150263"/>
              <a:gd name="connsiteX3" fmla="*/ 6212263 w 7187261"/>
              <a:gd name="connsiteY3" fmla="*/ 243840 h 5150263"/>
              <a:gd name="connsiteX4" fmla="*/ 5953564 w 7187261"/>
              <a:gd name="connsiteY4" fmla="*/ 0 h 5150263"/>
              <a:gd name="connsiteX5" fmla="*/ 1408615 w 7187261"/>
              <a:gd name="connsiteY5" fmla="*/ 0 h 5150263"/>
              <a:gd name="connsiteX6" fmla="*/ 805111 w 7187261"/>
              <a:gd name="connsiteY6" fmla="*/ 676275 h 5150263"/>
              <a:gd name="connsiteX7" fmla="*/ 104928 w 7187261"/>
              <a:gd name="connsiteY7" fmla="*/ 2183035 h 5150263"/>
              <a:gd name="connsiteX8" fmla="*/ 51588 w 7187261"/>
              <a:gd name="connsiteY8" fmla="*/ 2400014 h 5150263"/>
              <a:gd name="connsiteX9" fmla="*/ 41301 w 7187261"/>
              <a:gd name="connsiteY9" fmla="*/ 2424208 h 5150263"/>
              <a:gd name="connsiteX10" fmla="*/ 119692 w 7187261"/>
              <a:gd name="connsiteY10" fmla="*/ 1834801 h 5150263"/>
              <a:gd name="connsiteX11" fmla="*/ 870071 w 7187261"/>
              <a:gd name="connsiteY11" fmla="*/ 462248 h 5150263"/>
              <a:gd name="connsiteX12" fmla="*/ 1389279 w 7187261"/>
              <a:gd name="connsiteY12" fmla="*/ 476 h 5150263"/>
              <a:gd name="connsiteX13" fmla="*/ 1320223 w 7187261"/>
              <a:gd name="connsiteY13" fmla="*/ 476 h 5150263"/>
              <a:gd name="connsiteX14" fmla="*/ 423158 w 7187261"/>
              <a:gd name="connsiteY14" fmla="*/ 989743 h 5150263"/>
              <a:gd name="connsiteX15" fmla="*/ 25585 w 7187261"/>
              <a:gd name="connsiteY15" fmla="*/ 2113693 h 5150263"/>
              <a:gd name="connsiteX16" fmla="*/ 2344 w 7187261"/>
              <a:gd name="connsiteY16" fmla="*/ 2725865 h 5150263"/>
              <a:gd name="connsiteX17" fmla="*/ 447256 w 7187261"/>
              <a:gd name="connsiteY17" fmla="*/ 4210717 h 5150263"/>
              <a:gd name="connsiteX18" fmla="*/ 1138962 w 7187261"/>
              <a:gd name="connsiteY18" fmla="*/ 4988910 h 5150263"/>
              <a:gd name="connsiteX19" fmla="*/ 1348512 w 7187261"/>
              <a:gd name="connsiteY19" fmla="*/ 5146834 h 5150263"/>
              <a:gd name="connsiteX20" fmla="*/ 1422712 w 7187261"/>
              <a:gd name="connsiteY20" fmla="*/ 5146834 h 5150263"/>
              <a:gd name="connsiteX21" fmla="*/ 480594 w 7187261"/>
              <a:gd name="connsiteY21" fmla="*/ 4187952 h 5150263"/>
              <a:gd name="connsiteX22" fmla="*/ 398679 w 7187261"/>
              <a:gd name="connsiteY22" fmla="*/ 4046125 h 5150263"/>
              <a:gd name="connsiteX23" fmla="*/ 411823 w 7187261"/>
              <a:gd name="connsiteY23" fmla="*/ 4053078 h 5150263"/>
              <a:gd name="connsiteX24" fmla="*/ 1439380 w 7187261"/>
              <a:gd name="connsiteY24" fmla="*/ 5147405 h 5150263"/>
              <a:gd name="connsiteX25" fmla="*/ 5710010 w 7187261"/>
              <a:gd name="connsiteY25" fmla="*/ 5150263 h 5150263"/>
              <a:gd name="connsiteX26" fmla="*/ 5999665 w 7187261"/>
              <a:gd name="connsiteY26" fmla="*/ 4910900 h 5150263"/>
              <a:gd name="connsiteX27" fmla="*/ 6954165 w 7187261"/>
              <a:gd name="connsiteY27" fmla="*/ 3545777 h 5150263"/>
              <a:gd name="connsiteX28" fmla="*/ 7137712 w 7187261"/>
              <a:gd name="connsiteY28" fmla="*/ 2799207 h 5150263"/>
              <a:gd name="connsiteX29" fmla="*/ 7142951 w 7187261"/>
              <a:gd name="connsiteY29" fmla="*/ 2754535 h 5150263"/>
              <a:gd name="connsiteX30" fmla="*/ 7149428 w 7187261"/>
              <a:gd name="connsiteY30" fmla="*/ 2774823 h 5150263"/>
              <a:gd name="connsiteX31" fmla="*/ 7066465 w 7187261"/>
              <a:gd name="connsiteY31" fmla="*/ 3465672 h 5150263"/>
              <a:gd name="connsiteX32" fmla="*/ 6452578 w 7187261"/>
              <a:gd name="connsiteY32" fmla="*/ 4552760 h 5150263"/>
              <a:gd name="connsiteX33" fmla="*/ 5752110 w 7187261"/>
              <a:gd name="connsiteY33" fmla="*/ 5150263 h 5150263"/>
              <a:gd name="connsiteX34" fmla="*/ 5827643 w 7187261"/>
              <a:gd name="connsiteY34" fmla="*/ 5150263 h 5150263"/>
              <a:gd name="connsiteX35" fmla="*/ 6642793 w 7187261"/>
              <a:gd name="connsiteY35" fmla="*/ 4389406 h 5150263"/>
              <a:gd name="connsiteX36" fmla="*/ 7102469 w 7187261"/>
              <a:gd name="connsiteY36" fmla="*/ 3490817 h 5150263"/>
              <a:gd name="connsiteX37" fmla="*/ 7187242 w 7187261"/>
              <a:gd name="connsiteY37" fmla="*/ 2990183 h 5150263"/>
              <a:gd name="connsiteX38" fmla="*/ 7178288 w 7187261"/>
              <a:gd name="connsiteY38" fmla="*/ 2604802 h 5150263"/>
              <a:gd name="connsiteX39" fmla="*/ 6342565 w 7187261"/>
              <a:gd name="connsiteY39" fmla="*/ 441389 h 5150263"/>
              <a:gd name="connsiteX40" fmla="*/ 7126567 w 7187261"/>
              <a:gd name="connsiteY40" fmla="*/ 2355056 h 5150263"/>
              <a:gd name="connsiteX41" fmla="*/ 6342565 w 7187261"/>
              <a:gd name="connsiteY41" fmla="*/ 441389 h 5150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7187261" h="5150263">
                <a:moveTo>
                  <a:pt x="7178288" y="2604802"/>
                </a:moveTo>
                <a:cubicBezTo>
                  <a:pt x="7168763" y="2513076"/>
                  <a:pt x="7174478" y="2420684"/>
                  <a:pt x="7169335" y="2328577"/>
                </a:cubicBezTo>
                <a:cubicBezTo>
                  <a:pt x="7156952" y="2102882"/>
                  <a:pt x="7120586" y="1879149"/>
                  <a:pt x="7060845" y="1661160"/>
                </a:cubicBezTo>
                <a:cubicBezTo>
                  <a:pt x="6910588" y="1121007"/>
                  <a:pt x="6617428" y="631374"/>
                  <a:pt x="6212263" y="243840"/>
                </a:cubicBezTo>
                <a:cubicBezTo>
                  <a:pt x="6126538" y="162496"/>
                  <a:pt x="6040813" y="80201"/>
                  <a:pt x="5953564" y="0"/>
                </a:cubicBezTo>
                <a:lnTo>
                  <a:pt x="1408615" y="0"/>
                </a:lnTo>
                <a:cubicBezTo>
                  <a:pt x="1180967" y="200316"/>
                  <a:pt x="978332" y="427387"/>
                  <a:pt x="805111" y="676275"/>
                </a:cubicBezTo>
                <a:cubicBezTo>
                  <a:pt x="481261" y="1136523"/>
                  <a:pt x="252089" y="1640872"/>
                  <a:pt x="104928" y="2183035"/>
                </a:cubicBezTo>
                <a:cubicBezTo>
                  <a:pt x="85878" y="2254853"/>
                  <a:pt x="69495" y="2327720"/>
                  <a:pt x="51588" y="2400014"/>
                </a:cubicBezTo>
                <a:cubicBezTo>
                  <a:pt x="49683" y="2407634"/>
                  <a:pt x="51588" y="2416969"/>
                  <a:pt x="41301" y="2424208"/>
                </a:cubicBezTo>
                <a:cubicBezTo>
                  <a:pt x="45900" y="2225469"/>
                  <a:pt x="72186" y="2027834"/>
                  <a:pt x="119692" y="1834801"/>
                </a:cubicBezTo>
                <a:cubicBezTo>
                  <a:pt x="247993" y="1310926"/>
                  <a:pt x="506121" y="857726"/>
                  <a:pt x="870071" y="462248"/>
                </a:cubicBezTo>
                <a:cubicBezTo>
                  <a:pt x="1027729" y="291823"/>
                  <a:pt x="1201617" y="137169"/>
                  <a:pt x="1389279" y="476"/>
                </a:cubicBezTo>
                <a:lnTo>
                  <a:pt x="1320223" y="476"/>
                </a:lnTo>
                <a:cubicBezTo>
                  <a:pt x="960844" y="274320"/>
                  <a:pt x="656330" y="599123"/>
                  <a:pt x="423158" y="989743"/>
                </a:cubicBezTo>
                <a:cubicBezTo>
                  <a:pt x="215608" y="1337596"/>
                  <a:pt x="80258" y="1711357"/>
                  <a:pt x="25585" y="2113693"/>
                </a:cubicBezTo>
                <a:cubicBezTo>
                  <a:pt x="-2705" y="2316480"/>
                  <a:pt x="-2228" y="2521077"/>
                  <a:pt x="2344" y="2725865"/>
                </a:cubicBezTo>
                <a:cubicBezTo>
                  <a:pt x="14155" y="3261932"/>
                  <a:pt x="170650" y="3754565"/>
                  <a:pt x="447256" y="4210717"/>
                </a:cubicBezTo>
                <a:cubicBezTo>
                  <a:pt x="629851" y="4511612"/>
                  <a:pt x="866356" y="4767167"/>
                  <a:pt x="1138962" y="4988910"/>
                </a:cubicBezTo>
                <a:cubicBezTo>
                  <a:pt x="1207161" y="5044345"/>
                  <a:pt x="1277008" y="5096990"/>
                  <a:pt x="1348512" y="5146834"/>
                </a:cubicBezTo>
                <a:lnTo>
                  <a:pt x="1422712" y="5146834"/>
                </a:lnTo>
                <a:cubicBezTo>
                  <a:pt x="1043426" y="4892802"/>
                  <a:pt x="724720" y="4577334"/>
                  <a:pt x="480594" y="4187952"/>
                </a:cubicBezTo>
                <a:cubicBezTo>
                  <a:pt x="452019" y="4141851"/>
                  <a:pt x="423444" y="4095179"/>
                  <a:pt x="398679" y="4046125"/>
                </a:cubicBezTo>
                <a:cubicBezTo>
                  <a:pt x="407442" y="4043267"/>
                  <a:pt x="409156" y="4048982"/>
                  <a:pt x="411823" y="4053078"/>
                </a:cubicBezTo>
                <a:cubicBezTo>
                  <a:pt x="683572" y="4484656"/>
                  <a:pt x="1033139" y="4842701"/>
                  <a:pt x="1439380" y="5147405"/>
                </a:cubicBezTo>
                <a:lnTo>
                  <a:pt x="5710010" y="5150263"/>
                </a:lnTo>
                <a:cubicBezTo>
                  <a:pt x="5810594" y="5075482"/>
                  <a:pt x="5907272" y="4995587"/>
                  <a:pt x="5999665" y="4910900"/>
                </a:cubicBezTo>
                <a:cubicBezTo>
                  <a:pt x="6418765" y="4526661"/>
                  <a:pt x="6746901" y="4078129"/>
                  <a:pt x="6954165" y="3545777"/>
                </a:cubicBezTo>
                <a:cubicBezTo>
                  <a:pt x="7048234" y="3306175"/>
                  <a:pt x="7109956" y="3055115"/>
                  <a:pt x="7137712" y="2799207"/>
                </a:cubicBezTo>
                <a:cubicBezTo>
                  <a:pt x="7139236" y="2784920"/>
                  <a:pt x="7141046" y="2770632"/>
                  <a:pt x="7142951" y="2754535"/>
                </a:cubicBezTo>
                <a:cubicBezTo>
                  <a:pt x="7151714" y="2760440"/>
                  <a:pt x="7149237" y="2768441"/>
                  <a:pt x="7149428" y="2774823"/>
                </a:cubicBezTo>
                <a:cubicBezTo>
                  <a:pt x="7156743" y="3007967"/>
                  <a:pt x="7128777" y="3240881"/>
                  <a:pt x="7066465" y="3465672"/>
                </a:cubicBezTo>
                <a:cubicBezTo>
                  <a:pt x="6952165" y="3878580"/>
                  <a:pt x="6737948" y="4235863"/>
                  <a:pt x="6452578" y="4552760"/>
                </a:cubicBezTo>
                <a:cubicBezTo>
                  <a:pt x="6244553" y="4783836"/>
                  <a:pt x="6008809" y="4980242"/>
                  <a:pt x="5752110" y="5150263"/>
                </a:cubicBezTo>
                <a:lnTo>
                  <a:pt x="5827643" y="5150263"/>
                </a:lnTo>
                <a:cubicBezTo>
                  <a:pt x="6136539" y="4938904"/>
                  <a:pt x="6412192" y="4689348"/>
                  <a:pt x="6642793" y="4389406"/>
                </a:cubicBezTo>
                <a:cubicBezTo>
                  <a:pt x="6851295" y="4118324"/>
                  <a:pt x="7009125" y="3820859"/>
                  <a:pt x="7102469" y="3490817"/>
                </a:cubicBezTo>
                <a:cubicBezTo>
                  <a:pt x="7148646" y="3327473"/>
                  <a:pt x="7177069" y="3159624"/>
                  <a:pt x="7187242" y="2990183"/>
                </a:cubicBezTo>
                <a:cubicBezTo>
                  <a:pt x="7187623" y="2984087"/>
                  <a:pt x="7182384" y="2642330"/>
                  <a:pt x="7178288" y="2604802"/>
                </a:cubicBezTo>
                <a:close/>
                <a:moveTo>
                  <a:pt x="6342565" y="441389"/>
                </a:moveTo>
                <a:cubicBezTo>
                  <a:pt x="6829797" y="986533"/>
                  <a:pt x="7091135" y="1624422"/>
                  <a:pt x="7126567" y="2355056"/>
                </a:cubicBezTo>
                <a:cubicBezTo>
                  <a:pt x="7001123" y="1661827"/>
                  <a:pt x="6756426" y="1017365"/>
                  <a:pt x="6342565" y="441389"/>
                </a:cubicBezTo>
                <a:close/>
              </a:path>
            </a:pathLst>
          </a:custGeom>
          <a:solidFill>
            <a:schemeClr val="accent2"/>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024EE49-222C-4035-9F30-1BB062326CCF}"/>
              </a:ext>
            </a:extLst>
          </p:cNvPr>
          <p:cNvSpPr>
            <a:spLocks noGrp="1"/>
          </p:cNvSpPr>
          <p:nvPr>
            <p:ph type="title"/>
          </p:nvPr>
        </p:nvSpPr>
        <p:spPr>
          <a:xfrm>
            <a:off x="2558716" y="955309"/>
            <a:ext cx="7074568" cy="2898975"/>
          </a:xfrm>
        </p:spPr>
        <p:txBody>
          <a:bodyPr vert="horz" lIns="91440" tIns="45720" rIns="91440" bIns="45720" rtlCol="0" anchor="b">
            <a:normAutofit/>
          </a:bodyPr>
          <a:lstStyle/>
          <a:p>
            <a:pPr algn="ctr"/>
            <a:r>
              <a:rPr lang="en-US" sz="6600" kern="1200" dirty="0">
                <a:solidFill>
                  <a:srgbClr val="FFFFFF"/>
                </a:solidFill>
                <a:latin typeface="+mj-lt"/>
                <a:ea typeface="+mj-ea"/>
                <a:cs typeface="+mj-cs"/>
              </a:rPr>
              <a:t>Matching</a:t>
            </a:r>
          </a:p>
        </p:txBody>
      </p:sp>
      <p:sp>
        <p:nvSpPr>
          <p:cNvPr id="3" name="Text Placeholder 2">
            <a:extLst>
              <a:ext uri="{FF2B5EF4-FFF2-40B4-BE49-F238E27FC236}">
                <a16:creationId xmlns:a16="http://schemas.microsoft.com/office/drawing/2014/main" id="{8EF34E22-BD46-49A7-8D8B-CDA0B5F0B76F}"/>
              </a:ext>
            </a:extLst>
          </p:cNvPr>
          <p:cNvSpPr>
            <a:spLocks noGrp="1"/>
          </p:cNvSpPr>
          <p:nvPr>
            <p:ph type="body" idx="1"/>
          </p:nvPr>
        </p:nvSpPr>
        <p:spPr>
          <a:xfrm>
            <a:off x="2634916" y="4533813"/>
            <a:ext cx="6930189" cy="938463"/>
          </a:xfrm>
        </p:spPr>
        <p:txBody>
          <a:bodyPr vert="horz" lIns="91440" tIns="45720" rIns="91440" bIns="45720" rtlCol="0">
            <a:normAutofit/>
          </a:bodyPr>
          <a:lstStyle/>
          <a:p>
            <a:pPr algn="ctr"/>
            <a:endParaRPr lang="en-US" sz="2400" kern="1200">
              <a:solidFill>
                <a:srgbClr val="FFFFFF"/>
              </a:solidFill>
              <a:latin typeface="+mn-lt"/>
              <a:ea typeface="+mn-ea"/>
              <a:cs typeface="+mn-cs"/>
            </a:endParaRPr>
          </a:p>
        </p:txBody>
      </p:sp>
      <p:sp>
        <p:nvSpPr>
          <p:cNvPr id="13" name="sketch line">
            <a:extLst>
              <a:ext uri="{FF2B5EF4-FFF2-40B4-BE49-F238E27FC236}">
                <a16:creationId xmlns:a16="http://schemas.microsoft.com/office/drawing/2014/main" id="{41F77738-2AF0-4750-A0C7-F97C2C1759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173498"/>
            <a:ext cx="4243589" cy="18288"/>
          </a:xfrm>
          <a:custGeom>
            <a:avLst/>
            <a:gdLst>
              <a:gd name="connsiteX0" fmla="*/ 0 w 4243589"/>
              <a:gd name="connsiteY0" fmla="*/ 0 h 18288"/>
              <a:gd name="connsiteX1" fmla="*/ 563791 w 4243589"/>
              <a:gd name="connsiteY1" fmla="*/ 0 h 18288"/>
              <a:gd name="connsiteX2" fmla="*/ 1042710 w 4243589"/>
              <a:gd name="connsiteY2" fmla="*/ 0 h 18288"/>
              <a:gd name="connsiteX3" fmla="*/ 1564066 w 4243589"/>
              <a:gd name="connsiteY3" fmla="*/ 0 h 18288"/>
              <a:gd name="connsiteX4" fmla="*/ 2212729 w 4243589"/>
              <a:gd name="connsiteY4" fmla="*/ 0 h 18288"/>
              <a:gd name="connsiteX5" fmla="*/ 2776520 w 4243589"/>
              <a:gd name="connsiteY5" fmla="*/ 0 h 18288"/>
              <a:gd name="connsiteX6" fmla="*/ 3297875 w 4243589"/>
              <a:gd name="connsiteY6" fmla="*/ 0 h 18288"/>
              <a:gd name="connsiteX7" fmla="*/ 4243589 w 4243589"/>
              <a:gd name="connsiteY7" fmla="*/ 0 h 18288"/>
              <a:gd name="connsiteX8" fmla="*/ 4243589 w 4243589"/>
              <a:gd name="connsiteY8" fmla="*/ 18288 h 18288"/>
              <a:gd name="connsiteX9" fmla="*/ 3637362 w 4243589"/>
              <a:gd name="connsiteY9" fmla="*/ 18288 h 18288"/>
              <a:gd name="connsiteX10" fmla="*/ 3116007 w 4243589"/>
              <a:gd name="connsiteY10" fmla="*/ 18288 h 18288"/>
              <a:gd name="connsiteX11" fmla="*/ 2424908 w 4243589"/>
              <a:gd name="connsiteY11" fmla="*/ 18288 h 18288"/>
              <a:gd name="connsiteX12" fmla="*/ 1861117 w 4243589"/>
              <a:gd name="connsiteY12" fmla="*/ 18288 h 18288"/>
              <a:gd name="connsiteX13" fmla="*/ 1382198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3987" y="7429"/>
                  <a:pt x="4243569" y="10822"/>
                  <a:pt x="4243589" y="18288"/>
                </a:cubicBezTo>
                <a:cubicBezTo>
                  <a:pt x="4112949" y="-2855"/>
                  <a:pt x="3928037" y="1831"/>
                  <a:pt x="3637362" y="18288"/>
                </a:cubicBezTo>
                <a:cubicBezTo>
                  <a:pt x="3346687" y="34745"/>
                  <a:pt x="3254446" y="26669"/>
                  <a:pt x="3116007" y="18288"/>
                </a:cubicBezTo>
                <a:cubicBezTo>
                  <a:pt x="2977569" y="9907"/>
                  <a:pt x="2620228" y="28873"/>
                  <a:pt x="2424908" y="18288"/>
                </a:cubicBezTo>
                <a:cubicBezTo>
                  <a:pt x="2229588" y="7703"/>
                  <a:pt x="2088287" y="-3854"/>
                  <a:pt x="1861117" y="18288"/>
                </a:cubicBezTo>
                <a:cubicBezTo>
                  <a:pt x="1633947" y="40430"/>
                  <a:pt x="1502447" y="-871"/>
                  <a:pt x="1382198" y="18288"/>
                </a:cubicBezTo>
                <a:cubicBezTo>
                  <a:pt x="1261949" y="37447"/>
                  <a:pt x="1045440" y="28353"/>
                  <a:pt x="733535" y="18288"/>
                </a:cubicBezTo>
                <a:cubicBezTo>
                  <a:pt x="421630" y="8223"/>
                  <a:pt x="341257" y="-18359"/>
                  <a:pt x="0" y="18288"/>
                </a:cubicBezTo>
                <a:cubicBezTo>
                  <a:pt x="-591" y="13205"/>
                  <a:pt x="-663" y="6329"/>
                  <a:pt x="0" y="0"/>
                </a:cubicBezTo>
                <a:close/>
              </a:path>
              <a:path w="4243589" h="18288"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2703" y="5429"/>
                  <a:pt x="4244410" y="14046"/>
                  <a:pt x="4243589" y="18288"/>
                </a:cubicBezTo>
                <a:cubicBezTo>
                  <a:pt x="4130424" y="-1240"/>
                  <a:pt x="3932803" y="42249"/>
                  <a:pt x="3722234" y="18288"/>
                </a:cubicBezTo>
                <a:cubicBezTo>
                  <a:pt x="3511665" y="-5673"/>
                  <a:pt x="3269903" y="45994"/>
                  <a:pt x="3116007" y="18288"/>
                </a:cubicBezTo>
                <a:cubicBezTo>
                  <a:pt x="2962111" y="-9418"/>
                  <a:pt x="2744280" y="23224"/>
                  <a:pt x="2509780" y="18288"/>
                </a:cubicBezTo>
                <a:cubicBezTo>
                  <a:pt x="2275280" y="13352"/>
                  <a:pt x="2066059" y="43664"/>
                  <a:pt x="1945989" y="18288"/>
                </a:cubicBezTo>
                <a:cubicBezTo>
                  <a:pt x="1825919" y="-7088"/>
                  <a:pt x="1407329" y="12616"/>
                  <a:pt x="1254890" y="18288"/>
                </a:cubicBezTo>
                <a:cubicBezTo>
                  <a:pt x="1102451" y="23960"/>
                  <a:pt x="837950" y="31673"/>
                  <a:pt x="563791" y="18288"/>
                </a:cubicBezTo>
                <a:cubicBezTo>
                  <a:pt x="289632" y="4903"/>
                  <a:pt x="132768" y="7105"/>
                  <a:pt x="0" y="18288"/>
                </a:cubicBezTo>
                <a:cubicBezTo>
                  <a:pt x="668" y="13665"/>
                  <a:pt x="578" y="5675"/>
                  <a:pt x="0" y="0"/>
                </a:cubicBezTo>
                <a:close/>
              </a:path>
            </a:pathLst>
          </a:custGeom>
          <a:solidFill>
            <a:srgbClr val="FFFFFF"/>
          </a:solidFill>
          <a:ln w="41275" cap="rnd">
            <a:solidFill>
              <a:srgbClr val="FFFFF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DAD21E41-5D0F-4FF5-8EC3-C12934922045}"/>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5F3DA2C8-5B72-4388-8D1E-72C210589DD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Roboto" panose="02000000000000000000" pitchFamily="2" charset="0"/>
                <a:cs typeface="+mn-cs"/>
              </a:rPr>
              <a:pPr marL="0" marR="0" lvl="0" indent="0" algn="r" defTabSz="914400" rtl="0" eaLnBrk="1" fontAlgn="auto" latinLnBrk="0" hangingPunct="1">
                <a:lnSpc>
                  <a:spcPct val="100000"/>
                </a:lnSpc>
                <a:spcBef>
                  <a:spcPts val="0"/>
                </a:spcBef>
                <a:spcAft>
                  <a:spcPts val="600"/>
                </a:spcAft>
                <a:buClrTx/>
                <a:buSzTx/>
                <a:buFontTx/>
                <a:buNone/>
                <a:tabLst/>
                <a:defRPr/>
              </a:pPr>
              <a:t>51</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Roboto" panose="02000000000000000000" pitchFamily="2" charset="0"/>
              <a:cs typeface="+mn-cs"/>
            </a:endParaRPr>
          </a:p>
        </p:txBody>
      </p:sp>
    </p:spTree>
    <p:extLst>
      <p:ext uri="{BB962C8B-B14F-4D97-AF65-F5344CB8AC3E}">
        <p14:creationId xmlns:p14="http://schemas.microsoft.com/office/powerpoint/2010/main" val="190735358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8D7306A-332A-47B5-B0D3-D37437A4A30E}"/>
              </a:ext>
            </a:extLst>
          </p:cNvPr>
          <p:cNvSpPr>
            <a:spLocks noGrp="1"/>
          </p:cNvSpPr>
          <p:nvPr>
            <p:ph type="body" idx="1"/>
          </p:nvPr>
        </p:nvSpPr>
        <p:spPr/>
        <p:txBody>
          <a:bodyPr/>
          <a:lstStyle/>
          <a:p>
            <a:endParaRPr lang="de-DE"/>
          </a:p>
        </p:txBody>
      </p:sp>
      <p:sp>
        <p:nvSpPr>
          <p:cNvPr id="4" name="Slide Number Placeholder 3">
            <a:extLst>
              <a:ext uri="{FF2B5EF4-FFF2-40B4-BE49-F238E27FC236}">
                <a16:creationId xmlns:a16="http://schemas.microsoft.com/office/drawing/2014/main" id="{5833F729-4E60-4DB2-BEBD-676B73D406D2}"/>
              </a:ext>
            </a:extLst>
          </p:cNvPr>
          <p:cNvSpPr>
            <a:spLocks noGrp="1"/>
          </p:cNvSpPr>
          <p:nvPr>
            <p:ph type="sldNum" sz="quarter" idx="12"/>
          </p:nvPr>
        </p:nvSpPr>
        <p:spPr/>
        <p:txBody>
          <a:bodyPr/>
          <a:lstStyle/>
          <a:p>
            <a:fld id="{5F3DA2C8-5B72-4388-8D1E-72C210589DD5}" type="slidenum">
              <a:rPr lang="en-US" smtClean="0"/>
              <a:t>52</a:t>
            </a:fld>
            <a:endParaRPr lang="en-US"/>
          </a:p>
        </p:txBody>
      </p:sp>
      <p:pic>
        <p:nvPicPr>
          <p:cNvPr id="6" name="Picture 5" descr="A picture containing indoor, necklet, accessory, old&#10;&#10;Description automatically generated">
            <a:extLst>
              <a:ext uri="{FF2B5EF4-FFF2-40B4-BE49-F238E27FC236}">
                <a16:creationId xmlns:a16="http://schemas.microsoft.com/office/drawing/2014/main" id="{267E86C1-E66A-4C3F-951A-CE60FAB013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65386" y="0"/>
            <a:ext cx="6261227" cy="6858000"/>
          </a:xfrm>
          <a:prstGeom prst="rect">
            <a:avLst/>
          </a:prstGeom>
        </p:spPr>
      </p:pic>
    </p:spTree>
    <p:extLst>
      <p:ext uri="{BB962C8B-B14F-4D97-AF65-F5344CB8AC3E}">
        <p14:creationId xmlns:p14="http://schemas.microsoft.com/office/powerpoint/2010/main" val="85455855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11DF8AB0-E34B-464A-AA77-5E1488090348}"/>
              </a:ext>
            </a:extLst>
          </p:cNvPr>
          <p:cNvSpPr txBox="1">
            <a:spLocks/>
          </p:cNvSpPr>
          <p:nvPr/>
        </p:nvSpPr>
        <p:spPr>
          <a:xfrm>
            <a:off x="387470" y="308286"/>
            <a:ext cx="4588414" cy="103216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b="1" kern="1200">
                <a:solidFill>
                  <a:schemeClr val="tx1"/>
                </a:solidFill>
                <a:latin typeface="Roboto" panose="02000000000000000000" pitchFamily="2" charset="0"/>
                <a:ea typeface="Roboto" panose="02000000000000000000" pitchFamily="2" charset="0"/>
                <a:cs typeface="+mj-cs"/>
              </a:defRPr>
            </a:lvl1pPr>
          </a:lstStyle>
          <a:p>
            <a:r>
              <a:rPr lang="de-DE" dirty="0"/>
              <a:t>Annahmen</a:t>
            </a:r>
          </a:p>
        </p:txBody>
      </p:sp>
      <p:sp>
        <p:nvSpPr>
          <p:cNvPr id="13" name="Content Placeholder 2">
            <a:extLst>
              <a:ext uri="{FF2B5EF4-FFF2-40B4-BE49-F238E27FC236}">
                <a16:creationId xmlns:a16="http://schemas.microsoft.com/office/drawing/2014/main" id="{65E6FCD9-B462-46FE-940A-333A84A17333}"/>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nSpc>
                <a:spcPct val="90000"/>
              </a:lnSpc>
              <a:spcBef>
                <a:spcPts val="1000"/>
              </a:spcBef>
              <a:buFont typeface="Arial" panose="020B0604020202020204" pitchFamily="34" charset="0"/>
              <a:buChar char="•"/>
              <a:defRPr sz="2800">
                <a:latin typeface="Roboto" panose="02000000000000000000" pitchFamily="2" charset="0"/>
                <a:ea typeface="Roboto" panose="02000000000000000000" pitchFamily="2" charset="0"/>
              </a:defRPr>
            </a:lvl1pPr>
            <a:lvl2pPr marL="685800" indent="-228600">
              <a:lnSpc>
                <a:spcPct val="90000"/>
              </a:lnSpc>
              <a:spcBef>
                <a:spcPts val="500"/>
              </a:spcBef>
              <a:buFont typeface="Arial" panose="020B0604020202020204" pitchFamily="34" charset="0"/>
              <a:buChar char="•"/>
              <a:defRPr sz="2400">
                <a:latin typeface="Roboto" panose="02000000000000000000" pitchFamily="2" charset="0"/>
                <a:ea typeface="Roboto" panose="02000000000000000000" pitchFamily="2" charset="0"/>
              </a:defRPr>
            </a:lvl2pPr>
            <a:lvl3pPr marL="1143000" indent="-228600">
              <a:lnSpc>
                <a:spcPct val="90000"/>
              </a:lnSpc>
              <a:spcBef>
                <a:spcPts val="500"/>
              </a:spcBef>
              <a:buFont typeface="Arial" panose="020B0604020202020204" pitchFamily="34" charset="0"/>
              <a:buChar char="•"/>
              <a:defRPr sz="2000">
                <a:latin typeface="Roboto" panose="02000000000000000000" pitchFamily="2" charset="0"/>
                <a:ea typeface="Roboto" panose="02000000000000000000" pitchFamily="2" charset="0"/>
              </a:defRPr>
            </a:lvl3pPr>
            <a:lvl4pPr marL="1600200" indent="-228600">
              <a:lnSpc>
                <a:spcPct val="90000"/>
              </a:lnSpc>
              <a:spcBef>
                <a:spcPts val="500"/>
              </a:spcBef>
              <a:buFont typeface="Arial" panose="020B0604020202020204" pitchFamily="34" charset="0"/>
              <a:buChar char="•"/>
              <a:defRPr>
                <a:latin typeface="Roboto" panose="02000000000000000000" pitchFamily="2" charset="0"/>
                <a:ea typeface="Roboto" panose="02000000000000000000" pitchFamily="2" charset="0"/>
              </a:defRPr>
            </a:lvl4pPr>
            <a:lvl5pPr marL="2057400" indent="-228600">
              <a:lnSpc>
                <a:spcPct val="90000"/>
              </a:lnSpc>
              <a:spcBef>
                <a:spcPts val="500"/>
              </a:spcBef>
              <a:buFont typeface="Arial" panose="020B0604020202020204" pitchFamily="34" charset="0"/>
              <a:buChar char="•"/>
              <a:defRPr>
                <a:latin typeface="Roboto" panose="02000000000000000000" pitchFamily="2" charset="0"/>
                <a:ea typeface="Roboto" panose="02000000000000000000" pitchFamily="2"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de-DE" dirty="0">
                <a:solidFill>
                  <a:srgbClr val="333333"/>
                </a:solidFill>
              </a:rPr>
              <a:t>Alle back-</a:t>
            </a:r>
            <a:r>
              <a:rPr lang="de-DE" dirty="0" err="1">
                <a:solidFill>
                  <a:srgbClr val="333333"/>
                </a:solidFill>
              </a:rPr>
              <a:t>door</a:t>
            </a:r>
            <a:r>
              <a:rPr lang="de-DE" dirty="0">
                <a:solidFill>
                  <a:srgbClr val="333333"/>
                </a:solidFill>
              </a:rPr>
              <a:t> Pfade geschlossen</a:t>
            </a:r>
          </a:p>
          <a:p>
            <a:r>
              <a:rPr lang="de-DE" dirty="0">
                <a:solidFill>
                  <a:srgbClr val="333333"/>
                </a:solidFill>
              </a:rPr>
              <a:t>Keine kausalen front-</a:t>
            </a:r>
            <a:r>
              <a:rPr lang="de-DE" dirty="0" err="1">
                <a:solidFill>
                  <a:srgbClr val="333333"/>
                </a:solidFill>
              </a:rPr>
              <a:t>door</a:t>
            </a:r>
            <a:r>
              <a:rPr lang="de-DE" dirty="0">
                <a:solidFill>
                  <a:srgbClr val="333333"/>
                </a:solidFill>
              </a:rPr>
              <a:t> Pfade geschlossen</a:t>
            </a:r>
          </a:p>
          <a:p>
            <a:endParaRPr lang="de-DE" dirty="0"/>
          </a:p>
        </p:txBody>
      </p:sp>
      <p:pic>
        <p:nvPicPr>
          <p:cNvPr id="5" name="Picture 4" descr="A picture containing indoor, necklet, accessory, old&#10;&#10;Description automatically generated">
            <a:extLst>
              <a:ext uri="{FF2B5EF4-FFF2-40B4-BE49-F238E27FC236}">
                <a16:creationId xmlns:a16="http://schemas.microsoft.com/office/drawing/2014/main" id="{425C788A-4664-4C3E-BAE9-DD64B213FA3A}"/>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9761" b="8664"/>
          <a:stretch/>
        </p:blipFill>
        <p:spPr>
          <a:xfrm>
            <a:off x="3495441" y="2991672"/>
            <a:ext cx="4193627" cy="3747045"/>
          </a:xfrm>
          <a:prstGeom prst="rect">
            <a:avLst/>
          </a:prstGeom>
        </p:spPr>
      </p:pic>
    </p:spTree>
    <p:extLst>
      <p:ext uri="{BB962C8B-B14F-4D97-AF65-F5344CB8AC3E}">
        <p14:creationId xmlns:p14="http://schemas.microsoft.com/office/powerpoint/2010/main" val="173223558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11DF8AB0-E34B-464A-AA77-5E1488090348}"/>
              </a:ext>
            </a:extLst>
          </p:cNvPr>
          <p:cNvSpPr txBox="1">
            <a:spLocks/>
          </p:cNvSpPr>
          <p:nvPr/>
        </p:nvSpPr>
        <p:spPr>
          <a:xfrm>
            <a:off x="387470" y="308286"/>
            <a:ext cx="4588414" cy="103216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b="1" kern="1200">
                <a:solidFill>
                  <a:schemeClr val="tx1"/>
                </a:solidFill>
                <a:latin typeface="Roboto" panose="02000000000000000000" pitchFamily="2" charset="0"/>
                <a:ea typeface="Roboto" panose="02000000000000000000" pitchFamily="2" charset="0"/>
                <a:cs typeface="+mj-cs"/>
              </a:defRPr>
            </a:lvl1pPr>
          </a:lstStyle>
          <a:p>
            <a:r>
              <a:rPr lang="de-DE" dirty="0"/>
              <a:t>Annahmen</a:t>
            </a:r>
          </a:p>
        </p:txBody>
      </p:sp>
      <p:sp>
        <p:nvSpPr>
          <p:cNvPr id="13" name="Content Placeholder 2">
            <a:extLst>
              <a:ext uri="{FF2B5EF4-FFF2-40B4-BE49-F238E27FC236}">
                <a16:creationId xmlns:a16="http://schemas.microsoft.com/office/drawing/2014/main" id="{65E6FCD9-B462-46FE-940A-333A84A17333}"/>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nSpc>
                <a:spcPct val="90000"/>
              </a:lnSpc>
              <a:spcBef>
                <a:spcPts val="1000"/>
              </a:spcBef>
              <a:buFont typeface="Arial" panose="020B0604020202020204" pitchFamily="34" charset="0"/>
              <a:buChar char="•"/>
              <a:defRPr sz="2800">
                <a:latin typeface="Roboto" panose="02000000000000000000" pitchFamily="2" charset="0"/>
                <a:ea typeface="Roboto" panose="02000000000000000000" pitchFamily="2" charset="0"/>
              </a:defRPr>
            </a:lvl1pPr>
            <a:lvl2pPr marL="685800" indent="-228600">
              <a:lnSpc>
                <a:spcPct val="90000"/>
              </a:lnSpc>
              <a:spcBef>
                <a:spcPts val="500"/>
              </a:spcBef>
              <a:buFont typeface="Arial" panose="020B0604020202020204" pitchFamily="34" charset="0"/>
              <a:buChar char="•"/>
              <a:defRPr sz="2400">
                <a:latin typeface="Roboto" panose="02000000000000000000" pitchFamily="2" charset="0"/>
                <a:ea typeface="Roboto" panose="02000000000000000000" pitchFamily="2" charset="0"/>
              </a:defRPr>
            </a:lvl2pPr>
            <a:lvl3pPr marL="1143000" indent="-228600">
              <a:lnSpc>
                <a:spcPct val="90000"/>
              </a:lnSpc>
              <a:spcBef>
                <a:spcPts val="500"/>
              </a:spcBef>
              <a:buFont typeface="Arial" panose="020B0604020202020204" pitchFamily="34" charset="0"/>
              <a:buChar char="•"/>
              <a:defRPr sz="2000">
                <a:latin typeface="Roboto" panose="02000000000000000000" pitchFamily="2" charset="0"/>
                <a:ea typeface="Roboto" panose="02000000000000000000" pitchFamily="2" charset="0"/>
              </a:defRPr>
            </a:lvl3pPr>
            <a:lvl4pPr marL="1600200" indent="-228600">
              <a:lnSpc>
                <a:spcPct val="90000"/>
              </a:lnSpc>
              <a:spcBef>
                <a:spcPts val="500"/>
              </a:spcBef>
              <a:buFont typeface="Arial" panose="020B0604020202020204" pitchFamily="34" charset="0"/>
              <a:buChar char="•"/>
              <a:defRPr>
                <a:latin typeface="Roboto" panose="02000000000000000000" pitchFamily="2" charset="0"/>
                <a:ea typeface="Roboto" panose="02000000000000000000" pitchFamily="2" charset="0"/>
              </a:defRPr>
            </a:lvl4pPr>
            <a:lvl5pPr marL="2057400" indent="-228600">
              <a:lnSpc>
                <a:spcPct val="90000"/>
              </a:lnSpc>
              <a:spcBef>
                <a:spcPts val="500"/>
              </a:spcBef>
              <a:buFont typeface="Arial" panose="020B0604020202020204" pitchFamily="34" charset="0"/>
              <a:buChar char="•"/>
              <a:defRPr>
                <a:latin typeface="Roboto" panose="02000000000000000000" pitchFamily="2" charset="0"/>
                <a:ea typeface="Roboto" panose="02000000000000000000" pitchFamily="2"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de-DE" dirty="0">
                <a:solidFill>
                  <a:srgbClr val="333333"/>
                </a:solidFill>
              </a:rPr>
              <a:t>Identische Annahmen wie in der Regressionsanalyse</a:t>
            </a:r>
          </a:p>
          <a:p>
            <a:r>
              <a:rPr lang="de-DE" dirty="0">
                <a:solidFill>
                  <a:srgbClr val="333333"/>
                </a:solidFill>
              </a:rPr>
              <a:t>Modellierung normalerweise der Pfade von </a:t>
            </a:r>
            <a:r>
              <a:rPr lang="de-DE" dirty="0" err="1">
                <a:solidFill>
                  <a:srgbClr val="333333"/>
                </a:solidFill>
              </a:rPr>
              <a:t>confoundern</a:t>
            </a:r>
            <a:r>
              <a:rPr lang="de-DE" dirty="0">
                <a:solidFill>
                  <a:srgbClr val="333333"/>
                </a:solidFill>
              </a:rPr>
              <a:t> auf X (und nicht auf Y, wie in Regression)</a:t>
            </a:r>
          </a:p>
          <a:p>
            <a:endParaRPr lang="de-DE" dirty="0"/>
          </a:p>
        </p:txBody>
      </p:sp>
      <p:pic>
        <p:nvPicPr>
          <p:cNvPr id="5" name="Picture 4" descr="A picture containing indoor, necklet, accessory, old&#10;&#10;Description automatically generated">
            <a:extLst>
              <a:ext uri="{FF2B5EF4-FFF2-40B4-BE49-F238E27FC236}">
                <a16:creationId xmlns:a16="http://schemas.microsoft.com/office/drawing/2014/main" id="{425C788A-4664-4C3E-BAE9-DD64B213FA3A}"/>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9761" b="8664"/>
          <a:stretch/>
        </p:blipFill>
        <p:spPr>
          <a:xfrm>
            <a:off x="3707150" y="3429000"/>
            <a:ext cx="3621564" cy="3235901"/>
          </a:xfrm>
          <a:prstGeom prst="rect">
            <a:avLst/>
          </a:prstGeom>
        </p:spPr>
      </p:pic>
    </p:spTree>
    <p:extLst>
      <p:ext uri="{BB962C8B-B14F-4D97-AF65-F5344CB8AC3E}">
        <p14:creationId xmlns:p14="http://schemas.microsoft.com/office/powerpoint/2010/main" val="336451627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11DF8AB0-E34B-464A-AA77-5E1488090348}"/>
              </a:ext>
            </a:extLst>
          </p:cNvPr>
          <p:cNvSpPr txBox="1">
            <a:spLocks/>
          </p:cNvSpPr>
          <p:nvPr/>
        </p:nvSpPr>
        <p:spPr>
          <a:xfrm>
            <a:off x="387470" y="308286"/>
            <a:ext cx="4588414" cy="103216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b="1" kern="1200">
                <a:solidFill>
                  <a:schemeClr val="tx1"/>
                </a:solidFill>
                <a:latin typeface="Roboto" panose="02000000000000000000" pitchFamily="2" charset="0"/>
                <a:ea typeface="Roboto" panose="02000000000000000000" pitchFamily="2" charset="0"/>
                <a:cs typeface="+mj-cs"/>
              </a:defRPr>
            </a:lvl1pPr>
          </a:lstStyle>
          <a:p>
            <a:r>
              <a:rPr lang="de-DE" dirty="0"/>
              <a:t>Annahmen</a:t>
            </a:r>
          </a:p>
        </p:txBody>
      </p:sp>
      <p:sp>
        <p:nvSpPr>
          <p:cNvPr id="13" name="Content Placeholder 2">
            <a:extLst>
              <a:ext uri="{FF2B5EF4-FFF2-40B4-BE49-F238E27FC236}">
                <a16:creationId xmlns:a16="http://schemas.microsoft.com/office/drawing/2014/main" id="{65E6FCD9-B462-46FE-940A-333A84A17333}"/>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nSpc>
                <a:spcPct val="90000"/>
              </a:lnSpc>
              <a:spcBef>
                <a:spcPts val="1000"/>
              </a:spcBef>
              <a:buFont typeface="Arial" panose="020B0604020202020204" pitchFamily="34" charset="0"/>
              <a:buChar char="•"/>
              <a:defRPr sz="2800">
                <a:latin typeface="Roboto" panose="02000000000000000000" pitchFamily="2" charset="0"/>
                <a:ea typeface="Roboto" panose="02000000000000000000" pitchFamily="2" charset="0"/>
              </a:defRPr>
            </a:lvl1pPr>
            <a:lvl2pPr marL="685800" indent="-228600">
              <a:lnSpc>
                <a:spcPct val="90000"/>
              </a:lnSpc>
              <a:spcBef>
                <a:spcPts val="500"/>
              </a:spcBef>
              <a:buFont typeface="Arial" panose="020B0604020202020204" pitchFamily="34" charset="0"/>
              <a:buChar char="•"/>
              <a:defRPr sz="2400">
                <a:latin typeface="Roboto" panose="02000000000000000000" pitchFamily="2" charset="0"/>
                <a:ea typeface="Roboto" panose="02000000000000000000" pitchFamily="2" charset="0"/>
              </a:defRPr>
            </a:lvl2pPr>
            <a:lvl3pPr marL="1143000" indent="-228600">
              <a:lnSpc>
                <a:spcPct val="90000"/>
              </a:lnSpc>
              <a:spcBef>
                <a:spcPts val="500"/>
              </a:spcBef>
              <a:buFont typeface="Arial" panose="020B0604020202020204" pitchFamily="34" charset="0"/>
              <a:buChar char="•"/>
              <a:defRPr sz="2000">
                <a:latin typeface="Roboto" panose="02000000000000000000" pitchFamily="2" charset="0"/>
                <a:ea typeface="Roboto" panose="02000000000000000000" pitchFamily="2" charset="0"/>
              </a:defRPr>
            </a:lvl3pPr>
            <a:lvl4pPr marL="1600200" indent="-228600">
              <a:lnSpc>
                <a:spcPct val="90000"/>
              </a:lnSpc>
              <a:spcBef>
                <a:spcPts val="500"/>
              </a:spcBef>
              <a:buFont typeface="Arial" panose="020B0604020202020204" pitchFamily="34" charset="0"/>
              <a:buChar char="•"/>
              <a:defRPr>
                <a:latin typeface="Roboto" panose="02000000000000000000" pitchFamily="2" charset="0"/>
                <a:ea typeface="Roboto" panose="02000000000000000000" pitchFamily="2" charset="0"/>
              </a:defRPr>
            </a:lvl4pPr>
            <a:lvl5pPr marL="2057400" indent="-228600">
              <a:lnSpc>
                <a:spcPct val="90000"/>
              </a:lnSpc>
              <a:spcBef>
                <a:spcPts val="500"/>
              </a:spcBef>
              <a:buFont typeface="Arial" panose="020B0604020202020204" pitchFamily="34" charset="0"/>
              <a:buChar char="•"/>
              <a:defRPr>
                <a:latin typeface="Roboto" panose="02000000000000000000" pitchFamily="2" charset="0"/>
                <a:ea typeface="Roboto" panose="02000000000000000000" pitchFamily="2"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de-DE" dirty="0">
                <a:solidFill>
                  <a:srgbClr val="333333"/>
                </a:solidFill>
              </a:rPr>
              <a:t>In Kombination mit Regression ggf. doppelt robust (entweder </a:t>
            </a:r>
            <a:r>
              <a:rPr lang="de-DE" dirty="0" err="1">
                <a:solidFill>
                  <a:srgbClr val="333333"/>
                </a:solidFill>
              </a:rPr>
              <a:t>matching</a:t>
            </a:r>
            <a:r>
              <a:rPr lang="de-DE" dirty="0">
                <a:solidFill>
                  <a:srgbClr val="333333"/>
                </a:solidFill>
              </a:rPr>
              <a:t> oder Regression korrekt spezifiziert)</a:t>
            </a:r>
          </a:p>
          <a:p>
            <a:endParaRPr lang="de-DE" dirty="0"/>
          </a:p>
        </p:txBody>
      </p:sp>
      <p:pic>
        <p:nvPicPr>
          <p:cNvPr id="5" name="Picture 4" descr="A picture containing indoor, necklet, accessory, old&#10;&#10;Description automatically generated">
            <a:extLst>
              <a:ext uri="{FF2B5EF4-FFF2-40B4-BE49-F238E27FC236}">
                <a16:creationId xmlns:a16="http://schemas.microsoft.com/office/drawing/2014/main" id="{425C788A-4664-4C3E-BAE9-DD64B213FA3A}"/>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9761" b="8664"/>
          <a:stretch/>
        </p:blipFill>
        <p:spPr>
          <a:xfrm>
            <a:off x="3707150" y="3429000"/>
            <a:ext cx="3621564" cy="3235901"/>
          </a:xfrm>
          <a:prstGeom prst="rect">
            <a:avLst/>
          </a:prstGeom>
        </p:spPr>
      </p:pic>
    </p:spTree>
    <p:extLst>
      <p:ext uri="{BB962C8B-B14F-4D97-AF65-F5344CB8AC3E}">
        <p14:creationId xmlns:p14="http://schemas.microsoft.com/office/powerpoint/2010/main" val="159184727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92FBE5-48A3-4E74-9EB7-3181ECF7B8C6}"/>
              </a:ext>
            </a:extLst>
          </p:cNvPr>
          <p:cNvSpPr>
            <a:spLocks noGrp="1"/>
          </p:cNvSpPr>
          <p:nvPr>
            <p:ph type="title"/>
          </p:nvPr>
        </p:nvSpPr>
        <p:spPr/>
        <p:txBody>
          <a:bodyPr/>
          <a:lstStyle/>
          <a:p>
            <a:endParaRPr lang="de-DE"/>
          </a:p>
        </p:txBody>
      </p:sp>
      <p:sp>
        <p:nvSpPr>
          <p:cNvPr id="3" name="Text Placeholder 2">
            <a:extLst>
              <a:ext uri="{FF2B5EF4-FFF2-40B4-BE49-F238E27FC236}">
                <a16:creationId xmlns:a16="http://schemas.microsoft.com/office/drawing/2014/main" id="{15EEAE96-505E-4DC3-876A-02F21B719FF8}"/>
              </a:ext>
            </a:extLst>
          </p:cNvPr>
          <p:cNvSpPr>
            <a:spLocks noGrp="1"/>
          </p:cNvSpPr>
          <p:nvPr>
            <p:ph type="body" idx="1"/>
          </p:nvPr>
        </p:nvSpPr>
        <p:spPr/>
        <p:txBody>
          <a:bodyPr/>
          <a:lstStyle/>
          <a:p>
            <a:endParaRPr lang="de-DE"/>
          </a:p>
        </p:txBody>
      </p:sp>
      <p:sp>
        <p:nvSpPr>
          <p:cNvPr id="4" name="Slide Number Placeholder 3">
            <a:extLst>
              <a:ext uri="{FF2B5EF4-FFF2-40B4-BE49-F238E27FC236}">
                <a16:creationId xmlns:a16="http://schemas.microsoft.com/office/drawing/2014/main" id="{E0D47C81-A886-4768-9B4C-B17755594EBE}"/>
              </a:ext>
            </a:extLst>
          </p:cNvPr>
          <p:cNvSpPr>
            <a:spLocks noGrp="1"/>
          </p:cNvSpPr>
          <p:nvPr>
            <p:ph type="sldNum" sz="quarter" idx="12"/>
          </p:nvPr>
        </p:nvSpPr>
        <p:spPr/>
        <p:txBody>
          <a:bodyPr/>
          <a:lstStyle/>
          <a:p>
            <a:fld id="{5F3DA2C8-5B72-4388-8D1E-72C210589DD5}" type="slidenum">
              <a:rPr lang="en-US" smtClean="0"/>
              <a:t>56</a:t>
            </a:fld>
            <a:endParaRPr lang="en-US"/>
          </a:p>
        </p:txBody>
      </p:sp>
      <p:pic>
        <p:nvPicPr>
          <p:cNvPr id="8" name="Picture 7" descr="Text&#10;&#10;Description automatically generated with low confidence">
            <a:extLst>
              <a:ext uri="{FF2B5EF4-FFF2-40B4-BE49-F238E27FC236}">
                <a16:creationId xmlns:a16="http://schemas.microsoft.com/office/drawing/2014/main" id="{8242833C-C1A0-4354-B675-09FDEB0A3D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100425"/>
            <a:ext cx="12192000" cy="4657149"/>
          </a:xfrm>
          <a:prstGeom prst="rect">
            <a:avLst/>
          </a:prstGeom>
        </p:spPr>
      </p:pic>
    </p:spTree>
    <p:extLst>
      <p:ext uri="{BB962C8B-B14F-4D97-AF65-F5344CB8AC3E}">
        <p14:creationId xmlns:p14="http://schemas.microsoft.com/office/powerpoint/2010/main" val="35904749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C4524A-85C6-48A1-8D98-7A8164F6D148}"/>
              </a:ext>
            </a:extLst>
          </p:cNvPr>
          <p:cNvSpPr>
            <a:spLocks noGrp="1"/>
          </p:cNvSpPr>
          <p:nvPr>
            <p:ph type="title"/>
          </p:nvPr>
        </p:nvSpPr>
        <p:spPr/>
        <p:txBody>
          <a:bodyPr/>
          <a:lstStyle/>
          <a:p>
            <a:endParaRPr lang="de-DE"/>
          </a:p>
        </p:txBody>
      </p:sp>
      <p:sp>
        <p:nvSpPr>
          <p:cNvPr id="3" name="Text Placeholder 2">
            <a:extLst>
              <a:ext uri="{FF2B5EF4-FFF2-40B4-BE49-F238E27FC236}">
                <a16:creationId xmlns:a16="http://schemas.microsoft.com/office/drawing/2014/main" id="{50D958B2-DE0C-49E5-83B8-465D1A0C8B04}"/>
              </a:ext>
            </a:extLst>
          </p:cNvPr>
          <p:cNvSpPr>
            <a:spLocks noGrp="1"/>
          </p:cNvSpPr>
          <p:nvPr>
            <p:ph type="body" idx="1"/>
          </p:nvPr>
        </p:nvSpPr>
        <p:spPr/>
        <p:txBody>
          <a:bodyPr/>
          <a:lstStyle/>
          <a:p>
            <a:endParaRPr lang="de-DE" dirty="0"/>
          </a:p>
        </p:txBody>
      </p:sp>
      <p:sp>
        <p:nvSpPr>
          <p:cNvPr id="4" name="Slide Number Placeholder 3">
            <a:extLst>
              <a:ext uri="{FF2B5EF4-FFF2-40B4-BE49-F238E27FC236}">
                <a16:creationId xmlns:a16="http://schemas.microsoft.com/office/drawing/2014/main" id="{01ECB541-E7FD-4DA8-8CB5-F1269C88CDDE}"/>
              </a:ext>
            </a:extLst>
          </p:cNvPr>
          <p:cNvSpPr>
            <a:spLocks noGrp="1"/>
          </p:cNvSpPr>
          <p:nvPr>
            <p:ph type="sldNum" sz="quarter" idx="12"/>
          </p:nvPr>
        </p:nvSpPr>
        <p:spPr/>
        <p:txBody>
          <a:bodyPr/>
          <a:lstStyle/>
          <a:p>
            <a:fld id="{5F3DA2C8-5B72-4388-8D1E-72C210589DD5}" type="slidenum">
              <a:rPr lang="en-US" smtClean="0"/>
              <a:t>57</a:t>
            </a:fld>
            <a:endParaRPr lang="en-US"/>
          </a:p>
        </p:txBody>
      </p:sp>
      <p:pic>
        <p:nvPicPr>
          <p:cNvPr id="8" name="Picture 7" descr="Text&#10;&#10;Description automatically generated">
            <a:extLst>
              <a:ext uri="{FF2B5EF4-FFF2-40B4-BE49-F238E27FC236}">
                <a16:creationId xmlns:a16="http://schemas.microsoft.com/office/drawing/2014/main" id="{DC4DE318-D709-4D65-9AA3-FE3BBACD207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507871"/>
            <a:ext cx="12192000" cy="3842258"/>
          </a:xfrm>
          <a:prstGeom prst="rect">
            <a:avLst/>
          </a:prstGeom>
        </p:spPr>
      </p:pic>
    </p:spTree>
    <p:extLst>
      <p:ext uri="{BB962C8B-B14F-4D97-AF65-F5344CB8AC3E}">
        <p14:creationId xmlns:p14="http://schemas.microsoft.com/office/powerpoint/2010/main" val="423872868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F6DDF-BE59-46C7-94A7-D91CF0FEE57F}"/>
              </a:ext>
            </a:extLst>
          </p:cNvPr>
          <p:cNvSpPr>
            <a:spLocks noGrp="1"/>
          </p:cNvSpPr>
          <p:nvPr>
            <p:ph type="title"/>
          </p:nvPr>
        </p:nvSpPr>
        <p:spPr/>
        <p:txBody>
          <a:bodyPr/>
          <a:lstStyle/>
          <a:p>
            <a:endParaRPr lang="de-DE"/>
          </a:p>
        </p:txBody>
      </p:sp>
      <p:sp>
        <p:nvSpPr>
          <p:cNvPr id="3" name="Text Placeholder 2">
            <a:extLst>
              <a:ext uri="{FF2B5EF4-FFF2-40B4-BE49-F238E27FC236}">
                <a16:creationId xmlns:a16="http://schemas.microsoft.com/office/drawing/2014/main" id="{3450445F-0A72-4D0E-9C76-D12DA6759993}"/>
              </a:ext>
            </a:extLst>
          </p:cNvPr>
          <p:cNvSpPr>
            <a:spLocks noGrp="1"/>
          </p:cNvSpPr>
          <p:nvPr>
            <p:ph type="body" idx="1"/>
          </p:nvPr>
        </p:nvSpPr>
        <p:spPr/>
        <p:txBody>
          <a:bodyPr/>
          <a:lstStyle/>
          <a:p>
            <a:endParaRPr lang="de-DE"/>
          </a:p>
        </p:txBody>
      </p:sp>
      <p:sp>
        <p:nvSpPr>
          <p:cNvPr id="4" name="Slide Number Placeholder 3">
            <a:extLst>
              <a:ext uri="{FF2B5EF4-FFF2-40B4-BE49-F238E27FC236}">
                <a16:creationId xmlns:a16="http://schemas.microsoft.com/office/drawing/2014/main" id="{1691BB8B-F6B9-4C1E-9510-09730330A77F}"/>
              </a:ext>
            </a:extLst>
          </p:cNvPr>
          <p:cNvSpPr>
            <a:spLocks noGrp="1"/>
          </p:cNvSpPr>
          <p:nvPr>
            <p:ph type="sldNum" sz="quarter" idx="12"/>
          </p:nvPr>
        </p:nvSpPr>
        <p:spPr/>
        <p:txBody>
          <a:bodyPr/>
          <a:lstStyle/>
          <a:p>
            <a:fld id="{5F3DA2C8-5B72-4388-8D1E-72C210589DD5}" type="slidenum">
              <a:rPr lang="en-US" smtClean="0"/>
              <a:t>58</a:t>
            </a:fld>
            <a:endParaRPr lang="en-US"/>
          </a:p>
        </p:txBody>
      </p:sp>
      <p:pic>
        <p:nvPicPr>
          <p:cNvPr id="6" name="Picture 5" descr="Text&#10;&#10;Description automatically generated">
            <a:extLst>
              <a:ext uri="{FF2B5EF4-FFF2-40B4-BE49-F238E27FC236}">
                <a16:creationId xmlns:a16="http://schemas.microsoft.com/office/drawing/2014/main" id="{0F120C0F-1F3B-4DCF-9464-C8C9E25EE4E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453985"/>
            <a:ext cx="12192000" cy="5950030"/>
          </a:xfrm>
          <a:prstGeom prst="rect">
            <a:avLst/>
          </a:prstGeom>
        </p:spPr>
      </p:pic>
    </p:spTree>
    <p:extLst>
      <p:ext uri="{BB962C8B-B14F-4D97-AF65-F5344CB8AC3E}">
        <p14:creationId xmlns:p14="http://schemas.microsoft.com/office/powerpoint/2010/main" val="137876619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89ED1AA-8684-4D37-B208-8777E1A77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Graphic 33">
            <a:extLst>
              <a:ext uri="{FF2B5EF4-FFF2-40B4-BE49-F238E27FC236}">
                <a16:creationId xmlns:a16="http://schemas.microsoft.com/office/drawing/2014/main" id="{4180E01B-B1F4-437C-807D-1C930718EE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10784" y="0"/>
            <a:ext cx="9570431" cy="6858000"/>
          </a:xfrm>
          <a:custGeom>
            <a:avLst/>
            <a:gdLst>
              <a:gd name="connsiteX0" fmla="*/ 7178288 w 7187261"/>
              <a:gd name="connsiteY0" fmla="*/ 2604802 h 5150263"/>
              <a:gd name="connsiteX1" fmla="*/ 7169335 w 7187261"/>
              <a:gd name="connsiteY1" fmla="*/ 2328577 h 5150263"/>
              <a:gd name="connsiteX2" fmla="*/ 7060845 w 7187261"/>
              <a:gd name="connsiteY2" fmla="*/ 1661160 h 5150263"/>
              <a:gd name="connsiteX3" fmla="*/ 6212263 w 7187261"/>
              <a:gd name="connsiteY3" fmla="*/ 243840 h 5150263"/>
              <a:gd name="connsiteX4" fmla="*/ 5953564 w 7187261"/>
              <a:gd name="connsiteY4" fmla="*/ 0 h 5150263"/>
              <a:gd name="connsiteX5" fmla="*/ 1408615 w 7187261"/>
              <a:gd name="connsiteY5" fmla="*/ 0 h 5150263"/>
              <a:gd name="connsiteX6" fmla="*/ 805111 w 7187261"/>
              <a:gd name="connsiteY6" fmla="*/ 676275 h 5150263"/>
              <a:gd name="connsiteX7" fmla="*/ 104928 w 7187261"/>
              <a:gd name="connsiteY7" fmla="*/ 2183035 h 5150263"/>
              <a:gd name="connsiteX8" fmla="*/ 51588 w 7187261"/>
              <a:gd name="connsiteY8" fmla="*/ 2400014 h 5150263"/>
              <a:gd name="connsiteX9" fmla="*/ 41301 w 7187261"/>
              <a:gd name="connsiteY9" fmla="*/ 2424208 h 5150263"/>
              <a:gd name="connsiteX10" fmla="*/ 119692 w 7187261"/>
              <a:gd name="connsiteY10" fmla="*/ 1834801 h 5150263"/>
              <a:gd name="connsiteX11" fmla="*/ 870071 w 7187261"/>
              <a:gd name="connsiteY11" fmla="*/ 462248 h 5150263"/>
              <a:gd name="connsiteX12" fmla="*/ 1389279 w 7187261"/>
              <a:gd name="connsiteY12" fmla="*/ 476 h 5150263"/>
              <a:gd name="connsiteX13" fmla="*/ 1320223 w 7187261"/>
              <a:gd name="connsiteY13" fmla="*/ 476 h 5150263"/>
              <a:gd name="connsiteX14" fmla="*/ 423158 w 7187261"/>
              <a:gd name="connsiteY14" fmla="*/ 989743 h 5150263"/>
              <a:gd name="connsiteX15" fmla="*/ 25585 w 7187261"/>
              <a:gd name="connsiteY15" fmla="*/ 2113693 h 5150263"/>
              <a:gd name="connsiteX16" fmla="*/ 2344 w 7187261"/>
              <a:gd name="connsiteY16" fmla="*/ 2725865 h 5150263"/>
              <a:gd name="connsiteX17" fmla="*/ 447256 w 7187261"/>
              <a:gd name="connsiteY17" fmla="*/ 4210717 h 5150263"/>
              <a:gd name="connsiteX18" fmla="*/ 1138962 w 7187261"/>
              <a:gd name="connsiteY18" fmla="*/ 4988910 h 5150263"/>
              <a:gd name="connsiteX19" fmla="*/ 1348512 w 7187261"/>
              <a:gd name="connsiteY19" fmla="*/ 5146834 h 5150263"/>
              <a:gd name="connsiteX20" fmla="*/ 1422712 w 7187261"/>
              <a:gd name="connsiteY20" fmla="*/ 5146834 h 5150263"/>
              <a:gd name="connsiteX21" fmla="*/ 480594 w 7187261"/>
              <a:gd name="connsiteY21" fmla="*/ 4187952 h 5150263"/>
              <a:gd name="connsiteX22" fmla="*/ 398679 w 7187261"/>
              <a:gd name="connsiteY22" fmla="*/ 4046125 h 5150263"/>
              <a:gd name="connsiteX23" fmla="*/ 411823 w 7187261"/>
              <a:gd name="connsiteY23" fmla="*/ 4053078 h 5150263"/>
              <a:gd name="connsiteX24" fmla="*/ 1439380 w 7187261"/>
              <a:gd name="connsiteY24" fmla="*/ 5147405 h 5150263"/>
              <a:gd name="connsiteX25" fmla="*/ 5710010 w 7187261"/>
              <a:gd name="connsiteY25" fmla="*/ 5150263 h 5150263"/>
              <a:gd name="connsiteX26" fmla="*/ 5999665 w 7187261"/>
              <a:gd name="connsiteY26" fmla="*/ 4910900 h 5150263"/>
              <a:gd name="connsiteX27" fmla="*/ 6954165 w 7187261"/>
              <a:gd name="connsiteY27" fmla="*/ 3545777 h 5150263"/>
              <a:gd name="connsiteX28" fmla="*/ 7137712 w 7187261"/>
              <a:gd name="connsiteY28" fmla="*/ 2799207 h 5150263"/>
              <a:gd name="connsiteX29" fmla="*/ 7142951 w 7187261"/>
              <a:gd name="connsiteY29" fmla="*/ 2754535 h 5150263"/>
              <a:gd name="connsiteX30" fmla="*/ 7149428 w 7187261"/>
              <a:gd name="connsiteY30" fmla="*/ 2774823 h 5150263"/>
              <a:gd name="connsiteX31" fmla="*/ 7066465 w 7187261"/>
              <a:gd name="connsiteY31" fmla="*/ 3465672 h 5150263"/>
              <a:gd name="connsiteX32" fmla="*/ 6452578 w 7187261"/>
              <a:gd name="connsiteY32" fmla="*/ 4552760 h 5150263"/>
              <a:gd name="connsiteX33" fmla="*/ 5752110 w 7187261"/>
              <a:gd name="connsiteY33" fmla="*/ 5150263 h 5150263"/>
              <a:gd name="connsiteX34" fmla="*/ 5827643 w 7187261"/>
              <a:gd name="connsiteY34" fmla="*/ 5150263 h 5150263"/>
              <a:gd name="connsiteX35" fmla="*/ 6642793 w 7187261"/>
              <a:gd name="connsiteY35" fmla="*/ 4389406 h 5150263"/>
              <a:gd name="connsiteX36" fmla="*/ 7102469 w 7187261"/>
              <a:gd name="connsiteY36" fmla="*/ 3490817 h 5150263"/>
              <a:gd name="connsiteX37" fmla="*/ 7187242 w 7187261"/>
              <a:gd name="connsiteY37" fmla="*/ 2990183 h 5150263"/>
              <a:gd name="connsiteX38" fmla="*/ 7178288 w 7187261"/>
              <a:gd name="connsiteY38" fmla="*/ 2604802 h 5150263"/>
              <a:gd name="connsiteX39" fmla="*/ 6342565 w 7187261"/>
              <a:gd name="connsiteY39" fmla="*/ 441389 h 5150263"/>
              <a:gd name="connsiteX40" fmla="*/ 7126567 w 7187261"/>
              <a:gd name="connsiteY40" fmla="*/ 2355056 h 5150263"/>
              <a:gd name="connsiteX41" fmla="*/ 6342565 w 7187261"/>
              <a:gd name="connsiteY41" fmla="*/ 441389 h 5150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7187261" h="5150263">
                <a:moveTo>
                  <a:pt x="7178288" y="2604802"/>
                </a:moveTo>
                <a:cubicBezTo>
                  <a:pt x="7168763" y="2513076"/>
                  <a:pt x="7174478" y="2420684"/>
                  <a:pt x="7169335" y="2328577"/>
                </a:cubicBezTo>
                <a:cubicBezTo>
                  <a:pt x="7156952" y="2102882"/>
                  <a:pt x="7120586" y="1879149"/>
                  <a:pt x="7060845" y="1661160"/>
                </a:cubicBezTo>
                <a:cubicBezTo>
                  <a:pt x="6910588" y="1121007"/>
                  <a:pt x="6617428" y="631374"/>
                  <a:pt x="6212263" y="243840"/>
                </a:cubicBezTo>
                <a:cubicBezTo>
                  <a:pt x="6126538" y="162496"/>
                  <a:pt x="6040813" y="80201"/>
                  <a:pt x="5953564" y="0"/>
                </a:cubicBezTo>
                <a:lnTo>
                  <a:pt x="1408615" y="0"/>
                </a:lnTo>
                <a:cubicBezTo>
                  <a:pt x="1180967" y="200316"/>
                  <a:pt x="978332" y="427387"/>
                  <a:pt x="805111" y="676275"/>
                </a:cubicBezTo>
                <a:cubicBezTo>
                  <a:pt x="481261" y="1136523"/>
                  <a:pt x="252089" y="1640872"/>
                  <a:pt x="104928" y="2183035"/>
                </a:cubicBezTo>
                <a:cubicBezTo>
                  <a:pt x="85878" y="2254853"/>
                  <a:pt x="69495" y="2327720"/>
                  <a:pt x="51588" y="2400014"/>
                </a:cubicBezTo>
                <a:cubicBezTo>
                  <a:pt x="49683" y="2407634"/>
                  <a:pt x="51588" y="2416969"/>
                  <a:pt x="41301" y="2424208"/>
                </a:cubicBezTo>
                <a:cubicBezTo>
                  <a:pt x="45900" y="2225469"/>
                  <a:pt x="72186" y="2027834"/>
                  <a:pt x="119692" y="1834801"/>
                </a:cubicBezTo>
                <a:cubicBezTo>
                  <a:pt x="247993" y="1310926"/>
                  <a:pt x="506121" y="857726"/>
                  <a:pt x="870071" y="462248"/>
                </a:cubicBezTo>
                <a:cubicBezTo>
                  <a:pt x="1027729" y="291823"/>
                  <a:pt x="1201617" y="137169"/>
                  <a:pt x="1389279" y="476"/>
                </a:cubicBezTo>
                <a:lnTo>
                  <a:pt x="1320223" y="476"/>
                </a:lnTo>
                <a:cubicBezTo>
                  <a:pt x="960844" y="274320"/>
                  <a:pt x="656330" y="599123"/>
                  <a:pt x="423158" y="989743"/>
                </a:cubicBezTo>
                <a:cubicBezTo>
                  <a:pt x="215608" y="1337596"/>
                  <a:pt x="80258" y="1711357"/>
                  <a:pt x="25585" y="2113693"/>
                </a:cubicBezTo>
                <a:cubicBezTo>
                  <a:pt x="-2705" y="2316480"/>
                  <a:pt x="-2228" y="2521077"/>
                  <a:pt x="2344" y="2725865"/>
                </a:cubicBezTo>
                <a:cubicBezTo>
                  <a:pt x="14155" y="3261932"/>
                  <a:pt x="170650" y="3754565"/>
                  <a:pt x="447256" y="4210717"/>
                </a:cubicBezTo>
                <a:cubicBezTo>
                  <a:pt x="629851" y="4511612"/>
                  <a:pt x="866356" y="4767167"/>
                  <a:pt x="1138962" y="4988910"/>
                </a:cubicBezTo>
                <a:cubicBezTo>
                  <a:pt x="1207161" y="5044345"/>
                  <a:pt x="1277008" y="5096990"/>
                  <a:pt x="1348512" y="5146834"/>
                </a:cubicBezTo>
                <a:lnTo>
                  <a:pt x="1422712" y="5146834"/>
                </a:lnTo>
                <a:cubicBezTo>
                  <a:pt x="1043426" y="4892802"/>
                  <a:pt x="724720" y="4577334"/>
                  <a:pt x="480594" y="4187952"/>
                </a:cubicBezTo>
                <a:cubicBezTo>
                  <a:pt x="452019" y="4141851"/>
                  <a:pt x="423444" y="4095179"/>
                  <a:pt x="398679" y="4046125"/>
                </a:cubicBezTo>
                <a:cubicBezTo>
                  <a:pt x="407442" y="4043267"/>
                  <a:pt x="409156" y="4048982"/>
                  <a:pt x="411823" y="4053078"/>
                </a:cubicBezTo>
                <a:cubicBezTo>
                  <a:pt x="683572" y="4484656"/>
                  <a:pt x="1033139" y="4842701"/>
                  <a:pt x="1439380" y="5147405"/>
                </a:cubicBezTo>
                <a:lnTo>
                  <a:pt x="5710010" y="5150263"/>
                </a:lnTo>
                <a:cubicBezTo>
                  <a:pt x="5810594" y="5075482"/>
                  <a:pt x="5907272" y="4995587"/>
                  <a:pt x="5999665" y="4910900"/>
                </a:cubicBezTo>
                <a:cubicBezTo>
                  <a:pt x="6418765" y="4526661"/>
                  <a:pt x="6746901" y="4078129"/>
                  <a:pt x="6954165" y="3545777"/>
                </a:cubicBezTo>
                <a:cubicBezTo>
                  <a:pt x="7048234" y="3306175"/>
                  <a:pt x="7109956" y="3055115"/>
                  <a:pt x="7137712" y="2799207"/>
                </a:cubicBezTo>
                <a:cubicBezTo>
                  <a:pt x="7139236" y="2784920"/>
                  <a:pt x="7141046" y="2770632"/>
                  <a:pt x="7142951" y="2754535"/>
                </a:cubicBezTo>
                <a:cubicBezTo>
                  <a:pt x="7151714" y="2760440"/>
                  <a:pt x="7149237" y="2768441"/>
                  <a:pt x="7149428" y="2774823"/>
                </a:cubicBezTo>
                <a:cubicBezTo>
                  <a:pt x="7156743" y="3007967"/>
                  <a:pt x="7128777" y="3240881"/>
                  <a:pt x="7066465" y="3465672"/>
                </a:cubicBezTo>
                <a:cubicBezTo>
                  <a:pt x="6952165" y="3878580"/>
                  <a:pt x="6737948" y="4235863"/>
                  <a:pt x="6452578" y="4552760"/>
                </a:cubicBezTo>
                <a:cubicBezTo>
                  <a:pt x="6244553" y="4783836"/>
                  <a:pt x="6008809" y="4980242"/>
                  <a:pt x="5752110" y="5150263"/>
                </a:cubicBezTo>
                <a:lnTo>
                  <a:pt x="5827643" y="5150263"/>
                </a:lnTo>
                <a:cubicBezTo>
                  <a:pt x="6136539" y="4938904"/>
                  <a:pt x="6412192" y="4689348"/>
                  <a:pt x="6642793" y="4389406"/>
                </a:cubicBezTo>
                <a:cubicBezTo>
                  <a:pt x="6851295" y="4118324"/>
                  <a:pt x="7009125" y="3820859"/>
                  <a:pt x="7102469" y="3490817"/>
                </a:cubicBezTo>
                <a:cubicBezTo>
                  <a:pt x="7148646" y="3327473"/>
                  <a:pt x="7177069" y="3159624"/>
                  <a:pt x="7187242" y="2990183"/>
                </a:cubicBezTo>
                <a:cubicBezTo>
                  <a:pt x="7187623" y="2984087"/>
                  <a:pt x="7182384" y="2642330"/>
                  <a:pt x="7178288" y="2604802"/>
                </a:cubicBezTo>
                <a:close/>
                <a:moveTo>
                  <a:pt x="6342565" y="441389"/>
                </a:moveTo>
                <a:cubicBezTo>
                  <a:pt x="6829797" y="986533"/>
                  <a:pt x="7091135" y="1624422"/>
                  <a:pt x="7126567" y="2355056"/>
                </a:cubicBezTo>
                <a:cubicBezTo>
                  <a:pt x="7001123" y="1661827"/>
                  <a:pt x="6756426" y="1017365"/>
                  <a:pt x="6342565" y="441389"/>
                </a:cubicBezTo>
                <a:close/>
              </a:path>
            </a:pathLst>
          </a:custGeom>
          <a:solidFill>
            <a:schemeClr val="accent2"/>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 name="Title 1"/>
          <p:cNvSpPr>
            <a:spLocks noGrp="1"/>
          </p:cNvSpPr>
          <p:nvPr>
            <p:ph type="title"/>
          </p:nvPr>
        </p:nvSpPr>
        <p:spPr>
          <a:xfrm>
            <a:off x="2558716" y="955309"/>
            <a:ext cx="7074568" cy="2898975"/>
          </a:xfrm>
        </p:spPr>
        <p:txBody>
          <a:bodyPr vert="horz" lIns="91440" tIns="45720" rIns="91440" bIns="45720" rtlCol="0" anchor="b">
            <a:normAutofit/>
          </a:bodyPr>
          <a:lstStyle/>
          <a:p>
            <a:pPr algn="ctr"/>
            <a:r>
              <a:rPr lang="en-US" sz="6600" kern="1200" dirty="0">
                <a:solidFill>
                  <a:srgbClr val="FFFFFF"/>
                </a:solidFill>
                <a:latin typeface="+mj-lt"/>
                <a:ea typeface="+mj-ea"/>
                <a:cs typeface="+mj-cs"/>
              </a:rPr>
              <a:t>Exercise 4</a:t>
            </a:r>
          </a:p>
        </p:txBody>
      </p:sp>
      <p:sp>
        <p:nvSpPr>
          <p:cNvPr id="3" name="Text Placeholder 2"/>
          <p:cNvSpPr>
            <a:spLocks noGrp="1"/>
          </p:cNvSpPr>
          <p:nvPr>
            <p:ph type="body" idx="1"/>
          </p:nvPr>
        </p:nvSpPr>
        <p:spPr>
          <a:xfrm>
            <a:off x="2634916" y="4533813"/>
            <a:ext cx="6930189" cy="938463"/>
          </a:xfrm>
        </p:spPr>
        <p:txBody>
          <a:bodyPr vert="horz" lIns="91440" tIns="45720" rIns="91440" bIns="45720" rtlCol="0">
            <a:normAutofit/>
          </a:bodyPr>
          <a:lstStyle/>
          <a:p>
            <a:pPr algn="ctr"/>
            <a:endParaRPr lang="en-US" sz="2400" kern="1200">
              <a:solidFill>
                <a:srgbClr val="FFFFFF"/>
              </a:solidFill>
              <a:latin typeface="+mn-lt"/>
              <a:ea typeface="+mn-ea"/>
              <a:cs typeface="+mn-cs"/>
            </a:endParaRPr>
          </a:p>
        </p:txBody>
      </p:sp>
      <p:sp>
        <p:nvSpPr>
          <p:cNvPr id="13" name="sketch line">
            <a:extLst>
              <a:ext uri="{FF2B5EF4-FFF2-40B4-BE49-F238E27FC236}">
                <a16:creationId xmlns:a16="http://schemas.microsoft.com/office/drawing/2014/main" id="{41F77738-2AF0-4750-A0C7-F97C2C1759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173498"/>
            <a:ext cx="4243589" cy="18288"/>
          </a:xfrm>
          <a:custGeom>
            <a:avLst/>
            <a:gdLst>
              <a:gd name="connsiteX0" fmla="*/ 0 w 4243589"/>
              <a:gd name="connsiteY0" fmla="*/ 0 h 18288"/>
              <a:gd name="connsiteX1" fmla="*/ 563791 w 4243589"/>
              <a:gd name="connsiteY1" fmla="*/ 0 h 18288"/>
              <a:gd name="connsiteX2" fmla="*/ 1042710 w 4243589"/>
              <a:gd name="connsiteY2" fmla="*/ 0 h 18288"/>
              <a:gd name="connsiteX3" fmla="*/ 1564066 w 4243589"/>
              <a:gd name="connsiteY3" fmla="*/ 0 h 18288"/>
              <a:gd name="connsiteX4" fmla="*/ 2212729 w 4243589"/>
              <a:gd name="connsiteY4" fmla="*/ 0 h 18288"/>
              <a:gd name="connsiteX5" fmla="*/ 2776520 w 4243589"/>
              <a:gd name="connsiteY5" fmla="*/ 0 h 18288"/>
              <a:gd name="connsiteX6" fmla="*/ 3297875 w 4243589"/>
              <a:gd name="connsiteY6" fmla="*/ 0 h 18288"/>
              <a:gd name="connsiteX7" fmla="*/ 4243589 w 4243589"/>
              <a:gd name="connsiteY7" fmla="*/ 0 h 18288"/>
              <a:gd name="connsiteX8" fmla="*/ 4243589 w 4243589"/>
              <a:gd name="connsiteY8" fmla="*/ 18288 h 18288"/>
              <a:gd name="connsiteX9" fmla="*/ 3637362 w 4243589"/>
              <a:gd name="connsiteY9" fmla="*/ 18288 h 18288"/>
              <a:gd name="connsiteX10" fmla="*/ 3116007 w 4243589"/>
              <a:gd name="connsiteY10" fmla="*/ 18288 h 18288"/>
              <a:gd name="connsiteX11" fmla="*/ 2424908 w 4243589"/>
              <a:gd name="connsiteY11" fmla="*/ 18288 h 18288"/>
              <a:gd name="connsiteX12" fmla="*/ 1861117 w 4243589"/>
              <a:gd name="connsiteY12" fmla="*/ 18288 h 18288"/>
              <a:gd name="connsiteX13" fmla="*/ 1382198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3987" y="7429"/>
                  <a:pt x="4243569" y="10822"/>
                  <a:pt x="4243589" y="18288"/>
                </a:cubicBezTo>
                <a:cubicBezTo>
                  <a:pt x="4112949" y="-2855"/>
                  <a:pt x="3928037" y="1831"/>
                  <a:pt x="3637362" y="18288"/>
                </a:cubicBezTo>
                <a:cubicBezTo>
                  <a:pt x="3346687" y="34745"/>
                  <a:pt x="3254446" y="26669"/>
                  <a:pt x="3116007" y="18288"/>
                </a:cubicBezTo>
                <a:cubicBezTo>
                  <a:pt x="2977569" y="9907"/>
                  <a:pt x="2620228" y="28873"/>
                  <a:pt x="2424908" y="18288"/>
                </a:cubicBezTo>
                <a:cubicBezTo>
                  <a:pt x="2229588" y="7703"/>
                  <a:pt x="2088287" y="-3854"/>
                  <a:pt x="1861117" y="18288"/>
                </a:cubicBezTo>
                <a:cubicBezTo>
                  <a:pt x="1633947" y="40430"/>
                  <a:pt x="1502447" y="-871"/>
                  <a:pt x="1382198" y="18288"/>
                </a:cubicBezTo>
                <a:cubicBezTo>
                  <a:pt x="1261949" y="37447"/>
                  <a:pt x="1045440" y="28353"/>
                  <a:pt x="733535" y="18288"/>
                </a:cubicBezTo>
                <a:cubicBezTo>
                  <a:pt x="421630" y="8223"/>
                  <a:pt x="341257" y="-18359"/>
                  <a:pt x="0" y="18288"/>
                </a:cubicBezTo>
                <a:cubicBezTo>
                  <a:pt x="-591" y="13205"/>
                  <a:pt x="-663" y="6329"/>
                  <a:pt x="0" y="0"/>
                </a:cubicBezTo>
                <a:close/>
              </a:path>
              <a:path w="4243589" h="18288"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2703" y="5429"/>
                  <a:pt x="4244410" y="14046"/>
                  <a:pt x="4243589" y="18288"/>
                </a:cubicBezTo>
                <a:cubicBezTo>
                  <a:pt x="4130424" y="-1240"/>
                  <a:pt x="3932803" y="42249"/>
                  <a:pt x="3722234" y="18288"/>
                </a:cubicBezTo>
                <a:cubicBezTo>
                  <a:pt x="3511665" y="-5673"/>
                  <a:pt x="3269903" y="45994"/>
                  <a:pt x="3116007" y="18288"/>
                </a:cubicBezTo>
                <a:cubicBezTo>
                  <a:pt x="2962111" y="-9418"/>
                  <a:pt x="2744280" y="23224"/>
                  <a:pt x="2509780" y="18288"/>
                </a:cubicBezTo>
                <a:cubicBezTo>
                  <a:pt x="2275280" y="13352"/>
                  <a:pt x="2066059" y="43664"/>
                  <a:pt x="1945989" y="18288"/>
                </a:cubicBezTo>
                <a:cubicBezTo>
                  <a:pt x="1825919" y="-7088"/>
                  <a:pt x="1407329" y="12616"/>
                  <a:pt x="1254890" y="18288"/>
                </a:cubicBezTo>
                <a:cubicBezTo>
                  <a:pt x="1102451" y="23960"/>
                  <a:pt x="837950" y="31673"/>
                  <a:pt x="563791" y="18288"/>
                </a:cubicBezTo>
                <a:cubicBezTo>
                  <a:pt x="289632" y="4903"/>
                  <a:pt x="132768" y="7105"/>
                  <a:pt x="0" y="18288"/>
                </a:cubicBezTo>
                <a:cubicBezTo>
                  <a:pt x="668" y="13665"/>
                  <a:pt x="578" y="5675"/>
                  <a:pt x="0" y="0"/>
                </a:cubicBezTo>
                <a:close/>
              </a:path>
            </a:pathLst>
          </a:custGeom>
          <a:solidFill>
            <a:srgbClr val="FFFFFF"/>
          </a:solidFill>
          <a:ln w="41275" cap="rnd">
            <a:solidFill>
              <a:srgbClr val="FFFFF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Slide Number Placeholder 3"/>
          <p:cNvSpPr>
            <a:spLocks noGrp="1"/>
          </p:cNvSpPr>
          <p:nvPr>
            <p:ph type="sldNum" sz="quarter" idx="12"/>
          </p:nvPr>
        </p:nvSpPr>
        <p:spPr>
          <a:xfrm>
            <a:off x="8610600" y="6356350"/>
            <a:ext cx="2743200" cy="365125"/>
          </a:xfrm>
        </p:spPr>
        <p:txBody>
          <a:bodyPr vert="horz" lIns="91440" tIns="45720" rIns="91440" bIns="45720" rtlCol="0" anchor="ct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5F3DA2C8-5B72-4388-8D1E-72C210589DD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Roboto" panose="02000000000000000000" pitchFamily="2" charset="0"/>
                <a:cs typeface="+mn-cs"/>
              </a:rPr>
              <a:pPr marL="0" marR="0" lvl="0" indent="0" algn="r" defTabSz="914400" rtl="0" eaLnBrk="1" fontAlgn="auto" latinLnBrk="0" hangingPunct="1">
                <a:lnSpc>
                  <a:spcPct val="100000"/>
                </a:lnSpc>
                <a:spcBef>
                  <a:spcPts val="0"/>
                </a:spcBef>
                <a:spcAft>
                  <a:spcPts val="600"/>
                </a:spcAft>
                <a:buClrTx/>
                <a:buSzTx/>
                <a:buFontTx/>
                <a:buNone/>
                <a:tabLst/>
                <a:defRPr/>
              </a:pPr>
              <a:t>59</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Roboto" panose="02000000000000000000" pitchFamily="2" charset="0"/>
              <a:cs typeface="+mn-cs"/>
            </a:endParaRPr>
          </a:p>
        </p:txBody>
      </p:sp>
    </p:spTree>
    <p:extLst>
      <p:ext uri="{BB962C8B-B14F-4D97-AF65-F5344CB8AC3E}">
        <p14:creationId xmlns:p14="http://schemas.microsoft.com/office/powerpoint/2010/main" val="35033870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Brainstorm</a:t>
            </a:r>
          </a:p>
        </p:txBody>
      </p:sp>
      <p:sp>
        <p:nvSpPr>
          <p:cNvPr id="6" name="Text Placeholder 5"/>
          <p:cNvSpPr>
            <a:spLocks noGrp="1"/>
          </p:cNvSpPr>
          <p:nvPr>
            <p:ph type="body" idx="1"/>
          </p:nvPr>
        </p:nvSpPr>
        <p:spPr/>
        <p:txBody>
          <a:bodyPr/>
          <a:lstStyle/>
          <a:p>
            <a:endParaRPr lang="en-US" dirty="0"/>
          </a:p>
        </p:txBody>
      </p:sp>
      <p:sp>
        <p:nvSpPr>
          <p:cNvPr id="4" name="Slide Number Placeholder 3"/>
          <p:cNvSpPr>
            <a:spLocks noGrp="1"/>
          </p:cNvSpPr>
          <p:nvPr>
            <p:ph type="sldNum" sz="quarter" idx="12"/>
          </p:nvPr>
        </p:nvSpPr>
        <p:spPr/>
        <p:txBody>
          <a:bodyPr/>
          <a:lstStyle/>
          <a:p>
            <a:fld id="{5F3DA2C8-5B72-4388-8D1E-72C210589DD5}" type="slidenum">
              <a:rPr lang="en-US" smtClean="0"/>
              <a:t>6</a:t>
            </a:fld>
            <a:endParaRPr lang="en-US" dirty="0"/>
          </a:p>
        </p:txBody>
      </p:sp>
    </p:spTree>
    <p:extLst>
      <p:ext uri="{BB962C8B-B14F-4D97-AF65-F5344CB8AC3E}">
        <p14:creationId xmlns:p14="http://schemas.microsoft.com/office/powerpoint/2010/main" val="384213837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F09673-1494-46A3-ABD7-86E947D6BF92}"/>
              </a:ext>
            </a:extLst>
          </p:cNvPr>
          <p:cNvSpPr>
            <a:spLocks noGrp="1"/>
          </p:cNvSpPr>
          <p:nvPr>
            <p:ph type="title"/>
          </p:nvPr>
        </p:nvSpPr>
        <p:spPr/>
        <p:txBody>
          <a:bodyPr/>
          <a:lstStyle/>
          <a:p>
            <a:endParaRPr lang="de-DE"/>
          </a:p>
        </p:txBody>
      </p:sp>
      <p:sp>
        <p:nvSpPr>
          <p:cNvPr id="3" name="Text Placeholder 2">
            <a:extLst>
              <a:ext uri="{FF2B5EF4-FFF2-40B4-BE49-F238E27FC236}">
                <a16:creationId xmlns:a16="http://schemas.microsoft.com/office/drawing/2014/main" id="{9FCBAA56-7688-439D-903F-E72B8136FD29}"/>
              </a:ext>
            </a:extLst>
          </p:cNvPr>
          <p:cNvSpPr>
            <a:spLocks noGrp="1"/>
          </p:cNvSpPr>
          <p:nvPr>
            <p:ph type="body" idx="1"/>
          </p:nvPr>
        </p:nvSpPr>
        <p:spPr/>
        <p:txBody>
          <a:bodyPr/>
          <a:lstStyle/>
          <a:p>
            <a:endParaRPr lang="de-DE"/>
          </a:p>
        </p:txBody>
      </p:sp>
      <p:sp>
        <p:nvSpPr>
          <p:cNvPr id="4" name="Slide Number Placeholder 3">
            <a:extLst>
              <a:ext uri="{FF2B5EF4-FFF2-40B4-BE49-F238E27FC236}">
                <a16:creationId xmlns:a16="http://schemas.microsoft.com/office/drawing/2014/main" id="{9F52346C-36DB-4366-85F4-5C3F9D50C23E}"/>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F3DA2C8-5B72-4388-8D1E-72C210589DD5}" type="slidenum">
              <a:rPr kumimoji="0" lang="en-US" sz="1200" b="0" i="0" u="none" strike="noStrike" kern="1200" cap="none" spc="0" normalizeH="0" baseline="0" noProof="0" smtClean="0">
                <a:ln>
                  <a:noFill/>
                </a:ln>
                <a:solidFill>
                  <a:prstClr val="black">
                    <a:tint val="75000"/>
                  </a:prstClr>
                </a:solidFill>
                <a:effectLst/>
                <a:uLnTx/>
                <a:uFillTx/>
                <a:latin typeface="Roboto" panose="02000000000000000000" pitchFamily="2" charset="0"/>
                <a:ea typeface="Roboto" panose="02000000000000000000" pitchFamily="2" charset="0"/>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a:ln>
                <a:noFill/>
              </a:ln>
              <a:solidFill>
                <a:prstClr val="black">
                  <a:tint val="75000"/>
                </a:prstClr>
              </a:solidFill>
              <a:effectLst/>
              <a:uLnTx/>
              <a:uFillTx/>
              <a:latin typeface="Roboto" panose="02000000000000000000" pitchFamily="2" charset="0"/>
              <a:ea typeface="Roboto" panose="02000000000000000000" pitchFamily="2" charset="0"/>
              <a:cs typeface="+mn-cs"/>
            </a:endParaRPr>
          </a:p>
        </p:txBody>
      </p:sp>
      <p:pic>
        <p:nvPicPr>
          <p:cNvPr id="7" name="Picture 6" descr="A picture containing necklet, accessory, wire, different&#10;&#10;Description automatically generated">
            <a:extLst>
              <a:ext uri="{FF2B5EF4-FFF2-40B4-BE49-F238E27FC236}">
                <a16:creationId xmlns:a16="http://schemas.microsoft.com/office/drawing/2014/main" id="{BABED97B-9F49-421D-B42C-FCD83E48A8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0779" y="0"/>
            <a:ext cx="9710442" cy="6858000"/>
          </a:xfrm>
          <a:prstGeom prst="rect">
            <a:avLst/>
          </a:prstGeom>
        </p:spPr>
      </p:pic>
    </p:spTree>
    <p:extLst>
      <p:ext uri="{BB962C8B-B14F-4D97-AF65-F5344CB8AC3E}">
        <p14:creationId xmlns:p14="http://schemas.microsoft.com/office/powerpoint/2010/main" val="11796212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89ED1AA-8684-4D37-B208-8777E1A77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Graphic 33">
            <a:extLst>
              <a:ext uri="{FF2B5EF4-FFF2-40B4-BE49-F238E27FC236}">
                <a16:creationId xmlns:a16="http://schemas.microsoft.com/office/drawing/2014/main" id="{4180E01B-B1F4-437C-807D-1C930718EE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10784" y="0"/>
            <a:ext cx="9570431" cy="6858000"/>
          </a:xfrm>
          <a:custGeom>
            <a:avLst/>
            <a:gdLst>
              <a:gd name="connsiteX0" fmla="*/ 7178288 w 7187261"/>
              <a:gd name="connsiteY0" fmla="*/ 2604802 h 5150263"/>
              <a:gd name="connsiteX1" fmla="*/ 7169335 w 7187261"/>
              <a:gd name="connsiteY1" fmla="*/ 2328577 h 5150263"/>
              <a:gd name="connsiteX2" fmla="*/ 7060845 w 7187261"/>
              <a:gd name="connsiteY2" fmla="*/ 1661160 h 5150263"/>
              <a:gd name="connsiteX3" fmla="*/ 6212263 w 7187261"/>
              <a:gd name="connsiteY3" fmla="*/ 243840 h 5150263"/>
              <a:gd name="connsiteX4" fmla="*/ 5953564 w 7187261"/>
              <a:gd name="connsiteY4" fmla="*/ 0 h 5150263"/>
              <a:gd name="connsiteX5" fmla="*/ 1408615 w 7187261"/>
              <a:gd name="connsiteY5" fmla="*/ 0 h 5150263"/>
              <a:gd name="connsiteX6" fmla="*/ 805111 w 7187261"/>
              <a:gd name="connsiteY6" fmla="*/ 676275 h 5150263"/>
              <a:gd name="connsiteX7" fmla="*/ 104928 w 7187261"/>
              <a:gd name="connsiteY7" fmla="*/ 2183035 h 5150263"/>
              <a:gd name="connsiteX8" fmla="*/ 51588 w 7187261"/>
              <a:gd name="connsiteY8" fmla="*/ 2400014 h 5150263"/>
              <a:gd name="connsiteX9" fmla="*/ 41301 w 7187261"/>
              <a:gd name="connsiteY9" fmla="*/ 2424208 h 5150263"/>
              <a:gd name="connsiteX10" fmla="*/ 119692 w 7187261"/>
              <a:gd name="connsiteY10" fmla="*/ 1834801 h 5150263"/>
              <a:gd name="connsiteX11" fmla="*/ 870071 w 7187261"/>
              <a:gd name="connsiteY11" fmla="*/ 462248 h 5150263"/>
              <a:gd name="connsiteX12" fmla="*/ 1389279 w 7187261"/>
              <a:gd name="connsiteY12" fmla="*/ 476 h 5150263"/>
              <a:gd name="connsiteX13" fmla="*/ 1320223 w 7187261"/>
              <a:gd name="connsiteY13" fmla="*/ 476 h 5150263"/>
              <a:gd name="connsiteX14" fmla="*/ 423158 w 7187261"/>
              <a:gd name="connsiteY14" fmla="*/ 989743 h 5150263"/>
              <a:gd name="connsiteX15" fmla="*/ 25585 w 7187261"/>
              <a:gd name="connsiteY15" fmla="*/ 2113693 h 5150263"/>
              <a:gd name="connsiteX16" fmla="*/ 2344 w 7187261"/>
              <a:gd name="connsiteY16" fmla="*/ 2725865 h 5150263"/>
              <a:gd name="connsiteX17" fmla="*/ 447256 w 7187261"/>
              <a:gd name="connsiteY17" fmla="*/ 4210717 h 5150263"/>
              <a:gd name="connsiteX18" fmla="*/ 1138962 w 7187261"/>
              <a:gd name="connsiteY18" fmla="*/ 4988910 h 5150263"/>
              <a:gd name="connsiteX19" fmla="*/ 1348512 w 7187261"/>
              <a:gd name="connsiteY19" fmla="*/ 5146834 h 5150263"/>
              <a:gd name="connsiteX20" fmla="*/ 1422712 w 7187261"/>
              <a:gd name="connsiteY20" fmla="*/ 5146834 h 5150263"/>
              <a:gd name="connsiteX21" fmla="*/ 480594 w 7187261"/>
              <a:gd name="connsiteY21" fmla="*/ 4187952 h 5150263"/>
              <a:gd name="connsiteX22" fmla="*/ 398679 w 7187261"/>
              <a:gd name="connsiteY22" fmla="*/ 4046125 h 5150263"/>
              <a:gd name="connsiteX23" fmla="*/ 411823 w 7187261"/>
              <a:gd name="connsiteY23" fmla="*/ 4053078 h 5150263"/>
              <a:gd name="connsiteX24" fmla="*/ 1439380 w 7187261"/>
              <a:gd name="connsiteY24" fmla="*/ 5147405 h 5150263"/>
              <a:gd name="connsiteX25" fmla="*/ 5710010 w 7187261"/>
              <a:gd name="connsiteY25" fmla="*/ 5150263 h 5150263"/>
              <a:gd name="connsiteX26" fmla="*/ 5999665 w 7187261"/>
              <a:gd name="connsiteY26" fmla="*/ 4910900 h 5150263"/>
              <a:gd name="connsiteX27" fmla="*/ 6954165 w 7187261"/>
              <a:gd name="connsiteY27" fmla="*/ 3545777 h 5150263"/>
              <a:gd name="connsiteX28" fmla="*/ 7137712 w 7187261"/>
              <a:gd name="connsiteY28" fmla="*/ 2799207 h 5150263"/>
              <a:gd name="connsiteX29" fmla="*/ 7142951 w 7187261"/>
              <a:gd name="connsiteY29" fmla="*/ 2754535 h 5150263"/>
              <a:gd name="connsiteX30" fmla="*/ 7149428 w 7187261"/>
              <a:gd name="connsiteY30" fmla="*/ 2774823 h 5150263"/>
              <a:gd name="connsiteX31" fmla="*/ 7066465 w 7187261"/>
              <a:gd name="connsiteY31" fmla="*/ 3465672 h 5150263"/>
              <a:gd name="connsiteX32" fmla="*/ 6452578 w 7187261"/>
              <a:gd name="connsiteY32" fmla="*/ 4552760 h 5150263"/>
              <a:gd name="connsiteX33" fmla="*/ 5752110 w 7187261"/>
              <a:gd name="connsiteY33" fmla="*/ 5150263 h 5150263"/>
              <a:gd name="connsiteX34" fmla="*/ 5827643 w 7187261"/>
              <a:gd name="connsiteY34" fmla="*/ 5150263 h 5150263"/>
              <a:gd name="connsiteX35" fmla="*/ 6642793 w 7187261"/>
              <a:gd name="connsiteY35" fmla="*/ 4389406 h 5150263"/>
              <a:gd name="connsiteX36" fmla="*/ 7102469 w 7187261"/>
              <a:gd name="connsiteY36" fmla="*/ 3490817 h 5150263"/>
              <a:gd name="connsiteX37" fmla="*/ 7187242 w 7187261"/>
              <a:gd name="connsiteY37" fmla="*/ 2990183 h 5150263"/>
              <a:gd name="connsiteX38" fmla="*/ 7178288 w 7187261"/>
              <a:gd name="connsiteY38" fmla="*/ 2604802 h 5150263"/>
              <a:gd name="connsiteX39" fmla="*/ 6342565 w 7187261"/>
              <a:gd name="connsiteY39" fmla="*/ 441389 h 5150263"/>
              <a:gd name="connsiteX40" fmla="*/ 7126567 w 7187261"/>
              <a:gd name="connsiteY40" fmla="*/ 2355056 h 5150263"/>
              <a:gd name="connsiteX41" fmla="*/ 6342565 w 7187261"/>
              <a:gd name="connsiteY41" fmla="*/ 441389 h 5150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7187261" h="5150263">
                <a:moveTo>
                  <a:pt x="7178288" y="2604802"/>
                </a:moveTo>
                <a:cubicBezTo>
                  <a:pt x="7168763" y="2513076"/>
                  <a:pt x="7174478" y="2420684"/>
                  <a:pt x="7169335" y="2328577"/>
                </a:cubicBezTo>
                <a:cubicBezTo>
                  <a:pt x="7156952" y="2102882"/>
                  <a:pt x="7120586" y="1879149"/>
                  <a:pt x="7060845" y="1661160"/>
                </a:cubicBezTo>
                <a:cubicBezTo>
                  <a:pt x="6910588" y="1121007"/>
                  <a:pt x="6617428" y="631374"/>
                  <a:pt x="6212263" y="243840"/>
                </a:cubicBezTo>
                <a:cubicBezTo>
                  <a:pt x="6126538" y="162496"/>
                  <a:pt x="6040813" y="80201"/>
                  <a:pt x="5953564" y="0"/>
                </a:cubicBezTo>
                <a:lnTo>
                  <a:pt x="1408615" y="0"/>
                </a:lnTo>
                <a:cubicBezTo>
                  <a:pt x="1180967" y="200316"/>
                  <a:pt x="978332" y="427387"/>
                  <a:pt x="805111" y="676275"/>
                </a:cubicBezTo>
                <a:cubicBezTo>
                  <a:pt x="481261" y="1136523"/>
                  <a:pt x="252089" y="1640872"/>
                  <a:pt x="104928" y="2183035"/>
                </a:cubicBezTo>
                <a:cubicBezTo>
                  <a:pt x="85878" y="2254853"/>
                  <a:pt x="69495" y="2327720"/>
                  <a:pt x="51588" y="2400014"/>
                </a:cubicBezTo>
                <a:cubicBezTo>
                  <a:pt x="49683" y="2407634"/>
                  <a:pt x="51588" y="2416969"/>
                  <a:pt x="41301" y="2424208"/>
                </a:cubicBezTo>
                <a:cubicBezTo>
                  <a:pt x="45900" y="2225469"/>
                  <a:pt x="72186" y="2027834"/>
                  <a:pt x="119692" y="1834801"/>
                </a:cubicBezTo>
                <a:cubicBezTo>
                  <a:pt x="247993" y="1310926"/>
                  <a:pt x="506121" y="857726"/>
                  <a:pt x="870071" y="462248"/>
                </a:cubicBezTo>
                <a:cubicBezTo>
                  <a:pt x="1027729" y="291823"/>
                  <a:pt x="1201617" y="137169"/>
                  <a:pt x="1389279" y="476"/>
                </a:cubicBezTo>
                <a:lnTo>
                  <a:pt x="1320223" y="476"/>
                </a:lnTo>
                <a:cubicBezTo>
                  <a:pt x="960844" y="274320"/>
                  <a:pt x="656330" y="599123"/>
                  <a:pt x="423158" y="989743"/>
                </a:cubicBezTo>
                <a:cubicBezTo>
                  <a:pt x="215608" y="1337596"/>
                  <a:pt x="80258" y="1711357"/>
                  <a:pt x="25585" y="2113693"/>
                </a:cubicBezTo>
                <a:cubicBezTo>
                  <a:pt x="-2705" y="2316480"/>
                  <a:pt x="-2228" y="2521077"/>
                  <a:pt x="2344" y="2725865"/>
                </a:cubicBezTo>
                <a:cubicBezTo>
                  <a:pt x="14155" y="3261932"/>
                  <a:pt x="170650" y="3754565"/>
                  <a:pt x="447256" y="4210717"/>
                </a:cubicBezTo>
                <a:cubicBezTo>
                  <a:pt x="629851" y="4511612"/>
                  <a:pt x="866356" y="4767167"/>
                  <a:pt x="1138962" y="4988910"/>
                </a:cubicBezTo>
                <a:cubicBezTo>
                  <a:pt x="1207161" y="5044345"/>
                  <a:pt x="1277008" y="5096990"/>
                  <a:pt x="1348512" y="5146834"/>
                </a:cubicBezTo>
                <a:lnTo>
                  <a:pt x="1422712" y="5146834"/>
                </a:lnTo>
                <a:cubicBezTo>
                  <a:pt x="1043426" y="4892802"/>
                  <a:pt x="724720" y="4577334"/>
                  <a:pt x="480594" y="4187952"/>
                </a:cubicBezTo>
                <a:cubicBezTo>
                  <a:pt x="452019" y="4141851"/>
                  <a:pt x="423444" y="4095179"/>
                  <a:pt x="398679" y="4046125"/>
                </a:cubicBezTo>
                <a:cubicBezTo>
                  <a:pt x="407442" y="4043267"/>
                  <a:pt x="409156" y="4048982"/>
                  <a:pt x="411823" y="4053078"/>
                </a:cubicBezTo>
                <a:cubicBezTo>
                  <a:pt x="683572" y="4484656"/>
                  <a:pt x="1033139" y="4842701"/>
                  <a:pt x="1439380" y="5147405"/>
                </a:cubicBezTo>
                <a:lnTo>
                  <a:pt x="5710010" y="5150263"/>
                </a:lnTo>
                <a:cubicBezTo>
                  <a:pt x="5810594" y="5075482"/>
                  <a:pt x="5907272" y="4995587"/>
                  <a:pt x="5999665" y="4910900"/>
                </a:cubicBezTo>
                <a:cubicBezTo>
                  <a:pt x="6418765" y="4526661"/>
                  <a:pt x="6746901" y="4078129"/>
                  <a:pt x="6954165" y="3545777"/>
                </a:cubicBezTo>
                <a:cubicBezTo>
                  <a:pt x="7048234" y="3306175"/>
                  <a:pt x="7109956" y="3055115"/>
                  <a:pt x="7137712" y="2799207"/>
                </a:cubicBezTo>
                <a:cubicBezTo>
                  <a:pt x="7139236" y="2784920"/>
                  <a:pt x="7141046" y="2770632"/>
                  <a:pt x="7142951" y="2754535"/>
                </a:cubicBezTo>
                <a:cubicBezTo>
                  <a:pt x="7151714" y="2760440"/>
                  <a:pt x="7149237" y="2768441"/>
                  <a:pt x="7149428" y="2774823"/>
                </a:cubicBezTo>
                <a:cubicBezTo>
                  <a:pt x="7156743" y="3007967"/>
                  <a:pt x="7128777" y="3240881"/>
                  <a:pt x="7066465" y="3465672"/>
                </a:cubicBezTo>
                <a:cubicBezTo>
                  <a:pt x="6952165" y="3878580"/>
                  <a:pt x="6737948" y="4235863"/>
                  <a:pt x="6452578" y="4552760"/>
                </a:cubicBezTo>
                <a:cubicBezTo>
                  <a:pt x="6244553" y="4783836"/>
                  <a:pt x="6008809" y="4980242"/>
                  <a:pt x="5752110" y="5150263"/>
                </a:cubicBezTo>
                <a:lnTo>
                  <a:pt x="5827643" y="5150263"/>
                </a:lnTo>
                <a:cubicBezTo>
                  <a:pt x="6136539" y="4938904"/>
                  <a:pt x="6412192" y="4689348"/>
                  <a:pt x="6642793" y="4389406"/>
                </a:cubicBezTo>
                <a:cubicBezTo>
                  <a:pt x="6851295" y="4118324"/>
                  <a:pt x="7009125" y="3820859"/>
                  <a:pt x="7102469" y="3490817"/>
                </a:cubicBezTo>
                <a:cubicBezTo>
                  <a:pt x="7148646" y="3327473"/>
                  <a:pt x="7177069" y="3159624"/>
                  <a:pt x="7187242" y="2990183"/>
                </a:cubicBezTo>
                <a:cubicBezTo>
                  <a:pt x="7187623" y="2984087"/>
                  <a:pt x="7182384" y="2642330"/>
                  <a:pt x="7178288" y="2604802"/>
                </a:cubicBezTo>
                <a:close/>
                <a:moveTo>
                  <a:pt x="6342565" y="441389"/>
                </a:moveTo>
                <a:cubicBezTo>
                  <a:pt x="6829797" y="986533"/>
                  <a:pt x="7091135" y="1624422"/>
                  <a:pt x="7126567" y="2355056"/>
                </a:cubicBezTo>
                <a:cubicBezTo>
                  <a:pt x="7001123" y="1661827"/>
                  <a:pt x="6756426" y="1017365"/>
                  <a:pt x="6342565" y="441389"/>
                </a:cubicBezTo>
                <a:close/>
              </a:path>
            </a:pathLst>
          </a:custGeom>
          <a:solidFill>
            <a:schemeClr val="accent2"/>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024EE49-222C-4035-9F30-1BB062326CCF}"/>
              </a:ext>
            </a:extLst>
          </p:cNvPr>
          <p:cNvSpPr>
            <a:spLocks noGrp="1"/>
          </p:cNvSpPr>
          <p:nvPr>
            <p:ph type="title"/>
          </p:nvPr>
        </p:nvSpPr>
        <p:spPr>
          <a:xfrm>
            <a:off x="2558716" y="955309"/>
            <a:ext cx="7074568" cy="2898975"/>
          </a:xfrm>
        </p:spPr>
        <p:txBody>
          <a:bodyPr vert="horz" lIns="91440" tIns="45720" rIns="91440" bIns="45720" rtlCol="0" anchor="b">
            <a:normAutofit/>
          </a:bodyPr>
          <a:lstStyle/>
          <a:p>
            <a:pPr algn="ctr"/>
            <a:r>
              <a:rPr lang="en-US" sz="6600" kern="1200" dirty="0">
                <a:solidFill>
                  <a:srgbClr val="FFFFFF"/>
                </a:solidFill>
                <a:latin typeface="+mj-lt"/>
                <a:ea typeface="+mj-ea"/>
                <a:cs typeface="+mj-cs"/>
              </a:rPr>
              <a:t>Weighting</a:t>
            </a:r>
          </a:p>
        </p:txBody>
      </p:sp>
      <p:sp>
        <p:nvSpPr>
          <p:cNvPr id="3" name="Text Placeholder 2">
            <a:extLst>
              <a:ext uri="{FF2B5EF4-FFF2-40B4-BE49-F238E27FC236}">
                <a16:creationId xmlns:a16="http://schemas.microsoft.com/office/drawing/2014/main" id="{8EF34E22-BD46-49A7-8D8B-CDA0B5F0B76F}"/>
              </a:ext>
            </a:extLst>
          </p:cNvPr>
          <p:cNvSpPr>
            <a:spLocks noGrp="1"/>
          </p:cNvSpPr>
          <p:nvPr>
            <p:ph type="body" idx="1"/>
          </p:nvPr>
        </p:nvSpPr>
        <p:spPr>
          <a:xfrm>
            <a:off x="2634916" y="4533813"/>
            <a:ext cx="6930189" cy="938463"/>
          </a:xfrm>
        </p:spPr>
        <p:txBody>
          <a:bodyPr vert="horz" lIns="91440" tIns="45720" rIns="91440" bIns="45720" rtlCol="0">
            <a:normAutofit/>
          </a:bodyPr>
          <a:lstStyle/>
          <a:p>
            <a:pPr algn="ctr"/>
            <a:endParaRPr lang="en-US" sz="2400" kern="1200">
              <a:solidFill>
                <a:srgbClr val="FFFFFF"/>
              </a:solidFill>
              <a:latin typeface="+mn-lt"/>
              <a:ea typeface="+mn-ea"/>
              <a:cs typeface="+mn-cs"/>
            </a:endParaRPr>
          </a:p>
        </p:txBody>
      </p:sp>
      <p:sp>
        <p:nvSpPr>
          <p:cNvPr id="13" name="sketch line">
            <a:extLst>
              <a:ext uri="{FF2B5EF4-FFF2-40B4-BE49-F238E27FC236}">
                <a16:creationId xmlns:a16="http://schemas.microsoft.com/office/drawing/2014/main" id="{41F77738-2AF0-4750-A0C7-F97C2C1759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173498"/>
            <a:ext cx="4243589" cy="18288"/>
          </a:xfrm>
          <a:custGeom>
            <a:avLst/>
            <a:gdLst>
              <a:gd name="connsiteX0" fmla="*/ 0 w 4243589"/>
              <a:gd name="connsiteY0" fmla="*/ 0 h 18288"/>
              <a:gd name="connsiteX1" fmla="*/ 563791 w 4243589"/>
              <a:gd name="connsiteY1" fmla="*/ 0 h 18288"/>
              <a:gd name="connsiteX2" fmla="*/ 1042710 w 4243589"/>
              <a:gd name="connsiteY2" fmla="*/ 0 h 18288"/>
              <a:gd name="connsiteX3" fmla="*/ 1564066 w 4243589"/>
              <a:gd name="connsiteY3" fmla="*/ 0 h 18288"/>
              <a:gd name="connsiteX4" fmla="*/ 2212729 w 4243589"/>
              <a:gd name="connsiteY4" fmla="*/ 0 h 18288"/>
              <a:gd name="connsiteX5" fmla="*/ 2776520 w 4243589"/>
              <a:gd name="connsiteY5" fmla="*/ 0 h 18288"/>
              <a:gd name="connsiteX6" fmla="*/ 3297875 w 4243589"/>
              <a:gd name="connsiteY6" fmla="*/ 0 h 18288"/>
              <a:gd name="connsiteX7" fmla="*/ 4243589 w 4243589"/>
              <a:gd name="connsiteY7" fmla="*/ 0 h 18288"/>
              <a:gd name="connsiteX8" fmla="*/ 4243589 w 4243589"/>
              <a:gd name="connsiteY8" fmla="*/ 18288 h 18288"/>
              <a:gd name="connsiteX9" fmla="*/ 3637362 w 4243589"/>
              <a:gd name="connsiteY9" fmla="*/ 18288 h 18288"/>
              <a:gd name="connsiteX10" fmla="*/ 3116007 w 4243589"/>
              <a:gd name="connsiteY10" fmla="*/ 18288 h 18288"/>
              <a:gd name="connsiteX11" fmla="*/ 2424908 w 4243589"/>
              <a:gd name="connsiteY11" fmla="*/ 18288 h 18288"/>
              <a:gd name="connsiteX12" fmla="*/ 1861117 w 4243589"/>
              <a:gd name="connsiteY12" fmla="*/ 18288 h 18288"/>
              <a:gd name="connsiteX13" fmla="*/ 1382198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3987" y="7429"/>
                  <a:pt x="4243569" y="10822"/>
                  <a:pt x="4243589" y="18288"/>
                </a:cubicBezTo>
                <a:cubicBezTo>
                  <a:pt x="4112949" y="-2855"/>
                  <a:pt x="3928037" y="1831"/>
                  <a:pt x="3637362" y="18288"/>
                </a:cubicBezTo>
                <a:cubicBezTo>
                  <a:pt x="3346687" y="34745"/>
                  <a:pt x="3254446" y="26669"/>
                  <a:pt x="3116007" y="18288"/>
                </a:cubicBezTo>
                <a:cubicBezTo>
                  <a:pt x="2977569" y="9907"/>
                  <a:pt x="2620228" y="28873"/>
                  <a:pt x="2424908" y="18288"/>
                </a:cubicBezTo>
                <a:cubicBezTo>
                  <a:pt x="2229588" y="7703"/>
                  <a:pt x="2088287" y="-3854"/>
                  <a:pt x="1861117" y="18288"/>
                </a:cubicBezTo>
                <a:cubicBezTo>
                  <a:pt x="1633947" y="40430"/>
                  <a:pt x="1502447" y="-871"/>
                  <a:pt x="1382198" y="18288"/>
                </a:cubicBezTo>
                <a:cubicBezTo>
                  <a:pt x="1261949" y="37447"/>
                  <a:pt x="1045440" y="28353"/>
                  <a:pt x="733535" y="18288"/>
                </a:cubicBezTo>
                <a:cubicBezTo>
                  <a:pt x="421630" y="8223"/>
                  <a:pt x="341257" y="-18359"/>
                  <a:pt x="0" y="18288"/>
                </a:cubicBezTo>
                <a:cubicBezTo>
                  <a:pt x="-591" y="13205"/>
                  <a:pt x="-663" y="6329"/>
                  <a:pt x="0" y="0"/>
                </a:cubicBezTo>
                <a:close/>
              </a:path>
              <a:path w="4243589" h="18288"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2703" y="5429"/>
                  <a:pt x="4244410" y="14046"/>
                  <a:pt x="4243589" y="18288"/>
                </a:cubicBezTo>
                <a:cubicBezTo>
                  <a:pt x="4130424" y="-1240"/>
                  <a:pt x="3932803" y="42249"/>
                  <a:pt x="3722234" y="18288"/>
                </a:cubicBezTo>
                <a:cubicBezTo>
                  <a:pt x="3511665" y="-5673"/>
                  <a:pt x="3269903" y="45994"/>
                  <a:pt x="3116007" y="18288"/>
                </a:cubicBezTo>
                <a:cubicBezTo>
                  <a:pt x="2962111" y="-9418"/>
                  <a:pt x="2744280" y="23224"/>
                  <a:pt x="2509780" y="18288"/>
                </a:cubicBezTo>
                <a:cubicBezTo>
                  <a:pt x="2275280" y="13352"/>
                  <a:pt x="2066059" y="43664"/>
                  <a:pt x="1945989" y="18288"/>
                </a:cubicBezTo>
                <a:cubicBezTo>
                  <a:pt x="1825919" y="-7088"/>
                  <a:pt x="1407329" y="12616"/>
                  <a:pt x="1254890" y="18288"/>
                </a:cubicBezTo>
                <a:cubicBezTo>
                  <a:pt x="1102451" y="23960"/>
                  <a:pt x="837950" y="31673"/>
                  <a:pt x="563791" y="18288"/>
                </a:cubicBezTo>
                <a:cubicBezTo>
                  <a:pt x="289632" y="4903"/>
                  <a:pt x="132768" y="7105"/>
                  <a:pt x="0" y="18288"/>
                </a:cubicBezTo>
                <a:cubicBezTo>
                  <a:pt x="668" y="13665"/>
                  <a:pt x="578" y="5675"/>
                  <a:pt x="0" y="0"/>
                </a:cubicBezTo>
                <a:close/>
              </a:path>
            </a:pathLst>
          </a:custGeom>
          <a:solidFill>
            <a:srgbClr val="FFFFFF"/>
          </a:solidFill>
          <a:ln w="41275" cap="rnd">
            <a:solidFill>
              <a:srgbClr val="FFFFF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DAD21E41-5D0F-4FF5-8EC3-C12934922045}"/>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5F3DA2C8-5B72-4388-8D1E-72C210589DD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Roboto" panose="02000000000000000000" pitchFamily="2" charset="0"/>
                <a:cs typeface="+mn-cs"/>
              </a:rPr>
              <a:pPr marL="0" marR="0" lvl="0" indent="0" algn="r" defTabSz="914400" rtl="0" eaLnBrk="1" fontAlgn="auto" latinLnBrk="0" hangingPunct="1">
                <a:lnSpc>
                  <a:spcPct val="100000"/>
                </a:lnSpc>
                <a:spcBef>
                  <a:spcPts val="0"/>
                </a:spcBef>
                <a:spcAft>
                  <a:spcPts val="600"/>
                </a:spcAft>
                <a:buClrTx/>
                <a:buSzTx/>
                <a:buFontTx/>
                <a:buNone/>
                <a:tabLst/>
                <a:defRPr/>
              </a:pPr>
              <a:t>61</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Roboto" panose="02000000000000000000" pitchFamily="2" charset="0"/>
              <a:cs typeface="+mn-cs"/>
            </a:endParaRPr>
          </a:p>
        </p:txBody>
      </p:sp>
    </p:spTree>
    <p:extLst>
      <p:ext uri="{BB962C8B-B14F-4D97-AF65-F5344CB8AC3E}">
        <p14:creationId xmlns:p14="http://schemas.microsoft.com/office/powerpoint/2010/main" val="406954366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8D7306A-332A-47B5-B0D3-D37437A4A30E}"/>
              </a:ext>
            </a:extLst>
          </p:cNvPr>
          <p:cNvSpPr>
            <a:spLocks noGrp="1"/>
          </p:cNvSpPr>
          <p:nvPr>
            <p:ph type="body" idx="1"/>
          </p:nvPr>
        </p:nvSpPr>
        <p:spPr/>
        <p:txBody>
          <a:bodyPr/>
          <a:lstStyle/>
          <a:p>
            <a:endParaRPr lang="de-DE"/>
          </a:p>
        </p:txBody>
      </p:sp>
      <p:sp>
        <p:nvSpPr>
          <p:cNvPr id="4" name="Slide Number Placeholder 3">
            <a:extLst>
              <a:ext uri="{FF2B5EF4-FFF2-40B4-BE49-F238E27FC236}">
                <a16:creationId xmlns:a16="http://schemas.microsoft.com/office/drawing/2014/main" id="{5833F729-4E60-4DB2-BEBD-676B73D406D2}"/>
              </a:ext>
            </a:extLst>
          </p:cNvPr>
          <p:cNvSpPr>
            <a:spLocks noGrp="1"/>
          </p:cNvSpPr>
          <p:nvPr>
            <p:ph type="sldNum" sz="quarter" idx="12"/>
          </p:nvPr>
        </p:nvSpPr>
        <p:spPr/>
        <p:txBody>
          <a:bodyPr/>
          <a:lstStyle/>
          <a:p>
            <a:fld id="{5F3DA2C8-5B72-4388-8D1E-72C210589DD5}" type="slidenum">
              <a:rPr lang="en-US" smtClean="0"/>
              <a:t>62</a:t>
            </a:fld>
            <a:endParaRPr lang="en-US"/>
          </a:p>
        </p:txBody>
      </p:sp>
      <p:pic>
        <p:nvPicPr>
          <p:cNvPr id="6" name="Picture 5" descr="A picture containing indoor, necklet, accessory, old&#10;&#10;Description automatically generated">
            <a:extLst>
              <a:ext uri="{FF2B5EF4-FFF2-40B4-BE49-F238E27FC236}">
                <a16:creationId xmlns:a16="http://schemas.microsoft.com/office/drawing/2014/main" id="{267E86C1-E66A-4C3F-951A-CE60FAB013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65386" y="0"/>
            <a:ext cx="6261227" cy="6858000"/>
          </a:xfrm>
          <a:prstGeom prst="rect">
            <a:avLst/>
          </a:prstGeom>
        </p:spPr>
      </p:pic>
    </p:spTree>
    <p:extLst>
      <p:ext uri="{BB962C8B-B14F-4D97-AF65-F5344CB8AC3E}">
        <p14:creationId xmlns:p14="http://schemas.microsoft.com/office/powerpoint/2010/main" val="388300079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11DF8AB0-E34B-464A-AA77-5E1488090348}"/>
              </a:ext>
            </a:extLst>
          </p:cNvPr>
          <p:cNvSpPr txBox="1">
            <a:spLocks/>
          </p:cNvSpPr>
          <p:nvPr/>
        </p:nvSpPr>
        <p:spPr>
          <a:xfrm>
            <a:off x="387470" y="308286"/>
            <a:ext cx="4588414" cy="103216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b="1" kern="1200">
                <a:solidFill>
                  <a:schemeClr val="tx1"/>
                </a:solidFill>
                <a:latin typeface="Roboto" panose="02000000000000000000" pitchFamily="2" charset="0"/>
                <a:ea typeface="Roboto" panose="02000000000000000000" pitchFamily="2" charset="0"/>
                <a:cs typeface="+mj-cs"/>
              </a:defRPr>
            </a:lvl1pPr>
          </a:lstStyle>
          <a:p>
            <a:r>
              <a:rPr lang="de-DE" dirty="0"/>
              <a:t>Annahmen</a:t>
            </a:r>
          </a:p>
        </p:txBody>
      </p:sp>
      <p:sp>
        <p:nvSpPr>
          <p:cNvPr id="13" name="Content Placeholder 2">
            <a:extLst>
              <a:ext uri="{FF2B5EF4-FFF2-40B4-BE49-F238E27FC236}">
                <a16:creationId xmlns:a16="http://schemas.microsoft.com/office/drawing/2014/main" id="{65E6FCD9-B462-46FE-940A-333A84A17333}"/>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nSpc>
                <a:spcPct val="90000"/>
              </a:lnSpc>
              <a:spcBef>
                <a:spcPts val="1000"/>
              </a:spcBef>
              <a:buFont typeface="Arial" panose="020B0604020202020204" pitchFamily="34" charset="0"/>
              <a:buChar char="•"/>
              <a:defRPr sz="2800">
                <a:latin typeface="Roboto" panose="02000000000000000000" pitchFamily="2" charset="0"/>
                <a:ea typeface="Roboto" panose="02000000000000000000" pitchFamily="2" charset="0"/>
              </a:defRPr>
            </a:lvl1pPr>
            <a:lvl2pPr marL="685800" indent="-228600">
              <a:lnSpc>
                <a:spcPct val="90000"/>
              </a:lnSpc>
              <a:spcBef>
                <a:spcPts val="500"/>
              </a:spcBef>
              <a:buFont typeface="Arial" panose="020B0604020202020204" pitchFamily="34" charset="0"/>
              <a:buChar char="•"/>
              <a:defRPr sz="2400">
                <a:latin typeface="Roboto" panose="02000000000000000000" pitchFamily="2" charset="0"/>
                <a:ea typeface="Roboto" panose="02000000000000000000" pitchFamily="2" charset="0"/>
              </a:defRPr>
            </a:lvl2pPr>
            <a:lvl3pPr marL="1143000" indent="-228600">
              <a:lnSpc>
                <a:spcPct val="90000"/>
              </a:lnSpc>
              <a:spcBef>
                <a:spcPts val="500"/>
              </a:spcBef>
              <a:buFont typeface="Arial" panose="020B0604020202020204" pitchFamily="34" charset="0"/>
              <a:buChar char="•"/>
              <a:defRPr sz="2000">
                <a:latin typeface="Roboto" panose="02000000000000000000" pitchFamily="2" charset="0"/>
                <a:ea typeface="Roboto" panose="02000000000000000000" pitchFamily="2" charset="0"/>
              </a:defRPr>
            </a:lvl3pPr>
            <a:lvl4pPr marL="1600200" indent="-228600">
              <a:lnSpc>
                <a:spcPct val="90000"/>
              </a:lnSpc>
              <a:spcBef>
                <a:spcPts val="500"/>
              </a:spcBef>
              <a:buFont typeface="Arial" panose="020B0604020202020204" pitchFamily="34" charset="0"/>
              <a:buChar char="•"/>
              <a:defRPr>
                <a:latin typeface="Roboto" panose="02000000000000000000" pitchFamily="2" charset="0"/>
                <a:ea typeface="Roboto" panose="02000000000000000000" pitchFamily="2" charset="0"/>
              </a:defRPr>
            </a:lvl4pPr>
            <a:lvl5pPr marL="2057400" indent="-228600">
              <a:lnSpc>
                <a:spcPct val="90000"/>
              </a:lnSpc>
              <a:spcBef>
                <a:spcPts val="500"/>
              </a:spcBef>
              <a:buFont typeface="Arial" panose="020B0604020202020204" pitchFamily="34" charset="0"/>
              <a:buChar char="•"/>
              <a:defRPr>
                <a:latin typeface="Roboto" panose="02000000000000000000" pitchFamily="2" charset="0"/>
                <a:ea typeface="Roboto" panose="02000000000000000000" pitchFamily="2"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de-DE" dirty="0">
                <a:solidFill>
                  <a:srgbClr val="333333"/>
                </a:solidFill>
              </a:rPr>
              <a:t>Alle back-</a:t>
            </a:r>
            <a:r>
              <a:rPr lang="de-DE" dirty="0" err="1">
                <a:solidFill>
                  <a:srgbClr val="333333"/>
                </a:solidFill>
              </a:rPr>
              <a:t>door</a:t>
            </a:r>
            <a:r>
              <a:rPr lang="de-DE" dirty="0">
                <a:solidFill>
                  <a:srgbClr val="333333"/>
                </a:solidFill>
              </a:rPr>
              <a:t> Pfade geschlossen</a:t>
            </a:r>
          </a:p>
          <a:p>
            <a:r>
              <a:rPr lang="de-DE" dirty="0">
                <a:solidFill>
                  <a:srgbClr val="333333"/>
                </a:solidFill>
              </a:rPr>
              <a:t>Keine kausalen front-</a:t>
            </a:r>
            <a:r>
              <a:rPr lang="de-DE" dirty="0" err="1">
                <a:solidFill>
                  <a:srgbClr val="333333"/>
                </a:solidFill>
              </a:rPr>
              <a:t>door</a:t>
            </a:r>
            <a:r>
              <a:rPr lang="de-DE" dirty="0">
                <a:solidFill>
                  <a:srgbClr val="333333"/>
                </a:solidFill>
              </a:rPr>
              <a:t> Pfade geschlossen</a:t>
            </a:r>
          </a:p>
          <a:p>
            <a:endParaRPr lang="de-DE" dirty="0"/>
          </a:p>
        </p:txBody>
      </p:sp>
      <p:pic>
        <p:nvPicPr>
          <p:cNvPr id="5" name="Picture 4" descr="A picture containing indoor, necklet, accessory, old&#10;&#10;Description automatically generated">
            <a:extLst>
              <a:ext uri="{FF2B5EF4-FFF2-40B4-BE49-F238E27FC236}">
                <a16:creationId xmlns:a16="http://schemas.microsoft.com/office/drawing/2014/main" id="{425C788A-4664-4C3E-BAE9-DD64B213FA3A}"/>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9761" b="8664"/>
          <a:stretch/>
        </p:blipFill>
        <p:spPr>
          <a:xfrm>
            <a:off x="3495441" y="2991672"/>
            <a:ext cx="4193627" cy="3747045"/>
          </a:xfrm>
          <a:prstGeom prst="rect">
            <a:avLst/>
          </a:prstGeom>
        </p:spPr>
      </p:pic>
    </p:spTree>
    <p:extLst>
      <p:ext uri="{BB962C8B-B14F-4D97-AF65-F5344CB8AC3E}">
        <p14:creationId xmlns:p14="http://schemas.microsoft.com/office/powerpoint/2010/main" val="170697396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11DF8AB0-E34B-464A-AA77-5E1488090348}"/>
              </a:ext>
            </a:extLst>
          </p:cNvPr>
          <p:cNvSpPr txBox="1">
            <a:spLocks/>
          </p:cNvSpPr>
          <p:nvPr/>
        </p:nvSpPr>
        <p:spPr>
          <a:xfrm>
            <a:off x="387470" y="308286"/>
            <a:ext cx="4588414" cy="103216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b="1" kern="1200">
                <a:solidFill>
                  <a:schemeClr val="tx1"/>
                </a:solidFill>
                <a:latin typeface="Roboto" panose="02000000000000000000" pitchFamily="2" charset="0"/>
                <a:ea typeface="Roboto" panose="02000000000000000000" pitchFamily="2" charset="0"/>
                <a:cs typeface="+mj-cs"/>
              </a:defRPr>
            </a:lvl1pPr>
          </a:lstStyle>
          <a:p>
            <a:r>
              <a:rPr lang="de-DE" dirty="0"/>
              <a:t>Annahmen</a:t>
            </a:r>
          </a:p>
        </p:txBody>
      </p:sp>
      <p:sp>
        <p:nvSpPr>
          <p:cNvPr id="13" name="Content Placeholder 2">
            <a:extLst>
              <a:ext uri="{FF2B5EF4-FFF2-40B4-BE49-F238E27FC236}">
                <a16:creationId xmlns:a16="http://schemas.microsoft.com/office/drawing/2014/main" id="{65E6FCD9-B462-46FE-940A-333A84A17333}"/>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nSpc>
                <a:spcPct val="90000"/>
              </a:lnSpc>
              <a:spcBef>
                <a:spcPts val="1000"/>
              </a:spcBef>
              <a:buFont typeface="Arial" panose="020B0604020202020204" pitchFamily="34" charset="0"/>
              <a:buChar char="•"/>
              <a:defRPr sz="2800">
                <a:latin typeface="Roboto" panose="02000000000000000000" pitchFamily="2" charset="0"/>
                <a:ea typeface="Roboto" panose="02000000000000000000" pitchFamily="2" charset="0"/>
              </a:defRPr>
            </a:lvl1pPr>
            <a:lvl2pPr marL="685800" indent="-228600">
              <a:lnSpc>
                <a:spcPct val="90000"/>
              </a:lnSpc>
              <a:spcBef>
                <a:spcPts val="500"/>
              </a:spcBef>
              <a:buFont typeface="Arial" panose="020B0604020202020204" pitchFamily="34" charset="0"/>
              <a:buChar char="•"/>
              <a:defRPr sz="2400">
                <a:latin typeface="Roboto" panose="02000000000000000000" pitchFamily="2" charset="0"/>
                <a:ea typeface="Roboto" panose="02000000000000000000" pitchFamily="2" charset="0"/>
              </a:defRPr>
            </a:lvl2pPr>
            <a:lvl3pPr marL="1143000" indent="-228600">
              <a:lnSpc>
                <a:spcPct val="90000"/>
              </a:lnSpc>
              <a:spcBef>
                <a:spcPts val="500"/>
              </a:spcBef>
              <a:buFont typeface="Arial" panose="020B0604020202020204" pitchFamily="34" charset="0"/>
              <a:buChar char="•"/>
              <a:defRPr sz="2000">
                <a:latin typeface="Roboto" panose="02000000000000000000" pitchFamily="2" charset="0"/>
                <a:ea typeface="Roboto" panose="02000000000000000000" pitchFamily="2" charset="0"/>
              </a:defRPr>
            </a:lvl3pPr>
            <a:lvl4pPr marL="1600200" indent="-228600">
              <a:lnSpc>
                <a:spcPct val="90000"/>
              </a:lnSpc>
              <a:spcBef>
                <a:spcPts val="500"/>
              </a:spcBef>
              <a:buFont typeface="Arial" panose="020B0604020202020204" pitchFamily="34" charset="0"/>
              <a:buChar char="•"/>
              <a:defRPr>
                <a:latin typeface="Roboto" panose="02000000000000000000" pitchFamily="2" charset="0"/>
                <a:ea typeface="Roboto" panose="02000000000000000000" pitchFamily="2" charset="0"/>
              </a:defRPr>
            </a:lvl4pPr>
            <a:lvl5pPr marL="2057400" indent="-228600">
              <a:lnSpc>
                <a:spcPct val="90000"/>
              </a:lnSpc>
              <a:spcBef>
                <a:spcPts val="500"/>
              </a:spcBef>
              <a:buFont typeface="Arial" panose="020B0604020202020204" pitchFamily="34" charset="0"/>
              <a:buChar char="•"/>
              <a:defRPr>
                <a:latin typeface="Roboto" panose="02000000000000000000" pitchFamily="2" charset="0"/>
                <a:ea typeface="Roboto" panose="02000000000000000000" pitchFamily="2"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de-DE" dirty="0">
                <a:solidFill>
                  <a:srgbClr val="333333"/>
                </a:solidFill>
              </a:rPr>
              <a:t>Identische Annahmen wie in der Regressionsanalyse, </a:t>
            </a:r>
            <a:r>
              <a:rPr lang="de-DE" dirty="0" err="1">
                <a:solidFill>
                  <a:srgbClr val="333333"/>
                </a:solidFill>
              </a:rPr>
              <a:t>matching</a:t>
            </a:r>
            <a:endParaRPr lang="de-DE" dirty="0">
              <a:solidFill>
                <a:srgbClr val="333333"/>
              </a:solidFill>
            </a:endParaRPr>
          </a:p>
          <a:p>
            <a:r>
              <a:rPr lang="de-DE" dirty="0">
                <a:solidFill>
                  <a:srgbClr val="333333"/>
                </a:solidFill>
              </a:rPr>
              <a:t>Modellierung der Gewichte (</a:t>
            </a:r>
            <a:r>
              <a:rPr lang="de-DE" dirty="0" err="1">
                <a:solidFill>
                  <a:srgbClr val="333333"/>
                </a:solidFill>
              </a:rPr>
              <a:t>confounders</a:t>
            </a:r>
            <a:r>
              <a:rPr lang="de-DE" dirty="0">
                <a:solidFill>
                  <a:srgbClr val="333333"/>
                </a:solidFill>
              </a:rPr>
              <a:t> auf X)</a:t>
            </a:r>
          </a:p>
          <a:p>
            <a:r>
              <a:rPr lang="de-DE" dirty="0">
                <a:solidFill>
                  <a:srgbClr val="333333"/>
                </a:solidFill>
              </a:rPr>
              <a:t>Gewichte  simulieren Population in der </a:t>
            </a:r>
            <a:r>
              <a:rPr lang="de-DE" dirty="0" err="1">
                <a:solidFill>
                  <a:srgbClr val="333333"/>
                </a:solidFill>
              </a:rPr>
              <a:t>Confounder</a:t>
            </a:r>
            <a:r>
              <a:rPr lang="de-DE" dirty="0">
                <a:solidFill>
                  <a:srgbClr val="333333"/>
                </a:solidFill>
              </a:rPr>
              <a:t> und X unabhängig sind</a:t>
            </a:r>
          </a:p>
          <a:p>
            <a:endParaRPr lang="de-DE" dirty="0"/>
          </a:p>
        </p:txBody>
      </p:sp>
      <p:pic>
        <p:nvPicPr>
          <p:cNvPr id="5" name="Picture 4" descr="A picture containing indoor, necklet, accessory, old&#10;&#10;Description automatically generated">
            <a:extLst>
              <a:ext uri="{FF2B5EF4-FFF2-40B4-BE49-F238E27FC236}">
                <a16:creationId xmlns:a16="http://schemas.microsoft.com/office/drawing/2014/main" id="{425C788A-4664-4C3E-BAE9-DD64B213FA3A}"/>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9761" b="8664"/>
          <a:stretch/>
        </p:blipFill>
        <p:spPr>
          <a:xfrm>
            <a:off x="4495424" y="4001294"/>
            <a:ext cx="2828785" cy="2527546"/>
          </a:xfrm>
          <a:prstGeom prst="rect">
            <a:avLst/>
          </a:prstGeom>
        </p:spPr>
      </p:pic>
    </p:spTree>
    <p:extLst>
      <p:ext uri="{BB962C8B-B14F-4D97-AF65-F5344CB8AC3E}">
        <p14:creationId xmlns:p14="http://schemas.microsoft.com/office/powerpoint/2010/main" val="143975502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11DF8AB0-E34B-464A-AA77-5E1488090348}"/>
              </a:ext>
            </a:extLst>
          </p:cNvPr>
          <p:cNvSpPr txBox="1">
            <a:spLocks/>
          </p:cNvSpPr>
          <p:nvPr/>
        </p:nvSpPr>
        <p:spPr>
          <a:xfrm>
            <a:off x="387470" y="308286"/>
            <a:ext cx="4588414" cy="103216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b="1" kern="1200">
                <a:solidFill>
                  <a:schemeClr val="tx1"/>
                </a:solidFill>
                <a:latin typeface="Roboto" panose="02000000000000000000" pitchFamily="2" charset="0"/>
                <a:ea typeface="Roboto" panose="02000000000000000000" pitchFamily="2" charset="0"/>
                <a:cs typeface="+mj-cs"/>
              </a:defRPr>
            </a:lvl1pPr>
          </a:lstStyle>
          <a:p>
            <a:r>
              <a:rPr lang="de-DE" dirty="0"/>
              <a:t>Annahmen</a:t>
            </a:r>
          </a:p>
        </p:txBody>
      </p:sp>
      <p:sp>
        <p:nvSpPr>
          <p:cNvPr id="13" name="Content Placeholder 2">
            <a:extLst>
              <a:ext uri="{FF2B5EF4-FFF2-40B4-BE49-F238E27FC236}">
                <a16:creationId xmlns:a16="http://schemas.microsoft.com/office/drawing/2014/main" id="{65E6FCD9-B462-46FE-940A-333A84A17333}"/>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nSpc>
                <a:spcPct val="90000"/>
              </a:lnSpc>
              <a:spcBef>
                <a:spcPts val="1000"/>
              </a:spcBef>
              <a:buFont typeface="Arial" panose="020B0604020202020204" pitchFamily="34" charset="0"/>
              <a:buChar char="•"/>
              <a:defRPr sz="2800">
                <a:latin typeface="Roboto" panose="02000000000000000000" pitchFamily="2" charset="0"/>
                <a:ea typeface="Roboto" panose="02000000000000000000" pitchFamily="2" charset="0"/>
              </a:defRPr>
            </a:lvl1pPr>
            <a:lvl2pPr marL="685800" indent="-228600">
              <a:lnSpc>
                <a:spcPct val="90000"/>
              </a:lnSpc>
              <a:spcBef>
                <a:spcPts val="500"/>
              </a:spcBef>
              <a:buFont typeface="Arial" panose="020B0604020202020204" pitchFamily="34" charset="0"/>
              <a:buChar char="•"/>
              <a:defRPr sz="2400">
                <a:latin typeface="Roboto" panose="02000000000000000000" pitchFamily="2" charset="0"/>
                <a:ea typeface="Roboto" panose="02000000000000000000" pitchFamily="2" charset="0"/>
              </a:defRPr>
            </a:lvl2pPr>
            <a:lvl3pPr marL="1143000" indent="-228600">
              <a:lnSpc>
                <a:spcPct val="90000"/>
              </a:lnSpc>
              <a:spcBef>
                <a:spcPts val="500"/>
              </a:spcBef>
              <a:buFont typeface="Arial" panose="020B0604020202020204" pitchFamily="34" charset="0"/>
              <a:buChar char="•"/>
              <a:defRPr sz="2000">
                <a:latin typeface="Roboto" panose="02000000000000000000" pitchFamily="2" charset="0"/>
                <a:ea typeface="Roboto" panose="02000000000000000000" pitchFamily="2" charset="0"/>
              </a:defRPr>
            </a:lvl3pPr>
            <a:lvl4pPr marL="1600200" indent="-228600">
              <a:lnSpc>
                <a:spcPct val="90000"/>
              </a:lnSpc>
              <a:spcBef>
                <a:spcPts val="500"/>
              </a:spcBef>
              <a:buFont typeface="Arial" panose="020B0604020202020204" pitchFamily="34" charset="0"/>
              <a:buChar char="•"/>
              <a:defRPr>
                <a:latin typeface="Roboto" panose="02000000000000000000" pitchFamily="2" charset="0"/>
                <a:ea typeface="Roboto" panose="02000000000000000000" pitchFamily="2" charset="0"/>
              </a:defRPr>
            </a:lvl4pPr>
            <a:lvl5pPr marL="2057400" indent="-228600">
              <a:lnSpc>
                <a:spcPct val="90000"/>
              </a:lnSpc>
              <a:spcBef>
                <a:spcPts val="500"/>
              </a:spcBef>
              <a:buFont typeface="Arial" panose="020B0604020202020204" pitchFamily="34" charset="0"/>
              <a:buChar char="•"/>
              <a:defRPr>
                <a:latin typeface="Roboto" panose="02000000000000000000" pitchFamily="2" charset="0"/>
                <a:ea typeface="Roboto" panose="02000000000000000000" pitchFamily="2"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de-DE" dirty="0">
                <a:solidFill>
                  <a:srgbClr val="333333"/>
                </a:solidFill>
              </a:rPr>
              <a:t>In Kombination mit Regression ggf. doppelt robust (entweder Gewichte oder Regression korrekt spezifiziert)</a:t>
            </a:r>
          </a:p>
          <a:p>
            <a:endParaRPr lang="de-DE" dirty="0"/>
          </a:p>
        </p:txBody>
      </p:sp>
      <p:pic>
        <p:nvPicPr>
          <p:cNvPr id="5" name="Picture 4" descr="A picture containing indoor, necklet, accessory, old&#10;&#10;Description automatically generated">
            <a:extLst>
              <a:ext uri="{FF2B5EF4-FFF2-40B4-BE49-F238E27FC236}">
                <a16:creationId xmlns:a16="http://schemas.microsoft.com/office/drawing/2014/main" id="{425C788A-4664-4C3E-BAE9-DD64B213FA3A}"/>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9761" b="8664"/>
          <a:stretch/>
        </p:blipFill>
        <p:spPr>
          <a:xfrm>
            <a:off x="3707150" y="3429000"/>
            <a:ext cx="3621564" cy="3235901"/>
          </a:xfrm>
          <a:prstGeom prst="rect">
            <a:avLst/>
          </a:prstGeom>
        </p:spPr>
      </p:pic>
    </p:spTree>
    <p:extLst>
      <p:ext uri="{BB962C8B-B14F-4D97-AF65-F5344CB8AC3E}">
        <p14:creationId xmlns:p14="http://schemas.microsoft.com/office/powerpoint/2010/main" val="413405114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B80DEC-7F7F-457D-8D95-4D130C13CBCA}"/>
              </a:ext>
            </a:extLst>
          </p:cNvPr>
          <p:cNvSpPr>
            <a:spLocks noGrp="1"/>
          </p:cNvSpPr>
          <p:nvPr>
            <p:ph type="title"/>
          </p:nvPr>
        </p:nvSpPr>
        <p:spPr/>
        <p:txBody>
          <a:bodyPr/>
          <a:lstStyle/>
          <a:p>
            <a:endParaRPr lang="de-DE"/>
          </a:p>
        </p:txBody>
      </p:sp>
      <p:sp>
        <p:nvSpPr>
          <p:cNvPr id="3" name="Text Placeholder 2">
            <a:extLst>
              <a:ext uri="{FF2B5EF4-FFF2-40B4-BE49-F238E27FC236}">
                <a16:creationId xmlns:a16="http://schemas.microsoft.com/office/drawing/2014/main" id="{45D672C7-8A31-4BAF-A24E-D83CFC0A615E}"/>
              </a:ext>
            </a:extLst>
          </p:cNvPr>
          <p:cNvSpPr>
            <a:spLocks noGrp="1"/>
          </p:cNvSpPr>
          <p:nvPr>
            <p:ph type="body" idx="1"/>
          </p:nvPr>
        </p:nvSpPr>
        <p:spPr/>
        <p:txBody>
          <a:bodyPr/>
          <a:lstStyle/>
          <a:p>
            <a:endParaRPr lang="de-DE"/>
          </a:p>
        </p:txBody>
      </p:sp>
      <p:sp>
        <p:nvSpPr>
          <p:cNvPr id="4" name="Slide Number Placeholder 3">
            <a:extLst>
              <a:ext uri="{FF2B5EF4-FFF2-40B4-BE49-F238E27FC236}">
                <a16:creationId xmlns:a16="http://schemas.microsoft.com/office/drawing/2014/main" id="{417C2BC4-B35C-4AC4-B65C-4FD3C4D0200A}"/>
              </a:ext>
            </a:extLst>
          </p:cNvPr>
          <p:cNvSpPr>
            <a:spLocks noGrp="1"/>
          </p:cNvSpPr>
          <p:nvPr>
            <p:ph type="sldNum" sz="quarter" idx="12"/>
          </p:nvPr>
        </p:nvSpPr>
        <p:spPr/>
        <p:txBody>
          <a:bodyPr/>
          <a:lstStyle/>
          <a:p>
            <a:fld id="{5F3DA2C8-5B72-4388-8D1E-72C210589DD5}" type="slidenum">
              <a:rPr lang="en-US" smtClean="0"/>
              <a:t>66</a:t>
            </a:fld>
            <a:endParaRPr lang="en-US"/>
          </a:p>
        </p:txBody>
      </p:sp>
      <p:pic>
        <p:nvPicPr>
          <p:cNvPr id="6" name="Picture 5" descr="A screenshot of a computer&#10;&#10;Description automatically generated with medium confidence">
            <a:extLst>
              <a:ext uri="{FF2B5EF4-FFF2-40B4-BE49-F238E27FC236}">
                <a16:creationId xmlns:a16="http://schemas.microsoft.com/office/drawing/2014/main" id="{11F901B2-B74D-4B71-B722-C367212BE28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232493"/>
            <a:ext cx="12192000" cy="4393013"/>
          </a:xfrm>
          <a:prstGeom prst="rect">
            <a:avLst/>
          </a:prstGeom>
        </p:spPr>
      </p:pic>
    </p:spTree>
    <p:extLst>
      <p:ext uri="{BB962C8B-B14F-4D97-AF65-F5344CB8AC3E}">
        <p14:creationId xmlns:p14="http://schemas.microsoft.com/office/powerpoint/2010/main" val="277796054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69CE6-2BB2-4415-888C-32B2E0422FD5}"/>
              </a:ext>
            </a:extLst>
          </p:cNvPr>
          <p:cNvSpPr>
            <a:spLocks noGrp="1"/>
          </p:cNvSpPr>
          <p:nvPr>
            <p:ph type="title"/>
          </p:nvPr>
        </p:nvSpPr>
        <p:spPr/>
        <p:txBody>
          <a:bodyPr/>
          <a:lstStyle/>
          <a:p>
            <a:endParaRPr lang="de-DE"/>
          </a:p>
        </p:txBody>
      </p:sp>
      <p:sp>
        <p:nvSpPr>
          <p:cNvPr id="3" name="Text Placeholder 2">
            <a:extLst>
              <a:ext uri="{FF2B5EF4-FFF2-40B4-BE49-F238E27FC236}">
                <a16:creationId xmlns:a16="http://schemas.microsoft.com/office/drawing/2014/main" id="{4237B255-074B-4FB8-8C2B-883A781E960C}"/>
              </a:ext>
            </a:extLst>
          </p:cNvPr>
          <p:cNvSpPr>
            <a:spLocks noGrp="1"/>
          </p:cNvSpPr>
          <p:nvPr>
            <p:ph type="body" idx="1"/>
          </p:nvPr>
        </p:nvSpPr>
        <p:spPr/>
        <p:txBody>
          <a:bodyPr/>
          <a:lstStyle/>
          <a:p>
            <a:endParaRPr lang="de-DE"/>
          </a:p>
        </p:txBody>
      </p:sp>
      <p:sp>
        <p:nvSpPr>
          <p:cNvPr id="4" name="Slide Number Placeholder 3">
            <a:extLst>
              <a:ext uri="{FF2B5EF4-FFF2-40B4-BE49-F238E27FC236}">
                <a16:creationId xmlns:a16="http://schemas.microsoft.com/office/drawing/2014/main" id="{51F8F782-69A4-45C2-8333-0857480FF6BC}"/>
              </a:ext>
            </a:extLst>
          </p:cNvPr>
          <p:cNvSpPr>
            <a:spLocks noGrp="1"/>
          </p:cNvSpPr>
          <p:nvPr>
            <p:ph type="sldNum" sz="quarter" idx="12"/>
          </p:nvPr>
        </p:nvSpPr>
        <p:spPr/>
        <p:txBody>
          <a:bodyPr/>
          <a:lstStyle/>
          <a:p>
            <a:fld id="{5F3DA2C8-5B72-4388-8D1E-72C210589DD5}" type="slidenum">
              <a:rPr lang="en-US" smtClean="0"/>
              <a:t>67</a:t>
            </a:fld>
            <a:endParaRPr lang="en-US"/>
          </a:p>
        </p:txBody>
      </p:sp>
      <p:pic>
        <p:nvPicPr>
          <p:cNvPr id="6" name="Picture 5" descr="Graphical user interface&#10;&#10;Description automatically generated with low confidence">
            <a:extLst>
              <a:ext uri="{FF2B5EF4-FFF2-40B4-BE49-F238E27FC236}">
                <a16:creationId xmlns:a16="http://schemas.microsoft.com/office/drawing/2014/main" id="{C5AC4745-1CD2-46D3-A523-77F611A079F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968357"/>
            <a:ext cx="12192000" cy="4921286"/>
          </a:xfrm>
          <a:prstGeom prst="rect">
            <a:avLst/>
          </a:prstGeom>
        </p:spPr>
      </p:pic>
    </p:spTree>
    <p:extLst>
      <p:ext uri="{BB962C8B-B14F-4D97-AF65-F5344CB8AC3E}">
        <p14:creationId xmlns:p14="http://schemas.microsoft.com/office/powerpoint/2010/main" val="348931328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645C43-20DA-49AB-8EF8-D0C6E508AA6A}"/>
              </a:ext>
            </a:extLst>
          </p:cNvPr>
          <p:cNvSpPr>
            <a:spLocks noGrp="1"/>
          </p:cNvSpPr>
          <p:nvPr>
            <p:ph type="title"/>
          </p:nvPr>
        </p:nvSpPr>
        <p:spPr/>
        <p:txBody>
          <a:bodyPr/>
          <a:lstStyle/>
          <a:p>
            <a:endParaRPr lang="de-DE"/>
          </a:p>
        </p:txBody>
      </p:sp>
      <p:sp>
        <p:nvSpPr>
          <p:cNvPr id="3" name="Text Placeholder 2">
            <a:extLst>
              <a:ext uri="{FF2B5EF4-FFF2-40B4-BE49-F238E27FC236}">
                <a16:creationId xmlns:a16="http://schemas.microsoft.com/office/drawing/2014/main" id="{0A18185D-45EE-429B-AC3F-014EA78AC10A}"/>
              </a:ext>
            </a:extLst>
          </p:cNvPr>
          <p:cNvSpPr>
            <a:spLocks noGrp="1"/>
          </p:cNvSpPr>
          <p:nvPr>
            <p:ph type="body" idx="1"/>
          </p:nvPr>
        </p:nvSpPr>
        <p:spPr/>
        <p:txBody>
          <a:bodyPr/>
          <a:lstStyle/>
          <a:p>
            <a:endParaRPr lang="de-DE"/>
          </a:p>
        </p:txBody>
      </p:sp>
      <p:sp>
        <p:nvSpPr>
          <p:cNvPr id="4" name="Slide Number Placeholder 3">
            <a:extLst>
              <a:ext uri="{FF2B5EF4-FFF2-40B4-BE49-F238E27FC236}">
                <a16:creationId xmlns:a16="http://schemas.microsoft.com/office/drawing/2014/main" id="{8F3C18A1-9ED6-4070-AFAA-3215F7E12EA2}"/>
              </a:ext>
            </a:extLst>
          </p:cNvPr>
          <p:cNvSpPr>
            <a:spLocks noGrp="1"/>
          </p:cNvSpPr>
          <p:nvPr>
            <p:ph type="sldNum" sz="quarter" idx="12"/>
          </p:nvPr>
        </p:nvSpPr>
        <p:spPr/>
        <p:txBody>
          <a:bodyPr/>
          <a:lstStyle/>
          <a:p>
            <a:fld id="{5F3DA2C8-5B72-4388-8D1E-72C210589DD5}" type="slidenum">
              <a:rPr lang="en-US" smtClean="0"/>
              <a:t>68</a:t>
            </a:fld>
            <a:endParaRPr lang="en-US"/>
          </a:p>
        </p:txBody>
      </p:sp>
      <p:pic>
        <p:nvPicPr>
          <p:cNvPr id="6" name="Picture 5">
            <a:extLst>
              <a:ext uri="{FF2B5EF4-FFF2-40B4-BE49-F238E27FC236}">
                <a16:creationId xmlns:a16="http://schemas.microsoft.com/office/drawing/2014/main" id="{38059DA1-7905-42DC-86CC-5B5AA0A031A1}"/>
              </a:ext>
            </a:extLst>
          </p:cNvPr>
          <p:cNvPicPr>
            <a:picLocks noChangeAspect="1"/>
          </p:cNvPicPr>
          <p:nvPr/>
        </p:nvPicPr>
        <p:blipFill>
          <a:blip r:embed="rId2"/>
          <a:stretch>
            <a:fillRect/>
          </a:stretch>
        </p:blipFill>
        <p:spPr>
          <a:xfrm>
            <a:off x="2734091" y="704064"/>
            <a:ext cx="6839568" cy="4864083"/>
          </a:xfrm>
          <a:prstGeom prst="rect">
            <a:avLst/>
          </a:prstGeom>
        </p:spPr>
      </p:pic>
    </p:spTree>
    <p:extLst>
      <p:ext uri="{BB962C8B-B14F-4D97-AF65-F5344CB8AC3E}">
        <p14:creationId xmlns:p14="http://schemas.microsoft.com/office/powerpoint/2010/main" val="159939609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9FC416-C069-4847-A29C-3870E13646FB}"/>
              </a:ext>
            </a:extLst>
          </p:cNvPr>
          <p:cNvSpPr>
            <a:spLocks noGrp="1"/>
          </p:cNvSpPr>
          <p:nvPr>
            <p:ph type="title"/>
          </p:nvPr>
        </p:nvSpPr>
        <p:spPr/>
        <p:txBody>
          <a:bodyPr/>
          <a:lstStyle/>
          <a:p>
            <a:endParaRPr lang="de-DE"/>
          </a:p>
        </p:txBody>
      </p:sp>
      <p:sp>
        <p:nvSpPr>
          <p:cNvPr id="3" name="Text Placeholder 2">
            <a:extLst>
              <a:ext uri="{FF2B5EF4-FFF2-40B4-BE49-F238E27FC236}">
                <a16:creationId xmlns:a16="http://schemas.microsoft.com/office/drawing/2014/main" id="{C646BB5B-DD7F-4A5E-9658-0A253B34A8BA}"/>
              </a:ext>
            </a:extLst>
          </p:cNvPr>
          <p:cNvSpPr>
            <a:spLocks noGrp="1"/>
          </p:cNvSpPr>
          <p:nvPr>
            <p:ph type="body" idx="1"/>
          </p:nvPr>
        </p:nvSpPr>
        <p:spPr/>
        <p:txBody>
          <a:bodyPr/>
          <a:lstStyle/>
          <a:p>
            <a:endParaRPr lang="de-DE"/>
          </a:p>
        </p:txBody>
      </p:sp>
      <p:sp>
        <p:nvSpPr>
          <p:cNvPr id="4" name="Slide Number Placeholder 3">
            <a:extLst>
              <a:ext uri="{FF2B5EF4-FFF2-40B4-BE49-F238E27FC236}">
                <a16:creationId xmlns:a16="http://schemas.microsoft.com/office/drawing/2014/main" id="{33935813-E208-481E-9A80-370F08427DBB}"/>
              </a:ext>
            </a:extLst>
          </p:cNvPr>
          <p:cNvSpPr>
            <a:spLocks noGrp="1"/>
          </p:cNvSpPr>
          <p:nvPr>
            <p:ph type="sldNum" sz="quarter" idx="12"/>
          </p:nvPr>
        </p:nvSpPr>
        <p:spPr/>
        <p:txBody>
          <a:bodyPr/>
          <a:lstStyle/>
          <a:p>
            <a:fld id="{5F3DA2C8-5B72-4388-8D1E-72C210589DD5}" type="slidenum">
              <a:rPr lang="en-US" smtClean="0"/>
              <a:t>69</a:t>
            </a:fld>
            <a:endParaRPr lang="en-US"/>
          </a:p>
        </p:txBody>
      </p:sp>
      <p:pic>
        <p:nvPicPr>
          <p:cNvPr id="6" name="Picture 5" descr="Text&#10;&#10;Description automatically generated">
            <a:extLst>
              <a:ext uri="{FF2B5EF4-FFF2-40B4-BE49-F238E27FC236}">
                <a16:creationId xmlns:a16="http://schemas.microsoft.com/office/drawing/2014/main" id="{DE795C5D-9DB8-4A73-8B09-DE12424F13D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721385"/>
            <a:ext cx="12192000" cy="3415229"/>
          </a:xfrm>
          <a:prstGeom prst="rect">
            <a:avLst/>
          </a:prstGeom>
        </p:spPr>
      </p:pic>
    </p:spTree>
    <p:extLst>
      <p:ext uri="{BB962C8B-B14F-4D97-AF65-F5344CB8AC3E}">
        <p14:creationId xmlns:p14="http://schemas.microsoft.com/office/powerpoint/2010/main" val="19059793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t>
            </a:r>
            <a:r>
              <a:rPr lang="en-US" dirty="0" err="1"/>
              <a:t>Wenig</a:t>
            </a:r>
            <a:r>
              <a:rPr lang="en-US" dirty="0"/>
              <a:t>) </a:t>
            </a:r>
            <a:r>
              <a:rPr lang="en-US" dirty="0" err="1"/>
              <a:t>Theorie</a:t>
            </a:r>
            <a:r>
              <a:rPr lang="en-US" dirty="0"/>
              <a:t> und </a:t>
            </a:r>
            <a:r>
              <a:rPr lang="en-US" dirty="0" err="1"/>
              <a:t>Grundlagen</a:t>
            </a:r>
            <a:endParaRPr lang="en-US" dirty="0"/>
          </a:p>
        </p:txBody>
      </p:sp>
      <p:sp>
        <p:nvSpPr>
          <p:cNvPr id="4" name="Text Placeholder 3"/>
          <p:cNvSpPr>
            <a:spLocks noGrp="1"/>
          </p:cNvSpPr>
          <p:nvPr>
            <p:ph type="body" idx="1"/>
          </p:nvPr>
        </p:nvSpPr>
        <p:spPr/>
        <p:txBody>
          <a:bodyPr/>
          <a:lstStyle/>
          <a:p>
            <a:endParaRPr lang="en-US" dirty="0"/>
          </a:p>
        </p:txBody>
      </p:sp>
      <p:sp>
        <p:nvSpPr>
          <p:cNvPr id="5" name="Slide Number Placeholder 4"/>
          <p:cNvSpPr>
            <a:spLocks noGrp="1"/>
          </p:cNvSpPr>
          <p:nvPr>
            <p:ph type="sldNum" sz="quarter" idx="12"/>
          </p:nvPr>
        </p:nvSpPr>
        <p:spPr/>
        <p:txBody>
          <a:bodyPr/>
          <a:lstStyle/>
          <a:p>
            <a:fld id="{5F3DA2C8-5B72-4388-8D1E-72C210589DD5}" type="slidenum">
              <a:rPr lang="en-US" smtClean="0"/>
              <a:t>7</a:t>
            </a:fld>
            <a:endParaRPr lang="en-US" dirty="0"/>
          </a:p>
        </p:txBody>
      </p:sp>
    </p:spTree>
    <p:extLst>
      <p:ext uri="{BB962C8B-B14F-4D97-AF65-F5344CB8AC3E}">
        <p14:creationId xmlns:p14="http://schemas.microsoft.com/office/powerpoint/2010/main" val="300196270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BB421D-A186-42A3-87B9-4B4FFA96D0EC}"/>
              </a:ext>
            </a:extLst>
          </p:cNvPr>
          <p:cNvSpPr>
            <a:spLocks noGrp="1"/>
          </p:cNvSpPr>
          <p:nvPr>
            <p:ph type="title"/>
          </p:nvPr>
        </p:nvSpPr>
        <p:spPr/>
        <p:txBody>
          <a:bodyPr/>
          <a:lstStyle/>
          <a:p>
            <a:endParaRPr lang="de-DE"/>
          </a:p>
        </p:txBody>
      </p:sp>
      <p:sp>
        <p:nvSpPr>
          <p:cNvPr id="3" name="Text Placeholder 2">
            <a:extLst>
              <a:ext uri="{FF2B5EF4-FFF2-40B4-BE49-F238E27FC236}">
                <a16:creationId xmlns:a16="http://schemas.microsoft.com/office/drawing/2014/main" id="{617FBA67-DEED-4851-B630-66A1B9864C2B}"/>
              </a:ext>
            </a:extLst>
          </p:cNvPr>
          <p:cNvSpPr>
            <a:spLocks noGrp="1"/>
          </p:cNvSpPr>
          <p:nvPr>
            <p:ph type="body" idx="1"/>
          </p:nvPr>
        </p:nvSpPr>
        <p:spPr/>
        <p:txBody>
          <a:bodyPr/>
          <a:lstStyle/>
          <a:p>
            <a:endParaRPr lang="de-DE"/>
          </a:p>
        </p:txBody>
      </p:sp>
      <p:sp>
        <p:nvSpPr>
          <p:cNvPr id="4" name="Slide Number Placeholder 3">
            <a:extLst>
              <a:ext uri="{FF2B5EF4-FFF2-40B4-BE49-F238E27FC236}">
                <a16:creationId xmlns:a16="http://schemas.microsoft.com/office/drawing/2014/main" id="{FA43C1E9-45A1-49D4-B13E-54D7F8AC3A4F}"/>
              </a:ext>
            </a:extLst>
          </p:cNvPr>
          <p:cNvSpPr>
            <a:spLocks noGrp="1"/>
          </p:cNvSpPr>
          <p:nvPr>
            <p:ph type="sldNum" sz="quarter" idx="12"/>
          </p:nvPr>
        </p:nvSpPr>
        <p:spPr/>
        <p:txBody>
          <a:bodyPr/>
          <a:lstStyle/>
          <a:p>
            <a:fld id="{5F3DA2C8-5B72-4388-8D1E-72C210589DD5}" type="slidenum">
              <a:rPr lang="en-US" smtClean="0"/>
              <a:t>70</a:t>
            </a:fld>
            <a:endParaRPr lang="en-US"/>
          </a:p>
        </p:txBody>
      </p:sp>
      <p:pic>
        <p:nvPicPr>
          <p:cNvPr id="6" name="Picture 5" descr="Diagram&#10;&#10;Description automatically generated">
            <a:extLst>
              <a:ext uri="{FF2B5EF4-FFF2-40B4-BE49-F238E27FC236}">
                <a16:creationId xmlns:a16="http://schemas.microsoft.com/office/drawing/2014/main" id="{B438292D-E7F2-40EB-9944-9F13D821B5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0097" y="0"/>
            <a:ext cx="10931806" cy="6858000"/>
          </a:xfrm>
          <a:prstGeom prst="rect">
            <a:avLst/>
          </a:prstGeom>
        </p:spPr>
      </p:pic>
    </p:spTree>
    <p:extLst>
      <p:ext uri="{BB962C8B-B14F-4D97-AF65-F5344CB8AC3E}">
        <p14:creationId xmlns:p14="http://schemas.microsoft.com/office/powerpoint/2010/main" val="162979126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BB421D-A186-42A3-87B9-4B4FFA96D0EC}"/>
              </a:ext>
            </a:extLst>
          </p:cNvPr>
          <p:cNvSpPr>
            <a:spLocks noGrp="1"/>
          </p:cNvSpPr>
          <p:nvPr>
            <p:ph type="title"/>
          </p:nvPr>
        </p:nvSpPr>
        <p:spPr/>
        <p:txBody>
          <a:bodyPr/>
          <a:lstStyle/>
          <a:p>
            <a:endParaRPr lang="de-DE"/>
          </a:p>
        </p:txBody>
      </p:sp>
      <p:sp>
        <p:nvSpPr>
          <p:cNvPr id="3" name="Text Placeholder 2">
            <a:extLst>
              <a:ext uri="{FF2B5EF4-FFF2-40B4-BE49-F238E27FC236}">
                <a16:creationId xmlns:a16="http://schemas.microsoft.com/office/drawing/2014/main" id="{617FBA67-DEED-4851-B630-66A1B9864C2B}"/>
              </a:ext>
            </a:extLst>
          </p:cNvPr>
          <p:cNvSpPr>
            <a:spLocks noGrp="1"/>
          </p:cNvSpPr>
          <p:nvPr>
            <p:ph type="body" idx="1"/>
          </p:nvPr>
        </p:nvSpPr>
        <p:spPr/>
        <p:txBody>
          <a:bodyPr/>
          <a:lstStyle/>
          <a:p>
            <a:endParaRPr lang="de-DE"/>
          </a:p>
        </p:txBody>
      </p:sp>
      <p:sp>
        <p:nvSpPr>
          <p:cNvPr id="4" name="Slide Number Placeholder 3">
            <a:extLst>
              <a:ext uri="{FF2B5EF4-FFF2-40B4-BE49-F238E27FC236}">
                <a16:creationId xmlns:a16="http://schemas.microsoft.com/office/drawing/2014/main" id="{FA43C1E9-45A1-49D4-B13E-54D7F8AC3A4F}"/>
              </a:ext>
            </a:extLst>
          </p:cNvPr>
          <p:cNvSpPr>
            <a:spLocks noGrp="1"/>
          </p:cNvSpPr>
          <p:nvPr>
            <p:ph type="sldNum" sz="quarter" idx="12"/>
          </p:nvPr>
        </p:nvSpPr>
        <p:spPr/>
        <p:txBody>
          <a:bodyPr/>
          <a:lstStyle/>
          <a:p>
            <a:fld id="{5F3DA2C8-5B72-4388-8D1E-72C210589DD5}" type="slidenum">
              <a:rPr lang="en-US" smtClean="0"/>
              <a:t>71</a:t>
            </a:fld>
            <a:endParaRPr lang="en-US"/>
          </a:p>
        </p:txBody>
      </p:sp>
      <p:pic>
        <p:nvPicPr>
          <p:cNvPr id="7" name="Picture 6" descr="Diagram&#10;&#10;Description automatically generated">
            <a:extLst>
              <a:ext uri="{FF2B5EF4-FFF2-40B4-BE49-F238E27FC236}">
                <a16:creationId xmlns:a16="http://schemas.microsoft.com/office/drawing/2014/main" id="{CB73CD93-1307-4B18-B98B-57EDB66C7C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0097" y="0"/>
            <a:ext cx="10931806" cy="6858000"/>
          </a:xfrm>
          <a:prstGeom prst="rect">
            <a:avLst/>
          </a:prstGeom>
        </p:spPr>
      </p:pic>
    </p:spTree>
    <p:extLst>
      <p:ext uri="{BB962C8B-B14F-4D97-AF65-F5344CB8AC3E}">
        <p14:creationId xmlns:p14="http://schemas.microsoft.com/office/powerpoint/2010/main" val="398788521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9F9B3DB-6A61-44FE-B4C8-480996F94E47}"/>
              </a:ext>
            </a:extLst>
          </p:cNvPr>
          <p:cNvSpPr>
            <a:spLocks noGrp="1"/>
          </p:cNvSpPr>
          <p:nvPr>
            <p:ph type="title"/>
          </p:nvPr>
        </p:nvSpPr>
        <p:spPr/>
        <p:txBody>
          <a:bodyPr/>
          <a:lstStyle/>
          <a:p>
            <a:endParaRPr lang="de-DE"/>
          </a:p>
        </p:txBody>
      </p:sp>
      <p:sp>
        <p:nvSpPr>
          <p:cNvPr id="6" name="Text Placeholder 5">
            <a:extLst>
              <a:ext uri="{FF2B5EF4-FFF2-40B4-BE49-F238E27FC236}">
                <a16:creationId xmlns:a16="http://schemas.microsoft.com/office/drawing/2014/main" id="{DA5216A7-F6C4-4063-AE46-B58D413F82F7}"/>
              </a:ext>
            </a:extLst>
          </p:cNvPr>
          <p:cNvSpPr>
            <a:spLocks noGrp="1"/>
          </p:cNvSpPr>
          <p:nvPr>
            <p:ph type="body" idx="1"/>
          </p:nvPr>
        </p:nvSpPr>
        <p:spPr/>
        <p:txBody>
          <a:bodyPr/>
          <a:lstStyle/>
          <a:p>
            <a:endParaRPr lang="de-DE"/>
          </a:p>
        </p:txBody>
      </p:sp>
      <p:sp>
        <p:nvSpPr>
          <p:cNvPr id="4" name="Slide Number Placeholder 3">
            <a:extLst>
              <a:ext uri="{FF2B5EF4-FFF2-40B4-BE49-F238E27FC236}">
                <a16:creationId xmlns:a16="http://schemas.microsoft.com/office/drawing/2014/main" id="{D72922D8-0349-4718-88E7-71FC3DE1FE4F}"/>
              </a:ext>
            </a:extLst>
          </p:cNvPr>
          <p:cNvSpPr>
            <a:spLocks noGrp="1"/>
          </p:cNvSpPr>
          <p:nvPr>
            <p:ph type="sldNum" sz="quarter" idx="12"/>
          </p:nvPr>
        </p:nvSpPr>
        <p:spPr/>
        <p:txBody>
          <a:bodyPr/>
          <a:lstStyle/>
          <a:p>
            <a:fld id="{5F3DA2C8-5B72-4388-8D1E-72C210589DD5}" type="slidenum">
              <a:rPr lang="en-US" smtClean="0"/>
              <a:t>72</a:t>
            </a:fld>
            <a:endParaRPr lang="en-US"/>
          </a:p>
        </p:txBody>
      </p:sp>
      <p:pic>
        <p:nvPicPr>
          <p:cNvPr id="8" name="Picture 7" descr="Text&#10;&#10;Description automatically generated">
            <a:extLst>
              <a:ext uri="{FF2B5EF4-FFF2-40B4-BE49-F238E27FC236}">
                <a16:creationId xmlns:a16="http://schemas.microsoft.com/office/drawing/2014/main" id="{B2D7BDB6-9E6A-483F-BC95-5C474CE31A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357611"/>
            <a:ext cx="12192000" cy="4142778"/>
          </a:xfrm>
          <a:prstGeom prst="rect">
            <a:avLst/>
          </a:prstGeom>
        </p:spPr>
      </p:pic>
    </p:spTree>
    <p:extLst>
      <p:ext uri="{BB962C8B-B14F-4D97-AF65-F5344CB8AC3E}">
        <p14:creationId xmlns:p14="http://schemas.microsoft.com/office/powerpoint/2010/main" val="60860525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60705B-827B-401F-B223-69AEE709022B}"/>
              </a:ext>
            </a:extLst>
          </p:cNvPr>
          <p:cNvSpPr>
            <a:spLocks noGrp="1"/>
          </p:cNvSpPr>
          <p:nvPr>
            <p:ph type="title"/>
          </p:nvPr>
        </p:nvSpPr>
        <p:spPr/>
        <p:txBody>
          <a:bodyPr/>
          <a:lstStyle/>
          <a:p>
            <a:endParaRPr lang="de-DE"/>
          </a:p>
        </p:txBody>
      </p:sp>
      <p:sp>
        <p:nvSpPr>
          <p:cNvPr id="3" name="Text Placeholder 2">
            <a:extLst>
              <a:ext uri="{FF2B5EF4-FFF2-40B4-BE49-F238E27FC236}">
                <a16:creationId xmlns:a16="http://schemas.microsoft.com/office/drawing/2014/main" id="{160F781C-075E-4708-BF7F-4B733C58190B}"/>
              </a:ext>
            </a:extLst>
          </p:cNvPr>
          <p:cNvSpPr>
            <a:spLocks noGrp="1"/>
          </p:cNvSpPr>
          <p:nvPr>
            <p:ph type="body" idx="1"/>
          </p:nvPr>
        </p:nvSpPr>
        <p:spPr/>
        <p:txBody>
          <a:bodyPr/>
          <a:lstStyle/>
          <a:p>
            <a:endParaRPr lang="de-DE"/>
          </a:p>
        </p:txBody>
      </p:sp>
      <p:sp>
        <p:nvSpPr>
          <p:cNvPr id="4" name="Slide Number Placeholder 3">
            <a:extLst>
              <a:ext uri="{FF2B5EF4-FFF2-40B4-BE49-F238E27FC236}">
                <a16:creationId xmlns:a16="http://schemas.microsoft.com/office/drawing/2014/main" id="{B687ADF7-32B3-433A-99F2-9FBA7CB8C23E}"/>
              </a:ext>
            </a:extLst>
          </p:cNvPr>
          <p:cNvSpPr>
            <a:spLocks noGrp="1"/>
          </p:cNvSpPr>
          <p:nvPr>
            <p:ph type="sldNum" sz="quarter" idx="12"/>
          </p:nvPr>
        </p:nvSpPr>
        <p:spPr/>
        <p:txBody>
          <a:bodyPr/>
          <a:lstStyle/>
          <a:p>
            <a:fld id="{5F3DA2C8-5B72-4388-8D1E-72C210589DD5}" type="slidenum">
              <a:rPr lang="en-US" smtClean="0"/>
              <a:t>73</a:t>
            </a:fld>
            <a:endParaRPr lang="en-US"/>
          </a:p>
        </p:txBody>
      </p:sp>
      <p:pic>
        <p:nvPicPr>
          <p:cNvPr id="6" name="Picture 5" descr="Graphical user interface&#10;&#10;Description automatically generated with medium confidence">
            <a:extLst>
              <a:ext uri="{FF2B5EF4-FFF2-40B4-BE49-F238E27FC236}">
                <a16:creationId xmlns:a16="http://schemas.microsoft.com/office/drawing/2014/main" id="{B353E9BE-8715-402C-8061-13AA342878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7050" y="0"/>
            <a:ext cx="11137900" cy="6858000"/>
          </a:xfrm>
          <a:prstGeom prst="rect">
            <a:avLst/>
          </a:prstGeom>
        </p:spPr>
      </p:pic>
    </p:spTree>
    <p:extLst>
      <p:ext uri="{BB962C8B-B14F-4D97-AF65-F5344CB8AC3E}">
        <p14:creationId xmlns:p14="http://schemas.microsoft.com/office/powerpoint/2010/main" val="81168919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02013-DFD2-4338-A194-659F5E10483F}"/>
              </a:ext>
            </a:extLst>
          </p:cNvPr>
          <p:cNvSpPr>
            <a:spLocks noGrp="1"/>
          </p:cNvSpPr>
          <p:nvPr>
            <p:ph type="title"/>
          </p:nvPr>
        </p:nvSpPr>
        <p:spPr/>
        <p:txBody>
          <a:bodyPr/>
          <a:lstStyle/>
          <a:p>
            <a:endParaRPr lang="de-DE"/>
          </a:p>
        </p:txBody>
      </p:sp>
      <p:sp>
        <p:nvSpPr>
          <p:cNvPr id="3" name="Text Placeholder 2">
            <a:extLst>
              <a:ext uri="{FF2B5EF4-FFF2-40B4-BE49-F238E27FC236}">
                <a16:creationId xmlns:a16="http://schemas.microsoft.com/office/drawing/2014/main" id="{A8B11516-A7D4-4572-9470-FE9FDABF7760}"/>
              </a:ext>
            </a:extLst>
          </p:cNvPr>
          <p:cNvSpPr>
            <a:spLocks noGrp="1"/>
          </p:cNvSpPr>
          <p:nvPr>
            <p:ph type="body" idx="1"/>
          </p:nvPr>
        </p:nvSpPr>
        <p:spPr/>
        <p:txBody>
          <a:bodyPr/>
          <a:lstStyle/>
          <a:p>
            <a:endParaRPr lang="de-DE"/>
          </a:p>
        </p:txBody>
      </p:sp>
      <p:sp>
        <p:nvSpPr>
          <p:cNvPr id="4" name="Slide Number Placeholder 3">
            <a:extLst>
              <a:ext uri="{FF2B5EF4-FFF2-40B4-BE49-F238E27FC236}">
                <a16:creationId xmlns:a16="http://schemas.microsoft.com/office/drawing/2014/main" id="{BA5809A7-E229-4429-9400-69B831E26154}"/>
              </a:ext>
            </a:extLst>
          </p:cNvPr>
          <p:cNvSpPr>
            <a:spLocks noGrp="1"/>
          </p:cNvSpPr>
          <p:nvPr>
            <p:ph type="sldNum" sz="quarter" idx="12"/>
          </p:nvPr>
        </p:nvSpPr>
        <p:spPr/>
        <p:txBody>
          <a:bodyPr/>
          <a:lstStyle/>
          <a:p>
            <a:fld id="{5F3DA2C8-5B72-4388-8D1E-72C210589DD5}" type="slidenum">
              <a:rPr lang="en-US" smtClean="0"/>
              <a:t>74</a:t>
            </a:fld>
            <a:endParaRPr lang="en-US"/>
          </a:p>
        </p:txBody>
      </p:sp>
      <p:pic>
        <p:nvPicPr>
          <p:cNvPr id="6" name="Picture 5" descr="Text&#10;&#10;Description automatically generated">
            <a:extLst>
              <a:ext uri="{FF2B5EF4-FFF2-40B4-BE49-F238E27FC236}">
                <a16:creationId xmlns:a16="http://schemas.microsoft.com/office/drawing/2014/main" id="{CD69EA2C-1296-4606-8C51-47F23AE881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98226" y="0"/>
            <a:ext cx="9795547" cy="6858000"/>
          </a:xfrm>
          <a:prstGeom prst="rect">
            <a:avLst/>
          </a:prstGeom>
        </p:spPr>
      </p:pic>
    </p:spTree>
    <p:extLst>
      <p:ext uri="{BB962C8B-B14F-4D97-AF65-F5344CB8AC3E}">
        <p14:creationId xmlns:p14="http://schemas.microsoft.com/office/powerpoint/2010/main" val="190796742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2576FF-7203-4CB5-928A-ACAF14E21110}"/>
              </a:ext>
            </a:extLst>
          </p:cNvPr>
          <p:cNvSpPr>
            <a:spLocks noGrp="1"/>
          </p:cNvSpPr>
          <p:nvPr>
            <p:ph type="title"/>
          </p:nvPr>
        </p:nvSpPr>
        <p:spPr/>
        <p:txBody>
          <a:bodyPr/>
          <a:lstStyle/>
          <a:p>
            <a:endParaRPr lang="de-DE"/>
          </a:p>
        </p:txBody>
      </p:sp>
      <p:sp>
        <p:nvSpPr>
          <p:cNvPr id="3" name="Text Placeholder 2">
            <a:extLst>
              <a:ext uri="{FF2B5EF4-FFF2-40B4-BE49-F238E27FC236}">
                <a16:creationId xmlns:a16="http://schemas.microsoft.com/office/drawing/2014/main" id="{D2FFA2CB-A877-47DB-B6A6-46D20EEC840A}"/>
              </a:ext>
            </a:extLst>
          </p:cNvPr>
          <p:cNvSpPr>
            <a:spLocks noGrp="1"/>
          </p:cNvSpPr>
          <p:nvPr>
            <p:ph type="body" idx="1"/>
          </p:nvPr>
        </p:nvSpPr>
        <p:spPr/>
        <p:txBody>
          <a:bodyPr/>
          <a:lstStyle/>
          <a:p>
            <a:endParaRPr lang="de-DE"/>
          </a:p>
        </p:txBody>
      </p:sp>
      <p:sp>
        <p:nvSpPr>
          <p:cNvPr id="4" name="Slide Number Placeholder 3">
            <a:extLst>
              <a:ext uri="{FF2B5EF4-FFF2-40B4-BE49-F238E27FC236}">
                <a16:creationId xmlns:a16="http://schemas.microsoft.com/office/drawing/2014/main" id="{E9C23ABD-1A1C-4024-A594-A11002A63484}"/>
              </a:ext>
            </a:extLst>
          </p:cNvPr>
          <p:cNvSpPr>
            <a:spLocks noGrp="1"/>
          </p:cNvSpPr>
          <p:nvPr>
            <p:ph type="sldNum" sz="quarter" idx="12"/>
          </p:nvPr>
        </p:nvSpPr>
        <p:spPr/>
        <p:txBody>
          <a:bodyPr/>
          <a:lstStyle/>
          <a:p>
            <a:fld id="{5F3DA2C8-5B72-4388-8D1E-72C210589DD5}" type="slidenum">
              <a:rPr lang="en-US" smtClean="0"/>
              <a:t>75</a:t>
            </a:fld>
            <a:endParaRPr lang="en-US"/>
          </a:p>
        </p:txBody>
      </p:sp>
      <p:pic>
        <p:nvPicPr>
          <p:cNvPr id="6" name="Picture 5" descr="Graphical user interface&#10;&#10;Description automatically generated">
            <a:extLst>
              <a:ext uri="{FF2B5EF4-FFF2-40B4-BE49-F238E27FC236}">
                <a16:creationId xmlns:a16="http://schemas.microsoft.com/office/drawing/2014/main" id="{7DA156CB-38A4-4E1D-A379-CB2D3470B91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7050" y="0"/>
            <a:ext cx="11137900" cy="6858000"/>
          </a:xfrm>
          <a:prstGeom prst="rect">
            <a:avLst/>
          </a:prstGeom>
        </p:spPr>
      </p:pic>
    </p:spTree>
    <p:extLst>
      <p:ext uri="{BB962C8B-B14F-4D97-AF65-F5344CB8AC3E}">
        <p14:creationId xmlns:p14="http://schemas.microsoft.com/office/powerpoint/2010/main" val="148206737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89ED1AA-8684-4D37-B208-8777E1A77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Graphic 33">
            <a:extLst>
              <a:ext uri="{FF2B5EF4-FFF2-40B4-BE49-F238E27FC236}">
                <a16:creationId xmlns:a16="http://schemas.microsoft.com/office/drawing/2014/main" id="{4180E01B-B1F4-437C-807D-1C930718EE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10784" y="0"/>
            <a:ext cx="9570431" cy="6858000"/>
          </a:xfrm>
          <a:custGeom>
            <a:avLst/>
            <a:gdLst>
              <a:gd name="connsiteX0" fmla="*/ 7178288 w 7187261"/>
              <a:gd name="connsiteY0" fmla="*/ 2604802 h 5150263"/>
              <a:gd name="connsiteX1" fmla="*/ 7169335 w 7187261"/>
              <a:gd name="connsiteY1" fmla="*/ 2328577 h 5150263"/>
              <a:gd name="connsiteX2" fmla="*/ 7060845 w 7187261"/>
              <a:gd name="connsiteY2" fmla="*/ 1661160 h 5150263"/>
              <a:gd name="connsiteX3" fmla="*/ 6212263 w 7187261"/>
              <a:gd name="connsiteY3" fmla="*/ 243840 h 5150263"/>
              <a:gd name="connsiteX4" fmla="*/ 5953564 w 7187261"/>
              <a:gd name="connsiteY4" fmla="*/ 0 h 5150263"/>
              <a:gd name="connsiteX5" fmla="*/ 1408615 w 7187261"/>
              <a:gd name="connsiteY5" fmla="*/ 0 h 5150263"/>
              <a:gd name="connsiteX6" fmla="*/ 805111 w 7187261"/>
              <a:gd name="connsiteY6" fmla="*/ 676275 h 5150263"/>
              <a:gd name="connsiteX7" fmla="*/ 104928 w 7187261"/>
              <a:gd name="connsiteY7" fmla="*/ 2183035 h 5150263"/>
              <a:gd name="connsiteX8" fmla="*/ 51588 w 7187261"/>
              <a:gd name="connsiteY8" fmla="*/ 2400014 h 5150263"/>
              <a:gd name="connsiteX9" fmla="*/ 41301 w 7187261"/>
              <a:gd name="connsiteY9" fmla="*/ 2424208 h 5150263"/>
              <a:gd name="connsiteX10" fmla="*/ 119692 w 7187261"/>
              <a:gd name="connsiteY10" fmla="*/ 1834801 h 5150263"/>
              <a:gd name="connsiteX11" fmla="*/ 870071 w 7187261"/>
              <a:gd name="connsiteY11" fmla="*/ 462248 h 5150263"/>
              <a:gd name="connsiteX12" fmla="*/ 1389279 w 7187261"/>
              <a:gd name="connsiteY12" fmla="*/ 476 h 5150263"/>
              <a:gd name="connsiteX13" fmla="*/ 1320223 w 7187261"/>
              <a:gd name="connsiteY13" fmla="*/ 476 h 5150263"/>
              <a:gd name="connsiteX14" fmla="*/ 423158 w 7187261"/>
              <a:gd name="connsiteY14" fmla="*/ 989743 h 5150263"/>
              <a:gd name="connsiteX15" fmla="*/ 25585 w 7187261"/>
              <a:gd name="connsiteY15" fmla="*/ 2113693 h 5150263"/>
              <a:gd name="connsiteX16" fmla="*/ 2344 w 7187261"/>
              <a:gd name="connsiteY16" fmla="*/ 2725865 h 5150263"/>
              <a:gd name="connsiteX17" fmla="*/ 447256 w 7187261"/>
              <a:gd name="connsiteY17" fmla="*/ 4210717 h 5150263"/>
              <a:gd name="connsiteX18" fmla="*/ 1138962 w 7187261"/>
              <a:gd name="connsiteY18" fmla="*/ 4988910 h 5150263"/>
              <a:gd name="connsiteX19" fmla="*/ 1348512 w 7187261"/>
              <a:gd name="connsiteY19" fmla="*/ 5146834 h 5150263"/>
              <a:gd name="connsiteX20" fmla="*/ 1422712 w 7187261"/>
              <a:gd name="connsiteY20" fmla="*/ 5146834 h 5150263"/>
              <a:gd name="connsiteX21" fmla="*/ 480594 w 7187261"/>
              <a:gd name="connsiteY21" fmla="*/ 4187952 h 5150263"/>
              <a:gd name="connsiteX22" fmla="*/ 398679 w 7187261"/>
              <a:gd name="connsiteY22" fmla="*/ 4046125 h 5150263"/>
              <a:gd name="connsiteX23" fmla="*/ 411823 w 7187261"/>
              <a:gd name="connsiteY23" fmla="*/ 4053078 h 5150263"/>
              <a:gd name="connsiteX24" fmla="*/ 1439380 w 7187261"/>
              <a:gd name="connsiteY24" fmla="*/ 5147405 h 5150263"/>
              <a:gd name="connsiteX25" fmla="*/ 5710010 w 7187261"/>
              <a:gd name="connsiteY25" fmla="*/ 5150263 h 5150263"/>
              <a:gd name="connsiteX26" fmla="*/ 5999665 w 7187261"/>
              <a:gd name="connsiteY26" fmla="*/ 4910900 h 5150263"/>
              <a:gd name="connsiteX27" fmla="*/ 6954165 w 7187261"/>
              <a:gd name="connsiteY27" fmla="*/ 3545777 h 5150263"/>
              <a:gd name="connsiteX28" fmla="*/ 7137712 w 7187261"/>
              <a:gd name="connsiteY28" fmla="*/ 2799207 h 5150263"/>
              <a:gd name="connsiteX29" fmla="*/ 7142951 w 7187261"/>
              <a:gd name="connsiteY29" fmla="*/ 2754535 h 5150263"/>
              <a:gd name="connsiteX30" fmla="*/ 7149428 w 7187261"/>
              <a:gd name="connsiteY30" fmla="*/ 2774823 h 5150263"/>
              <a:gd name="connsiteX31" fmla="*/ 7066465 w 7187261"/>
              <a:gd name="connsiteY31" fmla="*/ 3465672 h 5150263"/>
              <a:gd name="connsiteX32" fmla="*/ 6452578 w 7187261"/>
              <a:gd name="connsiteY32" fmla="*/ 4552760 h 5150263"/>
              <a:gd name="connsiteX33" fmla="*/ 5752110 w 7187261"/>
              <a:gd name="connsiteY33" fmla="*/ 5150263 h 5150263"/>
              <a:gd name="connsiteX34" fmla="*/ 5827643 w 7187261"/>
              <a:gd name="connsiteY34" fmla="*/ 5150263 h 5150263"/>
              <a:gd name="connsiteX35" fmla="*/ 6642793 w 7187261"/>
              <a:gd name="connsiteY35" fmla="*/ 4389406 h 5150263"/>
              <a:gd name="connsiteX36" fmla="*/ 7102469 w 7187261"/>
              <a:gd name="connsiteY36" fmla="*/ 3490817 h 5150263"/>
              <a:gd name="connsiteX37" fmla="*/ 7187242 w 7187261"/>
              <a:gd name="connsiteY37" fmla="*/ 2990183 h 5150263"/>
              <a:gd name="connsiteX38" fmla="*/ 7178288 w 7187261"/>
              <a:gd name="connsiteY38" fmla="*/ 2604802 h 5150263"/>
              <a:gd name="connsiteX39" fmla="*/ 6342565 w 7187261"/>
              <a:gd name="connsiteY39" fmla="*/ 441389 h 5150263"/>
              <a:gd name="connsiteX40" fmla="*/ 7126567 w 7187261"/>
              <a:gd name="connsiteY40" fmla="*/ 2355056 h 5150263"/>
              <a:gd name="connsiteX41" fmla="*/ 6342565 w 7187261"/>
              <a:gd name="connsiteY41" fmla="*/ 441389 h 5150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7187261" h="5150263">
                <a:moveTo>
                  <a:pt x="7178288" y="2604802"/>
                </a:moveTo>
                <a:cubicBezTo>
                  <a:pt x="7168763" y="2513076"/>
                  <a:pt x="7174478" y="2420684"/>
                  <a:pt x="7169335" y="2328577"/>
                </a:cubicBezTo>
                <a:cubicBezTo>
                  <a:pt x="7156952" y="2102882"/>
                  <a:pt x="7120586" y="1879149"/>
                  <a:pt x="7060845" y="1661160"/>
                </a:cubicBezTo>
                <a:cubicBezTo>
                  <a:pt x="6910588" y="1121007"/>
                  <a:pt x="6617428" y="631374"/>
                  <a:pt x="6212263" y="243840"/>
                </a:cubicBezTo>
                <a:cubicBezTo>
                  <a:pt x="6126538" y="162496"/>
                  <a:pt x="6040813" y="80201"/>
                  <a:pt x="5953564" y="0"/>
                </a:cubicBezTo>
                <a:lnTo>
                  <a:pt x="1408615" y="0"/>
                </a:lnTo>
                <a:cubicBezTo>
                  <a:pt x="1180967" y="200316"/>
                  <a:pt x="978332" y="427387"/>
                  <a:pt x="805111" y="676275"/>
                </a:cubicBezTo>
                <a:cubicBezTo>
                  <a:pt x="481261" y="1136523"/>
                  <a:pt x="252089" y="1640872"/>
                  <a:pt x="104928" y="2183035"/>
                </a:cubicBezTo>
                <a:cubicBezTo>
                  <a:pt x="85878" y="2254853"/>
                  <a:pt x="69495" y="2327720"/>
                  <a:pt x="51588" y="2400014"/>
                </a:cubicBezTo>
                <a:cubicBezTo>
                  <a:pt x="49683" y="2407634"/>
                  <a:pt x="51588" y="2416969"/>
                  <a:pt x="41301" y="2424208"/>
                </a:cubicBezTo>
                <a:cubicBezTo>
                  <a:pt x="45900" y="2225469"/>
                  <a:pt x="72186" y="2027834"/>
                  <a:pt x="119692" y="1834801"/>
                </a:cubicBezTo>
                <a:cubicBezTo>
                  <a:pt x="247993" y="1310926"/>
                  <a:pt x="506121" y="857726"/>
                  <a:pt x="870071" y="462248"/>
                </a:cubicBezTo>
                <a:cubicBezTo>
                  <a:pt x="1027729" y="291823"/>
                  <a:pt x="1201617" y="137169"/>
                  <a:pt x="1389279" y="476"/>
                </a:cubicBezTo>
                <a:lnTo>
                  <a:pt x="1320223" y="476"/>
                </a:lnTo>
                <a:cubicBezTo>
                  <a:pt x="960844" y="274320"/>
                  <a:pt x="656330" y="599123"/>
                  <a:pt x="423158" y="989743"/>
                </a:cubicBezTo>
                <a:cubicBezTo>
                  <a:pt x="215608" y="1337596"/>
                  <a:pt x="80258" y="1711357"/>
                  <a:pt x="25585" y="2113693"/>
                </a:cubicBezTo>
                <a:cubicBezTo>
                  <a:pt x="-2705" y="2316480"/>
                  <a:pt x="-2228" y="2521077"/>
                  <a:pt x="2344" y="2725865"/>
                </a:cubicBezTo>
                <a:cubicBezTo>
                  <a:pt x="14155" y="3261932"/>
                  <a:pt x="170650" y="3754565"/>
                  <a:pt x="447256" y="4210717"/>
                </a:cubicBezTo>
                <a:cubicBezTo>
                  <a:pt x="629851" y="4511612"/>
                  <a:pt x="866356" y="4767167"/>
                  <a:pt x="1138962" y="4988910"/>
                </a:cubicBezTo>
                <a:cubicBezTo>
                  <a:pt x="1207161" y="5044345"/>
                  <a:pt x="1277008" y="5096990"/>
                  <a:pt x="1348512" y="5146834"/>
                </a:cubicBezTo>
                <a:lnTo>
                  <a:pt x="1422712" y="5146834"/>
                </a:lnTo>
                <a:cubicBezTo>
                  <a:pt x="1043426" y="4892802"/>
                  <a:pt x="724720" y="4577334"/>
                  <a:pt x="480594" y="4187952"/>
                </a:cubicBezTo>
                <a:cubicBezTo>
                  <a:pt x="452019" y="4141851"/>
                  <a:pt x="423444" y="4095179"/>
                  <a:pt x="398679" y="4046125"/>
                </a:cubicBezTo>
                <a:cubicBezTo>
                  <a:pt x="407442" y="4043267"/>
                  <a:pt x="409156" y="4048982"/>
                  <a:pt x="411823" y="4053078"/>
                </a:cubicBezTo>
                <a:cubicBezTo>
                  <a:pt x="683572" y="4484656"/>
                  <a:pt x="1033139" y="4842701"/>
                  <a:pt x="1439380" y="5147405"/>
                </a:cubicBezTo>
                <a:lnTo>
                  <a:pt x="5710010" y="5150263"/>
                </a:lnTo>
                <a:cubicBezTo>
                  <a:pt x="5810594" y="5075482"/>
                  <a:pt x="5907272" y="4995587"/>
                  <a:pt x="5999665" y="4910900"/>
                </a:cubicBezTo>
                <a:cubicBezTo>
                  <a:pt x="6418765" y="4526661"/>
                  <a:pt x="6746901" y="4078129"/>
                  <a:pt x="6954165" y="3545777"/>
                </a:cubicBezTo>
                <a:cubicBezTo>
                  <a:pt x="7048234" y="3306175"/>
                  <a:pt x="7109956" y="3055115"/>
                  <a:pt x="7137712" y="2799207"/>
                </a:cubicBezTo>
                <a:cubicBezTo>
                  <a:pt x="7139236" y="2784920"/>
                  <a:pt x="7141046" y="2770632"/>
                  <a:pt x="7142951" y="2754535"/>
                </a:cubicBezTo>
                <a:cubicBezTo>
                  <a:pt x="7151714" y="2760440"/>
                  <a:pt x="7149237" y="2768441"/>
                  <a:pt x="7149428" y="2774823"/>
                </a:cubicBezTo>
                <a:cubicBezTo>
                  <a:pt x="7156743" y="3007967"/>
                  <a:pt x="7128777" y="3240881"/>
                  <a:pt x="7066465" y="3465672"/>
                </a:cubicBezTo>
                <a:cubicBezTo>
                  <a:pt x="6952165" y="3878580"/>
                  <a:pt x="6737948" y="4235863"/>
                  <a:pt x="6452578" y="4552760"/>
                </a:cubicBezTo>
                <a:cubicBezTo>
                  <a:pt x="6244553" y="4783836"/>
                  <a:pt x="6008809" y="4980242"/>
                  <a:pt x="5752110" y="5150263"/>
                </a:cubicBezTo>
                <a:lnTo>
                  <a:pt x="5827643" y="5150263"/>
                </a:lnTo>
                <a:cubicBezTo>
                  <a:pt x="6136539" y="4938904"/>
                  <a:pt x="6412192" y="4689348"/>
                  <a:pt x="6642793" y="4389406"/>
                </a:cubicBezTo>
                <a:cubicBezTo>
                  <a:pt x="6851295" y="4118324"/>
                  <a:pt x="7009125" y="3820859"/>
                  <a:pt x="7102469" y="3490817"/>
                </a:cubicBezTo>
                <a:cubicBezTo>
                  <a:pt x="7148646" y="3327473"/>
                  <a:pt x="7177069" y="3159624"/>
                  <a:pt x="7187242" y="2990183"/>
                </a:cubicBezTo>
                <a:cubicBezTo>
                  <a:pt x="7187623" y="2984087"/>
                  <a:pt x="7182384" y="2642330"/>
                  <a:pt x="7178288" y="2604802"/>
                </a:cubicBezTo>
                <a:close/>
                <a:moveTo>
                  <a:pt x="6342565" y="441389"/>
                </a:moveTo>
                <a:cubicBezTo>
                  <a:pt x="6829797" y="986533"/>
                  <a:pt x="7091135" y="1624422"/>
                  <a:pt x="7126567" y="2355056"/>
                </a:cubicBezTo>
                <a:cubicBezTo>
                  <a:pt x="7001123" y="1661827"/>
                  <a:pt x="6756426" y="1017365"/>
                  <a:pt x="6342565" y="441389"/>
                </a:cubicBezTo>
                <a:close/>
              </a:path>
            </a:pathLst>
          </a:custGeom>
          <a:solidFill>
            <a:schemeClr val="accent2"/>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 name="Title 1"/>
          <p:cNvSpPr>
            <a:spLocks noGrp="1"/>
          </p:cNvSpPr>
          <p:nvPr>
            <p:ph type="title"/>
          </p:nvPr>
        </p:nvSpPr>
        <p:spPr>
          <a:xfrm>
            <a:off x="2558716" y="955309"/>
            <a:ext cx="7074568" cy="2898975"/>
          </a:xfrm>
        </p:spPr>
        <p:txBody>
          <a:bodyPr vert="horz" lIns="91440" tIns="45720" rIns="91440" bIns="45720" rtlCol="0" anchor="b">
            <a:normAutofit/>
          </a:bodyPr>
          <a:lstStyle/>
          <a:p>
            <a:pPr algn="ctr"/>
            <a:r>
              <a:rPr lang="en-US" sz="6600" kern="1200" dirty="0">
                <a:solidFill>
                  <a:srgbClr val="FFFFFF"/>
                </a:solidFill>
                <a:latin typeface="+mj-lt"/>
                <a:ea typeface="+mj-ea"/>
                <a:cs typeface="+mj-cs"/>
              </a:rPr>
              <a:t>Final Exercise</a:t>
            </a:r>
          </a:p>
        </p:txBody>
      </p:sp>
      <p:sp>
        <p:nvSpPr>
          <p:cNvPr id="3" name="Text Placeholder 2"/>
          <p:cNvSpPr>
            <a:spLocks noGrp="1"/>
          </p:cNvSpPr>
          <p:nvPr>
            <p:ph type="body" idx="1"/>
          </p:nvPr>
        </p:nvSpPr>
        <p:spPr>
          <a:xfrm>
            <a:off x="2634916" y="4533813"/>
            <a:ext cx="6930189" cy="938463"/>
          </a:xfrm>
        </p:spPr>
        <p:txBody>
          <a:bodyPr vert="horz" lIns="91440" tIns="45720" rIns="91440" bIns="45720" rtlCol="0">
            <a:normAutofit/>
          </a:bodyPr>
          <a:lstStyle/>
          <a:p>
            <a:pPr algn="ctr"/>
            <a:endParaRPr lang="en-US" sz="2400" kern="1200">
              <a:solidFill>
                <a:srgbClr val="FFFFFF"/>
              </a:solidFill>
              <a:latin typeface="+mn-lt"/>
              <a:ea typeface="+mn-ea"/>
              <a:cs typeface="+mn-cs"/>
            </a:endParaRPr>
          </a:p>
        </p:txBody>
      </p:sp>
      <p:sp>
        <p:nvSpPr>
          <p:cNvPr id="13" name="sketch line">
            <a:extLst>
              <a:ext uri="{FF2B5EF4-FFF2-40B4-BE49-F238E27FC236}">
                <a16:creationId xmlns:a16="http://schemas.microsoft.com/office/drawing/2014/main" id="{41F77738-2AF0-4750-A0C7-F97C2C1759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173498"/>
            <a:ext cx="4243589" cy="18288"/>
          </a:xfrm>
          <a:custGeom>
            <a:avLst/>
            <a:gdLst>
              <a:gd name="connsiteX0" fmla="*/ 0 w 4243589"/>
              <a:gd name="connsiteY0" fmla="*/ 0 h 18288"/>
              <a:gd name="connsiteX1" fmla="*/ 563791 w 4243589"/>
              <a:gd name="connsiteY1" fmla="*/ 0 h 18288"/>
              <a:gd name="connsiteX2" fmla="*/ 1042710 w 4243589"/>
              <a:gd name="connsiteY2" fmla="*/ 0 h 18288"/>
              <a:gd name="connsiteX3" fmla="*/ 1564066 w 4243589"/>
              <a:gd name="connsiteY3" fmla="*/ 0 h 18288"/>
              <a:gd name="connsiteX4" fmla="*/ 2212729 w 4243589"/>
              <a:gd name="connsiteY4" fmla="*/ 0 h 18288"/>
              <a:gd name="connsiteX5" fmla="*/ 2776520 w 4243589"/>
              <a:gd name="connsiteY5" fmla="*/ 0 h 18288"/>
              <a:gd name="connsiteX6" fmla="*/ 3297875 w 4243589"/>
              <a:gd name="connsiteY6" fmla="*/ 0 h 18288"/>
              <a:gd name="connsiteX7" fmla="*/ 4243589 w 4243589"/>
              <a:gd name="connsiteY7" fmla="*/ 0 h 18288"/>
              <a:gd name="connsiteX8" fmla="*/ 4243589 w 4243589"/>
              <a:gd name="connsiteY8" fmla="*/ 18288 h 18288"/>
              <a:gd name="connsiteX9" fmla="*/ 3637362 w 4243589"/>
              <a:gd name="connsiteY9" fmla="*/ 18288 h 18288"/>
              <a:gd name="connsiteX10" fmla="*/ 3116007 w 4243589"/>
              <a:gd name="connsiteY10" fmla="*/ 18288 h 18288"/>
              <a:gd name="connsiteX11" fmla="*/ 2424908 w 4243589"/>
              <a:gd name="connsiteY11" fmla="*/ 18288 h 18288"/>
              <a:gd name="connsiteX12" fmla="*/ 1861117 w 4243589"/>
              <a:gd name="connsiteY12" fmla="*/ 18288 h 18288"/>
              <a:gd name="connsiteX13" fmla="*/ 1382198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3987" y="7429"/>
                  <a:pt x="4243569" y="10822"/>
                  <a:pt x="4243589" y="18288"/>
                </a:cubicBezTo>
                <a:cubicBezTo>
                  <a:pt x="4112949" y="-2855"/>
                  <a:pt x="3928037" y="1831"/>
                  <a:pt x="3637362" y="18288"/>
                </a:cubicBezTo>
                <a:cubicBezTo>
                  <a:pt x="3346687" y="34745"/>
                  <a:pt x="3254446" y="26669"/>
                  <a:pt x="3116007" y="18288"/>
                </a:cubicBezTo>
                <a:cubicBezTo>
                  <a:pt x="2977569" y="9907"/>
                  <a:pt x="2620228" y="28873"/>
                  <a:pt x="2424908" y="18288"/>
                </a:cubicBezTo>
                <a:cubicBezTo>
                  <a:pt x="2229588" y="7703"/>
                  <a:pt x="2088287" y="-3854"/>
                  <a:pt x="1861117" y="18288"/>
                </a:cubicBezTo>
                <a:cubicBezTo>
                  <a:pt x="1633947" y="40430"/>
                  <a:pt x="1502447" y="-871"/>
                  <a:pt x="1382198" y="18288"/>
                </a:cubicBezTo>
                <a:cubicBezTo>
                  <a:pt x="1261949" y="37447"/>
                  <a:pt x="1045440" y="28353"/>
                  <a:pt x="733535" y="18288"/>
                </a:cubicBezTo>
                <a:cubicBezTo>
                  <a:pt x="421630" y="8223"/>
                  <a:pt x="341257" y="-18359"/>
                  <a:pt x="0" y="18288"/>
                </a:cubicBezTo>
                <a:cubicBezTo>
                  <a:pt x="-591" y="13205"/>
                  <a:pt x="-663" y="6329"/>
                  <a:pt x="0" y="0"/>
                </a:cubicBezTo>
                <a:close/>
              </a:path>
              <a:path w="4243589" h="18288"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2703" y="5429"/>
                  <a:pt x="4244410" y="14046"/>
                  <a:pt x="4243589" y="18288"/>
                </a:cubicBezTo>
                <a:cubicBezTo>
                  <a:pt x="4130424" y="-1240"/>
                  <a:pt x="3932803" y="42249"/>
                  <a:pt x="3722234" y="18288"/>
                </a:cubicBezTo>
                <a:cubicBezTo>
                  <a:pt x="3511665" y="-5673"/>
                  <a:pt x="3269903" y="45994"/>
                  <a:pt x="3116007" y="18288"/>
                </a:cubicBezTo>
                <a:cubicBezTo>
                  <a:pt x="2962111" y="-9418"/>
                  <a:pt x="2744280" y="23224"/>
                  <a:pt x="2509780" y="18288"/>
                </a:cubicBezTo>
                <a:cubicBezTo>
                  <a:pt x="2275280" y="13352"/>
                  <a:pt x="2066059" y="43664"/>
                  <a:pt x="1945989" y="18288"/>
                </a:cubicBezTo>
                <a:cubicBezTo>
                  <a:pt x="1825919" y="-7088"/>
                  <a:pt x="1407329" y="12616"/>
                  <a:pt x="1254890" y="18288"/>
                </a:cubicBezTo>
                <a:cubicBezTo>
                  <a:pt x="1102451" y="23960"/>
                  <a:pt x="837950" y="31673"/>
                  <a:pt x="563791" y="18288"/>
                </a:cubicBezTo>
                <a:cubicBezTo>
                  <a:pt x="289632" y="4903"/>
                  <a:pt x="132768" y="7105"/>
                  <a:pt x="0" y="18288"/>
                </a:cubicBezTo>
                <a:cubicBezTo>
                  <a:pt x="668" y="13665"/>
                  <a:pt x="578" y="5675"/>
                  <a:pt x="0" y="0"/>
                </a:cubicBezTo>
                <a:close/>
              </a:path>
            </a:pathLst>
          </a:custGeom>
          <a:solidFill>
            <a:srgbClr val="FFFFFF"/>
          </a:solidFill>
          <a:ln w="41275" cap="rnd">
            <a:solidFill>
              <a:srgbClr val="FFFFF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Slide Number Placeholder 3"/>
          <p:cNvSpPr>
            <a:spLocks noGrp="1"/>
          </p:cNvSpPr>
          <p:nvPr>
            <p:ph type="sldNum" sz="quarter" idx="12"/>
          </p:nvPr>
        </p:nvSpPr>
        <p:spPr>
          <a:xfrm>
            <a:off x="8610600" y="6356350"/>
            <a:ext cx="2743200" cy="365125"/>
          </a:xfrm>
        </p:spPr>
        <p:txBody>
          <a:bodyPr vert="horz" lIns="91440" tIns="45720" rIns="91440" bIns="45720" rtlCol="0" anchor="ct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5F3DA2C8-5B72-4388-8D1E-72C210589DD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Roboto" panose="02000000000000000000" pitchFamily="2" charset="0"/>
                <a:cs typeface="+mn-cs"/>
              </a:rPr>
              <a:pPr marL="0" marR="0" lvl="0" indent="0" algn="r" defTabSz="914400" rtl="0" eaLnBrk="1" fontAlgn="auto" latinLnBrk="0" hangingPunct="1">
                <a:lnSpc>
                  <a:spcPct val="100000"/>
                </a:lnSpc>
                <a:spcBef>
                  <a:spcPts val="0"/>
                </a:spcBef>
                <a:spcAft>
                  <a:spcPts val="600"/>
                </a:spcAft>
                <a:buClrTx/>
                <a:buSzTx/>
                <a:buFontTx/>
                <a:buNone/>
                <a:tabLst/>
                <a:defRPr/>
              </a:pPr>
              <a:t>76</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Roboto" panose="02000000000000000000" pitchFamily="2" charset="0"/>
              <a:cs typeface="+mn-cs"/>
            </a:endParaRPr>
          </a:p>
        </p:txBody>
      </p:sp>
    </p:spTree>
    <p:extLst>
      <p:ext uri="{BB962C8B-B14F-4D97-AF65-F5344CB8AC3E}">
        <p14:creationId xmlns:p14="http://schemas.microsoft.com/office/powerpoint/2010/main" val="294957109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F92CB3E-1197-424A-AE6B-988048E996B1}"/>
              </a:ext>
            </a:extLst>
          </p:cNvPr>
          <p:cNvSpPr>
            <a:spLocks noGrp="1"/>
          </p:cNvSpPr>
          <p:nvPr>
            <p:ph type="title"/>
          </p:nvPr>
        </p:nvSpPr>
        <p:spPr/>
        <p:txBody>
          <a:bodyPr/>
          <a:lstStyle/>
          <a:p>
            <a:r>
              <a:rPr lang="de-DE" dirty="0"/>
              <a:t>Datenbeispiel</a:t>
            </a:r>
          </a:p>
        </p:txBody>
      </p:sp>
      <p:pic>
        <p:nvPicPr>
          <p:cNvPr id="8" name="Content Placeholder 7" descr="A picture containing sky, accessory&#10;&#10;Description automatically generated">
            <a:extLst>
              <a:ext uri="{FF2B5EF4-FFF2-40B4-BE49-F238E27FC236}">
                <a16:creationId xmlns:a16="http://schemas.microsoft.com/office/drawing/2014/main" id="{07010DF0-5CA4-49C5-9D25-9001214CEC6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70731" y="1825625"/>
            <a:ext cx="5850538" cy="4351338"/>
          </a:xfrm>
        </p:spPr>
      </p:pic>
      <p:sp>
        <p:nvSpPr>
          <p:cNvPr id="4" name="Slide Number Placeholder 3">
            <a:extLst>
              <a:ext uri="{FF2B5EF4-FFF2-40B4-BE49-F238E27FC236}">
                <a16:creationId xmlns:a16="http://schemas.microsoft.com/office/drawing/2014/main" id="{D08EA2A7-C552-4BEE-B090-18655994454A}"/>
              </a:ext>
            </a:extLst>
          </p:cNvPr>
          <p:cNvSpPr>
            <a:spLocks noGrp="1"/>
          </p:cNvSpPr>
          <p:nvPr>
            <p:ph type="sldNum" sz="quarter" idx="12"/>
          </p:nvPr>
        </p:nvSpPr>
        <p:spPr/>
        <p:txBody>
          <a:bodyPr/>
          <a:lstStyle/>
          <a:p>
            <a:fld id="{5F3DA2C8-5B72-4388-8D1E-72C210589DD5}" type="slidenum">
              <a:rPr lang="en-US" smtClean="0"/>
              <a:t>77</a:t>
            </a:fld>
            <a:endParaRPr lang="en-US"/>
          </a:p>
        </p:txBody>
      </p:sp>
    </p:spTree>
    <p:extLst>
      <p:ext uri="{BB962C8B-B14F-4D97-AF65-F5344CB8AC3E}">
        <p14:creationId xmlns:p14="http://schemas.microsoft.com/office/powerpoint/2010/main" val="391216575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5332DF5-6579-4975-9966-E57DAB8612B1}"/>
              </a:ext>
            </a:extLst>
          </p:cNvPr>
          <p:cNvSpPr>
            <a:spLocks noGrp="1"/>
          </p:cNvSpPr>
          <p:nvPr>
            <p:ph type="ctrTitle"/>
          </p:nvPr>
        </p:nvSpPr>
        <p:spPr/>
        <p:txBody>
          <a:bodyPr/>
          <a:lstStyle/>
          <a:p>
            <a:endParaRPr lang="de-DE"/>
          </a:p>
        </p:txBody>
      </p:sp>
      <p:sp>
        <p:nvSpPr>
          <p:cNvPr id="3" name="Content Placeholder 2">
            <a:extLst>
              <a:ext uri="{FF2B5EF4-FFF2-40B4-BE49-F238E27FC236}">
                <a16:creationId xmlns:a16="http://schemas.microsoft.com/office/drawing/2014/main" id="{A2E4CD17-E2EB-455B-B9C3-CF4F7C865FEC}"/>
              </a:ext>
            </a:extLst>
          </p:cNvPr>
          <p:cNvSpPr>
            <a:spLocks noGrp="1"/>
          </p:cNvSpPr>
          <p:nvPr>
            <p:ph type="subTitle" idx="1"/>
          </p:nvPr>
        </p:nvSpPr>
        <p:spPr>
          <a:xfrm>
            <a:off x="716095" y="3602038"/>
            <a:ext cx="10873649" cy="1655762"/>
          </a:xfrm>
        </p:spPr>
        <p:txBody>
          <a:bodyPr/>
          <a:lstStyle/>
          <a:p>
            <a:r>
              <a:rPr lang="de-DE" dirty="0">
                <a:hlinkClick r:id="rId2"/>
              </a:rPr>
              <a:t>https://github.com/felixthoemmes/dfg_netzwerk_2022_mannheim</a:t>
            </a:r>
            <a:r>
              <a:rPr lang="de-DE" dirty="0"/>
              <a:t> </a:t>
            </a:r>
          </a:p>
        </p:txBody>
      </p:sp>
      <p:sp>
        <p:nvSpPr>
          <p:cNvPr id="4" name="Slide Number Placeholder 3">
            <a:extLst>
              <a:ext uri="{FF2B5EF4-FFF2-40B4-BE49-F238E27FC236}">
                <a16:creationId xmlns:a16="http://schemas.microsoft.com/office/drawing/2014/main" id="{7B9A7555-38ED-44EC-8631-8A86EB04D8A0}"/>
              </a:ext>
            </a:extLst>
          </p:cNvPr>
          <p:cNvSpPr>
            <a:spLocks noGrp="1"/>
          </p:cNvSpPr>
          <p:nvPr>
            <p:ph type="sldNum" sz="quarter" idx="12"/>
          </p:nvPr>
        </p:nvSpPr>
        <p:spPr/>
        <p:txBody>
          <a:bodyPr/>
          <a:lstStyle/>
          <a:p>
            <a:fld id="{5F3DA2C8-5B72-4388-8D1E-72C210589DD5}" type="slidenum">
              <a:rPr lang="en-US" smtClean="0"/>
              <a:t>78</a:t>
            </a:fld>
            <a:endParaRPr lang="en-US"/>
          </a:p>
        </p:txBody>
      </p:sp>
    </p:spTree>
    <p:extLst>
      <p:ext uri="{BB962C8B-B14F-4D97-AF65-F5344CB8AC3E}">
        <p14:creationId xmlns:p14="http://schemas.microsoft.com/office/powerpoint/2010/main" val="9953470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1C342EA-A2C4-46E4-A22E-8E5030176329}"/>
              </a:ext>
            </a:extLst>
          </p:cNvPr>
          <p:cNvSpPr>
            <a:spLocks noGrp="1"/>
          </p:cNvSpPr>
          <p:nvPr>
            <p:ph type="title"/>
          </p:nvPr>
        </p:nvSpPr>
        <p:spPr/>
        <p:txBody>
          <a:bodyPr/>
          <a:lstStyle/>
          <a:p>
            <a:r>
              <a:rPr lang="de-DE"/>
              <a:t>Schlusswort</a:t>
            </a:r>
            <a:endParaRPr lang="de-DE" dirty="0"/>
          </a:p>
        </p:txBody>
      </p:sp>
      <p:sp>
        <p:nvSpPr>
          <p:cNvPr id="6" name="Content Placeholder 5">
            <a:extLst>
              <a:ext uri="{FF2B5EF4-FFF2-40B4-BE49-F238E27FC236}">
                <a16:creationId xmlns:a16="http://schemas.microsoft.com/office/drawing/2014/main" id="{045D75A6-AD88-4ECF-B315-A73C3A19528A}"/>
              </a:ext>
            </a:extLst>
          </p:cNvPr>
          <p:cNvSpPr>
            <a:spLocks noGrp="1"/>
          </p:cNvSpPr>
          <p:nvPr>
            <p:ph idx="1"/>
          </p:nvPr>
        </p:nvSpPr>
        <p:spPr/>
        <p:txBody>
          <a:bodyPr/>
          <a:lstStyle/>
          <a:p>
            <a:r>
              <a:rPr lang="de-DE" dirty="0"/>
              <a:t>Kausal Inferenz ist notwendig zur Bildung von Theorien</a:t>
            </a:r>
          </a:p>
          <a:p>
            <a:endParaRPr lang="de-DE" dirty="0"/>
          </a:p>
          <a:p>
            <a:r>
              <a:rPr lang="de-DE" dirty="0"/>
              <a:t>Klarheit des kausalen </a:t>
            </a:r>
            <a:r>
              <a:rPr lang="de-DE" dirty="0" err="1"/>
              <a:t>Estimanden</a:t>
            </a:r>
            <a:r>
              <a:rPr lang="de-DE" dirty="0"/>
              <a:t> und der kausal Annahmen müssen transparent kommuniziert werden</a:t>
            </a:r>
          </a:p>
          <a:p>
            <a:endParaRPr lang="de-DE" dirty="0"/>
          </a:p>
          <a:p>
            <a:r>
              <a:rPr lang="de-DE" dirty="0"/>
              <a:t>Bestimmte Annahmen suggerieren bestimmte analytische Ansätze </a:t>
            </a:r>
          </a:p>
          <a:p>
            <a:endParaRPr lang="de-DE" dirty="0"/>
          </a:p>
          <a:p>
            <a:endParaRPr lang="de-DE" dirty="0"/>
          </a:p>
          <a:p>
            <a:endParaRPr lang="de-DE" dirty="0"/>
          </a:p>
          <a:p>
            <a:endParaRPr lang="de-DE" dirty="0"/>
          </a:p>
          <a:p>
            <a:endParaRPr lang="de-DE" dirty="0"/>
          </a:p>
        </p:txBody>
      </p:sp>
      <p:sp>
        <p:nvSpPr>
          <p:cNvPr id="4" name="Slide Number Placeholder 3">
            <a:extLst>
              <a:ext uri="{FF2B5EF4-FFF2-40B4-BE49-F238E27FC236}">
                <a16:creationId xmlns:a16="http://schemas.microsoft.com/office/drawing/2014/main" id="{D5A513EC-A0ED-4E34-8F99-DBD4882E7D46}"/>
              </a:ext>
            </a:extLst>
          </p:cNvPr>
          <p:cNvSpPr>
            <a:spLocks noGrp="1"/>
          </p:cNvSpPr>
          <p:nvPr>
            <p:ph type="sldNum" sz="quarter" idx="12"/>
          </p:nvPr>
        </p:nvSpPr>
        <p:spPr/>
        <p:txBody>
          <a:bodyPr/>
          <a:lstStyle/>
          <a:p>
            <a:fld id="{5F3DA2C8-5B72-4388-8D1E-72C210589DD5}" type="slidenum">
              <a:rPr lang="en-US" smtClean="0"/>
              <a:t>79</a:t>
            </a:fld>
            <a:endParaRPr lang="en-US"/>
          </a:p>
        </p:txBody>
      </p:sp>
    </p:spTree>
    <p:extLst>
      <p:ext uri="{BB962C8B-B14F-4D97-AF65-F5344CB8AC3E}">
        <p14:creationId xmlns:p14="http://schemas.microsoft.com/office/powerpoint/2010/main" val="13276477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cxnSp>
        <p:nvCxnSpPr>
          <p:cNvPr id="8" name="Straight Arrow Connector 7"/>
          <p:cNvCxnSpPr/>
          <p:nvPr/>
        </p:nvCxnSpPr>
        <p:spPr>
          <a:xfrm flipV="1">
            <a:off x="3243263" y="2743200"/>
            <a:ext cx="1981200" cy="5334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9" name="Straight Arrow Connector 8"/>
          <p:cNvCxnSpPr/>
          <p:nvPr/>
        </p:nvCxnSpPr>
        <p:spPr>
          <a:xfrm>
            <a:off x="3243263" y="3429000"/>
            <a:ext cx="1981200" cy="6096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033" name="TextBox 10"/>
          <p:cNvSpPr txBox="1">
            <a:spLocks noChangeArrowheads="1"/>
          </p:cNvSpPr>
          <p:nvPr/>
        </p:nvSpPr>
        <p:spPr bwMode="auto">
          <a:xfrm>
            <a:off x="3471864" y="2362200"/>
            <a:ext cx="132873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2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eaLnBrk="1" hangingPunct="1">
              <a:spcBef>
                <a:spcPct val="0"/>
              </a:spcBef>
              <a:buFontTx/>
              <a:buNone/>
            </a:pPr>
            <a:r>
              <a:rPr lang="en-US" altLang="en-US" sz="1800" dirty="0">
                <a:latin typeface="Calibri" panose="020F0502020204030204" pitchFamily="34" charset="0"/>
              </a:rPr>
              <a:t>TREATMENT</a:t>
            </a:r>
          </a:p>
        </p:txBody>
      </p:sp>
      <p:sp>
        <p:nvSpPr>
          <p:cNvPr id="1034" name="TextBox 11"/>
          <p:cNvSpPr txBox="1">
            <a:spLocks noChangeArrowheads="1"/>
          </p:cNvSpPr>
          <p:nvPr/>
        </p:nvSpPr>
        <p:spPr bwMode="auto">
          <a:xfrm>
            <a:off x="3624263" y="4038600"/>
            <a:ext cx="10922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2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eaLnBrk="1" hangingPunct="1">
              <a:spcBef>
                <a:spcPct val="0"/>
              </a:spcBef>
              <a:buFontTx/>
              <a:buNone/>
            </a:pPr>
            <a:r>
              <a:rPr lang="en-US" altLang="en-US" sz="1800" dirty="0">
                <a:latin typeface="Calibri" panose="020F0502020204030204" pitchFamily="34" charset="0"/>
              </a:rPr>
              <a:t>CONTROL</a:t>
            </a:r>
          </a:p>
        </p:txBody>
      </p:sp>
      <p:cxnSp>
        <p:nvCxnSpPr>
          <p:cNvPr id="25" name="Elbow Connector 24"/>
          <p:cNvCxnSpPr/>
          <p:nvPr/>
        </p:nvCxnSpPr>
        <p:spPr>
          <a:xfrm>
            <a:off x="6094414" y="2590800"/>
            <a:ext cx="1587" cy="1752600"/>
          </a:xfrm>
          <a:prstGeom prst="bentConnector3">
            <a:avLst>
              <a:gd name="adj1" fmla="val 71977289"/>
            </a:avLst>
          </a:prstGeom>
          <a:ln>
            <a:headEnd type="arrow"/>
            <a:tailEnd type="arrow"/>
          </a:ln>
        </p:spPr>
        <p:style>
          <a:lnRef idx="2">
            <a:schemeClr val="dk1"/>
          </a:lnRef>
          <a:fillRef idx="0">
            <a:schemeClr val="dk1"/>
          </a:fillRef>
          <a:effectRef idx="1">
            <a:schemeClr val="dk1"/>
          </a:effectRef>
          <a:fontRef idx="minor">
            <a:schemeClr val="tx1"/>
          </a:fontRef>
        </p:style>
      </p:cxnSp>
      <p:sp>
        <p:nvSpPr>
          <p:cNvPr id="14343" name="Rectangle 4"/>
          <p:cNvSpPr>
            <a:spLocks noChangeArrowheads="1"/>
          </p:cNvSpPr>
          <p:nvPr/>
        </p:nvSpPr>
        <p:spPr bwMode="auto">
          <a:xfrm>
            <a:off x="1524000" y="0"/>
            <a:ext cx="184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2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eaLnBrk="1" hangingPunct="1">
              <a:spcBef>
                <a:spcPct val="0"/>
              </a:spcBef>
              <a:buFontTx/>
              <a:buNone/>
            </a:pPr>
            <a:endParaRPr lang="de-DE" altLang="en-US" sz="1800" dirty="0">
              <a:latin typeface="Calibri" panose="020F0502020204030204" pitchFamily="34" charset="0"/>
            </a:endParaRPr>
          </a:p>
        </p:txBody>
      </p:sp>
      <p:graphicFrame>
        <p:nvGraphicFramePr>
          <p:cNvPr id="1029" name="Object 5"/>
          <p:cNvGraphicFramePr>
            <a:graphicFrameLocks noChangeAspect="1"/>
          </p:cNvGraphicFramePr>
          <p:nvPr/>
        </p:nvGraphicFramePr>
        <p:xfrm>
          <a:off x="7561264" y="3105150"/>
          <a:ext cx="2097087" cy="647700"/>
        </p:xfrm>
        <a:graphic>
          <a:graphicData uri="http://schemas.openxmlformats.org/presentationml/2006/ole">
            <mc:AlternateContent xmlns:mc="http://schemas.openxmlformats.org/markup-compatibility/2006">
              <mc:Choice xmlns:v="urn:schemas-microsoft-com:vml" Requires="v">
                <p:oleObj spid="_x0000_s4156" name="Equation" r:id="rId4" imgW="749300" imgH="228600" progId="Equation.3">
                  <p:embed/>
                </p:oleObj>
              </mc:Choice>
              <mc:Fallback>
                <p:oleObj name="Equation" r:id="rId4" imgW="749300" imgH="228600" progId="Equation.3">
                  <p:embed/>
                  <p:pic>
                    <p:nvPicPr>
                      <p:cNvPr id="1029"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61264" y="3105150"/>
                        <a:ext cx="2097087"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14345" name="Picture 36" descr="person.gif"/>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286000" y="2632075"/>
            <a:ext cx="762000" cy="159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 name="Picture 37" descr="person.gif"/>
          <p:cNvPicPr>
            <a:picLocks noChangeAspect="1"/>
          </p:cNvPicPr>
          <p:nvPr/>
        </p:nvPicPr>
        <p:blipFill>
          <a:blip r:embed="rId7" cstate="print">
            <a:duotone>
              <a:schemeClr val="accent2">
                <a:shade val="45000"/>
                <a:satMod val="135000"/>
              </a:schemeClr>
              <a:prstClr val="white"/>
            </a:duotone>
          </a:blip>
          <a:stretch>
            <a:fillRect/>
          </a:stretch>
        </p:blipFill>
        <p:spPr>
          <a:xfrm>
            <a:off x="5334000" y="1600200"/>
            <a:ext cx="762000" cy="1592580"/>
          </a:xfrm>
          <a:prstGeom prst="rect">
            <a:avLst/>
          </a:prstGeom>
        </p:spPr>
      </p:pic>
      <p:pic>
        <p:nvPicPr>
          <p:cNvPr id="1040" name="Picture 38" descr="person.gif"/>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334000" y="3581401"/>
            <a:ext cx="762000" cy="159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Box 13"/>
          <p:cNvSpPr txBox="1"/>
          <p:nvPr/>
        </p:nvSpPr>
        <p:spPr>
          <a:xfrm>
            <a:off x="7473950" y="3821114"/>
            <a:ext cx="2432050" cy="369887"/>
          </a:xfrm>
          <a:prstGeom prst="rect">
            <a:avLst/>
          </a:prstGeom>
          <a:noFill/>
        </p:spPr>
        <p:txBody>
          <a:bodyPr wrap="none">
            <a:spAutoFit/>
          </a:bodyPr>
          <a:lstStyle/>
          <a:p>
            <a:pPr eaLnBrk="1" hangingPunct="1">
              <a:defRPr/>
            </a:pPr>
            <a:r>
              <a:rPr lang="en-US" dirty="0">
                <a:latin typeface="+mj-lt"/>
              </a:rPr>
              <a:t>Unit –level Causal Effect</a:t>
            </a:r>
          </a:p>
        </p:txBody>
      </p:sp>
      <p:sp>
        <p:nvSpPr>
          <p:cNvPr id="14349" name="Slide Number Placeholder 14"/>
          <p:cNvSpPr>
            <a:spLocks noGrp="1"/>
          </p:cNvSpPr>
          <p:nvPr>
            <p:ph type="sldNum" sz="quarter" idx="12"/>
          </p:nvPr>
        </p:nvSpPr>
        <p:spPr>
          <a:xfrm>
            <a:off x="8077200" y="6356351"/>
            <a:ext cx="2133600" cy="365125"/>
          </a:xfrm>
        </p:spPr>
        <p:txBody>
          <a:bodyPr vert="horz" lIns="91440" tIns="45720" rIns="91440" bIns="45720" rtlCol="0" anchor="ctr"/>
          <a:lstStyle/>
          <a:p>
            <a:fld id="{8A92A6B1-62D1-4FF1-994A-B4372F3CB084}" type="slidenum">
              <a:rPr lang="en-US" altLang="en-US"/>
              <a:pPr/>
              <a:t>8</a:t>
            </a:fld>
            <a:endParaRPr lang="en-US" altLang="en-US" dirty="0"/>
          </a:p>
        </p:txBody>
      </p:sp>
    </p:spTree>
    <p:extLst>
      <p:ext uri="{BB962C8B-B14F-4D97-AF65-F5344CB8AC3E}">
        <p14:creationId xmlns:p14="http://schemas.microsoft.com/office/powerpoint/2010/main" val="401347835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3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3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40"/>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2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3" grpId="0"/>
      <p:bldP spid="1034" grpId="0"/>
      <p:bldP spid="14" grpId="0"/>
    </p:bldLst>
  </p:timing>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556995"/>
            <a:ext cx="4222620" cy="3343333"/>
          </a:xfrm>
        </p:spPr>
        <p:txBody>
          <a:bodyPr vert="horz" lIns="91440" tIns="45720" rIns="91440" bIns="45720" rtlCol="0" anchor="b">
            <a:normAutofit/>
          </a:bodyPr>
          <a:lstStyle/>
          <a:p>
            <a:r>
              <a:rPr lang="en-US" sz="5200" dirty="0">
                <a:latin typeface="+mj-lt"/>
                <a:ea typeface="+mj-ea"/>
              </a:rPr>
              <a:t>Suggested readings</a:t>
            </a:r>
            <a:endParaRPr lang="en-US" sz="5200" kern="1200" dirty="0">
              <a:solidFill>
                <a:schemeClr val="tx1"/>
              </a:solidFill>
              <a:latin typeface="+mj-lt"/>
              <a:ea typeface="+mj-ea"/>
              <a:cs typeface="+mj-cs"/>
            </a:endParaRPr>
          </a:p>
        </p:txBody>
      </p:sp>
      <p:sp>
        <p:nvSpPr>
          <p:cNvPr id="5" name="Slide Number Placeholder 4"/>
          <p:cNvSpPr>
            <a:spLocks noGrp="1"/>
          </p:cNvSpPr>
          <p:nvPr>
            <p:ph type="sldNum" sz="quarter" idx="12"/>
          </p:nvPr>
        </p:nvSpPr>
        <p:spPr>
          <a:prstGeom prst="ellipse">
            <a:avLst/>
          </a:prstGeom>
        </p:spPr>
        <p:txBody>
          <a:bodyPr vert="horz" lIns="91440" tIns="45720" rIns="91440" bIns="45720" rtlCol="0" anchor="ctr">
            <a:normAutofit/>
          </a:bodyPr>
          <a:lstStyle/>
          <a:p>
            <a:pPr>
              <a:lnSpc>
                <a:spcPct val="90000"/>
              </a:lnSpc>
              <a:spcAft>
                <a:spcPts val="600"/>
              </a:spcAft>
            </a:pPr>
            <a:fld id="{5F3DA2C8-5B72-4388-8D1E-72C210589DD5}" type="slidenum">
              <a:rPr lang="en-US">
                <a:latin typeface="+mn-lt"/>
                <a:ea typeface="+mn-ea"/>
              </a:rPr>
              <a:pPr>
                <a:lnSpc>
                  <a:spcPct val="90000"/>
                </a:lnSpc>
                <a:spcAft>
                  <a:spcPts val="600"/>
                </a:spcAft>
              </a:pPr>
              <a:t>80</a:t>
            </a:fld>
            <a:endParaRPr lang="en-US">
              <a:latin typeface="+mn-lt"/>
              <a:ea typeface="+mn-ea"/>
            </a:endParaRPr>
          </a:p>
        </p:txBody>
      </p:sp>
      <p:pic>
        <p:nvPicPr>
          <p:cNvPr id="1026" name="Picture 2" descr="Image result for book of why"/>
          <p:cNvPicPr>
            <a:picLocks noChangeAspect="1" noChangeArrowheads="1"/>
          </p:cNvPicPr>
          <p:nvPr/>
        </p:nvPicPr>
        <p:blipFill>
          <a:blip r:embed="rId3">
            <a:extLst>
              <a:ext uri="{28A0092B-C50C-407E-A947-70E740481C1C}">
                <a14:useLocalDpi xmlns:a14="http://schemas.microsoft.com/office/drawing/2010/main"/>
              </a:ext>
            </a:extLst>
          </a:blip>
          <a:stretch>
            <a:fillRect/>
          </a:stretch>
        </p:blipFill>
        <p:spPr bwMode="auto">
          <a:xfrm>
            <a:off x="5408267" y="177919"/>
            <a:ext cx="1686793" cy="2615184"/>
          </a:xfrm>
          <a:prstGeom prst="rect">
            <a:avLst/>
          </a:prstGeom>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F42FE77D-5AA7-4034-B0A9-6650477913AC}"/>
              </a:ext>
            </a:extLst>
          </p:cNvPr>
          <p:cNvPicPr>
            <a:picLocks noChangeAspect="1"/>
          </p:cNvPicPr>
          <p:nvPr/>
        </p:nvPicPr>
        <p:blipFill>
          <a:blip r:embed="rId4"/>
          <a:stretch>
            <a:fillRect/>
          </a:stretch>
        </p:blipFill>
        <p:spPr>
          <a:xfrm>
            <a:off x="7732463" y="177919"/>
            <a:ext cx="1712945" cy="2615184"/>
          </a:xfrm>
          <a:prstGeom prst="rect">
            <a:avLst/>
          </a:prstGeom>
        </p:spPr>
      </p:pic>
      <p:pic>
        <p:nvPicPr>
          <p:cNvPr id="1030" name="Picture 6" descr="Image result for observation and experiment rosenbaum"/>
          <p:cNvPicPr>
            <a:picLocks noChangeAspect="1" noChangeArrowheads="1"/>
          </p:cNvPicPr>
          <p:nvPr/>
        </p:nvPicPr>
        <p:blipFill>
          <a:blip r:embed="rId5">
            <a:extLst>
              <a:ext uri="{28A0092B-C50C-407E-A947-70E740481C1C}">
                <a14:useLocalDpi xmlns:a14="http://schemas.microsoft.com/office/drawing/2010/main"/>
              </a:ext>
            </a:extLst>
          </a:blip>
          <a:stretch>
            <a:fillRect/>
          </a:stretch>
        </p:blipFill>
        <p:spPr bwMode="auto">
          <a:xfrm>
            <a:off x="10060844" y="177919"/>
            <a:ext cx="1732559" cy="2615184"/>
          </a:xfrm>
          <a:prstGeom prst="rect">
            <a:avLst/>
          </a:prstGeom>
          <a:extLst>
            <a:ext uri="{909E8E84-426E-40DD-AFC4-6F175D3DCCD1}">
              <a14:hiddenFill xmlns:a14="http://schemas.microsoft.com/office/drawing/2010/main">
                <a:solidFill>
                  <a:srgbClr val="FFFFFF"/>
                </a:solidFill>
              </a14:hiddenFill>
            </a:ext>
          </a:extLst>
        </p:spPr>
      </p:pic>
      <p:pic>
        <p:nvPicPr>
          <p:cNvPr id="1028" name="Picture 4" descr="Image result for rubin imbens causality"/>
          <p:cNvPicPr>
            <a:picLocks noChangeAspect="1" noChangeArrowheads="1"/>
          </p:cNvPicPr>
          <p:nvPr/>
        </p:nvPicPr>
        <p:blipFill>
          <a:blip r:embed="rId6">
            <a:extLst>
              <a:ext uri="{28A0092B-C50C-407E-A947-70E740481C1C}">
                <a14:useLocalDpi xmlns:a14="http://schemas.microsoft.com/office/drawing/2010/main"/>
              </a:ext>
            </a:extLst>
          </a:blip>
          <a:stretch>
            <a:fillRect/>
          </a:stretch>
        </p:blipFill>
        <p:spPr bwMode="auto">
          <a:xfrm>
            <a:off x="5376752" y="2951462"/>
            <a:ext cx="1765249" cy="2615184"/>
          </a:xfrm>
          <a:prstGeom prst="rect">
            <a:avLst/>
          </a:prstGeom>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2F3FBB9D-C62B-4374-B82F-56FB2C195F23}"/>
              </a:ext>
            </a:extLst>
          </p:cNvPr>
          <p:cNvPicPr>
            <a:picLocks noChangeAspect="1"/>
          </p:cNvPicPr>
          <p:nvPr/>
        </p:nvPicPr>
        <p:blipFill>
          <a:blip r:embed="rId7"/>
          <a:stretch>
            <a:fillRect/>
          </a:stretch>
        </p:blipFill>
        <p:spPr>
          <a:xfrm>
            <a:off x="7681335" y="2951462"/>
            <a:ext cx="1830628" cy="2615184"/>
          </a:xfrm>
          <a:prstGeom prst="rect">
            <a:avLst/>
          </a:prstGeom>
        </p:spPr>
      </p:pic>
      <p:pic>
        <p:nvPicPr>
          <p:cNvPr id="7" name="Picture 6">
            <a:extLst>
              <a:ext uri="{FF2B5EF4-FFF2-40B4-BE49-F238E27FC236}">
                <a16:creationId xmlns:a16="http://schemas.microsoft.com/office/drawing/2014/main" id="{E16727B3-361B-4191-8328-4B1082A9AC41}"/>
              </a:ext>
            </a:extLst>
          </p:cNvPr>
          <p:cNvPicPr>
            <a:picLocks noChangeAspect="1"/>
          </p:cNvPicPr>
          <p:nvPr/>
        </p:nvPicPr>
        <p:blipFill>
          <a:blip r:embed="rId8"/>
          <a:stretch>
            <a:fillRect/>
          </a:stretch>
        </p:blipFill>
        <p:spPr>
          <a:xfrm>
            <a:off x="9874454" y="2953967"/>
            <a:ext cx="2120766" cy="2610173"/>
          </a:xfrm>
          <a:prstGeom prst="rect">
            <a:avLst/>
          </a:prstGeom>
        </p:spPr>
      </p:pic>
    </p:spTree>
    <p:extLst>
      <p:ext uri="{BB962C8B-B14F-4D97-AF65-F5344CB8AC3E}">
        <p14:creationId xmlns:p14="http://schemas.microsoft.com/office/powerpoint/2010/main" val="165545123"/>
      </p:ext>
    </p:extLst>
  </p:cSld>
  <p:clrMapOvr>
    <a:overrideClrMapping bg1="lt1" tx1="dk1" bg2="lt2" tx2="dk2" accent1="accent1" accent2="accent2" accent3="accent3" accent4="accent4" accent5="accent5" accent6="accent6" hlink="hlink" folHlink="folHlink"/>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4"/>
          <p:cNvSpPr>
            <a:spLocks noGrp="1"/>
          </p:cNvSpPr>
          <p:nvPr>
            <p:ph type="ctrTitle"/>
          </p:nvPr>
        </p:nvSpPr>
        <p:spPr>
          <a:xfrm>
            <a:off x="1524000" y="516466"/>
            <a:ext cx="9144000" cy="4855633"/>
          </a:xfrm>
        </p:spPr>
        <p:txBody>
          <a:bodyPr>
            <a:normAutofit fontScale="90000"/>
          </a:bodyPr>
          <a:lstStyle/>
          <a:p>
            <a:r>
              <a:rPr lang="en-US" dirty="0"/>
              <a:t>felix.thoemmes@cornell.edu</a:t>
            </a:r>
            <a:br>
              <a:rPr lang="en-US" dirty="0"/>
            </a:br>
            <a:br>
              <a:rPr lang="en-US" dirty="0"/>
            </a:br>
            <a:r>
              <a:rPr lang="en-US" dirty="0"/>
              <a:t>felixthoemmes.com</a:t>
            </a:r>
            <a:br>
              <a:rPr lang="en-US" dirty="0"/>
            </a:br>
            <a:br>
              <a:rPr lang="en-US" dirty="0"/>
            </a:br>
            <a:r>
              <a:rPr lang="en-US" dirty="0"/>
              <a:t>@</a:t>
            </a:r>
            <a:r>
              <a:rPr lang="en-US" dirty="0" err="1"/>
              <a:t>felixthoemmes</a:t>
            </a:r>
            <a:endParaRPr lang="en-US" dirty="0"/>
          </a:p>
        </p:txBody>
      </p:sp>
      <p:sp>
        <p:nvSpPr>
          <p:cNvPr id="4" name="Slide Number Placeholder 3"/>
          <p:cNvSpPr>
            <a:spLocks noGrp="1"/>
          </p:cNvSpPr>
          <p:nvPr>
            <p:ph type="sldNum" sz="quarter" idx="12"/>
          </p:nvPr>
        </p:nvSpPr>
        <p:spPr/>
        <p:txBody>
          <a:bodyPr/>
          <a:lstStyle/>
          <a:p>
            <a:fld id="{5F3DA2C8-5B72-4388-8D1E-72C210589DD5}" type="slidenum">
              <a:rPr lang="en-US" smtClean="0"/>
              <a:t>81</a:t>
            </a:fld>
            <a:endParaRPr lang="en-US"/>
          </a:p>
        </p:txBody>
      </p:sp>
      <p:pic>
        <p:nvPicPr>
          <p:cNvPr id="9218" name="Picture 2" descr="Image result for twitte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10909" y="4565650"/>
            <a:ext cx="749300" cy="749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965157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17B929-612B-4637-8DE7-AC1A3F3B74F7}"/>
              </a:ext>
            </a:extLst>
          </p:cNvPr>
          <p:cNvSpPr>
            <a:spLocks noGrp="1"/>
          </p:cNvSpPr>
          <p:nvPr>
            <p:ph type="title"/>
          </p:nvPr>
        </p:nvSpPr>
        <p:spPr/>
        <p:txBody>
          <a:bodyPr/>
          <a:lstStyle/>
          <a:p>
            <a:endParaRPr lang="de-DE"/>
          </a:p>
        </p:txBody>
      </p:sp>
      <p:sp>
        <p:nvSpPr>
          <p:cNvPr id="3" name="Content Placeholder 2">
            <a:extLst>
              <a:ext uri="{FF2B5EF4-FFF2-40B4-BE49-F238E27FC236}">
                <a16:creationId xmlns:a16="http://schemas.microsoft.com/office/drawing/2014/main" id="{81494BAE-A19F-4A50-9258-9FA7ECB98B22}"/>
              </a:ext>
            </a:extLst>
          </p:cNvPr>
          <p:cNvSpPr>
            <a:spLocks noGrp="1"/>
          </p:cNvSpPr>
          <p:nvPr>
            <p:ph idx="1"/>
          </p:nvPr>
        </p:nvSpPr>
        <p:spPr/>
        <p:txBody>
          <a:bodyPr/>
          <a:lstStyle/>
          <a:p>
            <a:endParaRPr lang="de-DE"/>
          </a:p>
        </p:txBody>
      </p:sp>
      <p:sp>
        <p:nvSpPr>
          <p:cNvPr id="4" name="Slide Number Placeholder 3">
            <a:extLst>
              <a:ext uri="{FF2B5EF4-FFF2-40B4-BE49-F238E27FC236}">
                <a16:creationId xmlns:a16="http://schemas.microsoft.com/office/drawing/2014/main" id="{E00F6656-6895-4793-B574-5E7C49B3AC53}"/>
              </a:ext>
            </a:extLst>
          </p:cNvPr>
          <p:cNvSpPr>
            <a:spLocks noGrp="1"/>
          </p:cNvSpPr>
          <p:nvPr>
            <p:ph type="sldNum" sz="quarter" idx="12"/>
          </p:nvPr>
        </p:nvSpPr>
        <p:spPr/>
        <p:txBody>
          <a:bodyPr/>
          <a:lstStyle/>
          <a:p>
            <a:fld id="{5F3DA2C8-5B72-4388-8D1E-72C210589DD5}" type="slidenum">
              <a:rPr lang="en-US" smtClean="0"/>
              <a:t>82</a:t>
            </a:fld>
            <a:endParaRPr lang="en-US"/>
          </a:p>
        </p:txBody>
      </p:sp>
    </p:spTree>
    <p:extLst>
      <p:ext uri="{BB962C8B-B14F-4D97-AF65-F5344CB8AC3E}">
        <p14:creationId xmlns:p14="http://schemas.microsoft.com/office/powerpoint/2010/main" val="355765353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B31576E-7E55-401F-AB6A-B970A1F8AB65}"/>
              </a:ext>
            </a:extLst>
          </p:cNvPr>
          <p:cNvSpPr>
            <a:spLocks noGrp="1"/>
          </p:cNvSpPr>
          <p:nvPr>
            <p:ph type="ctrTitle"/>
          </p:nvPr>
        </p:nvSpPr>
        <p:spPr/>
        <p:txBody>
          <a:bodyPr/>
          <a:lstStyle/>
          <a:p>
            <a:r>
              <a:rPr lang="de-DE" dirty="0"/>
              <a:t>Extras</a:t>
            </a:r>
          </a:p>
        </p:txBody>
      </p:sp>
      <p:sp>
        <p:nvSpPr>
          <p:cNvPr id="6" name="Subtitle 5">
            <a:extLst>
              <a:ext uri="{FF2B5EF4-FFF2-40B4-BE49-F238E27FC236}">
                <a16:creationId xmlns:a16="http://schemas.microsoft.com/office/drawing/2014/main" id="{68E53D0F-07F0-4A80-87CE-412291468997}"/>
              </a:ext>
            </a:extLst>
          </p:cNvPr>
          <p:cNvSpPr>
            <a:spLocks noGrp="1"/>
          </p:cNvSpPr>
          <p:nvPr>
            <p:ph type="subTitle" idx="1"/>
          </p:nvPr>
        </p:nvSpPr>
        <p:spPr/>
        <p:txBody>
          <a:bodyPr/>
          <a:lstStyle/>
          <a:p>
            <a:endParaRPr lang="de-DE"/>
          </a:p>
        </p:txBody>
      </p:sp>
      <p:sp>
        <p:nvSpPr>
          <p:cNvPr id="4" name="Slide Number Placeholder 3">
            <a:extLst>
              <a:ext uri="{FF2B5EF4-FFF2-40B4-BE49-F238E27FC236}">
                <a16:creationId xmlns:a16="http://schemas.microsoft.com/office/drawing/2014/main" id="{CCD05CC3-673D-4B9F-8FEE-AB26C8E1AF4F}"/>
              </a:ext>
            </a:extLst>
          </p:cNvPr>
          <p:cNvSpPr>
            <a:spLocks noGrp="1"/>
          </p:cNvSpPr>
          <p:nvPr>
            <p:ph type="sldNum" sz="quarter" idx="12"/>
          </p:nvPr>
        </p:nvSpPr>
        <p:spPr/>
        <p:txBody>
          <a:bodyPr/>
          <a:lstStyle/>
          <a:p>
            <a:fld id="{5F3DA2C8-5B72-4388-8D1E-72C210589DD5}" type="slidenum">
              <a:rPr lang="en-US" smtClean="0"/>
              <a:t>83</a:t>
            </a:fld>
            <a:endParaRPr lang="en-US"/>
          </a:p>
        </p:txBody>
      </p:sp>
    </p:spTree>
    <p:extLst>
      <p:ext uri="{BB962C8B-B14F-4D97-AF65-F5344CB8AC3E}">
        <p14:creationId xmlns:p14="http://schemas.microsoft.com/office/powerpoint/2010/main" val="355823287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l-GR" dirty="0">
                <a:latin typeface="Times New Roman" panose="02020603050405020304" pitchFamily="18" charset="0"/>
                <a:cs typeface="Times New Roman" panose="02020603050405020304" pitchFamily="18" charset="0"/>
              </a:rPr>
              <a:t>τ</a:t>
            </a:r>
            <a:r>
              <a:rPr lang="en-US" dirty="0">
                <a:latin typeface="Times New Roman" panose="02020603050405020304" pitchFamily="18" charset="0"/>
                <a:cs typeface="Times New Roman" panose="02020603050405020304" pitchFamily="18" charset="0"/>
              </a:rPr>
              <a:t> = </a:t>
            </a:r>
            <a:r>
              <a:rPr lang="el-GR" dirty="0">
                <a:latin typeface="Times New Roman" panose="02020603050405020304" pitchFamily="18" charset="0"/>
                <a:cs typeface="Times New Roman" panose="02020603050405020304" pitchFamily="18" charset="0"/>
              </a:rPr>
              <a:t>τ</a:t>
            </a:r>
            <a:r>
              <a:rPr lang="en-US" dirty="0">
                <a:latin typeface="Times New Roman" panose="02020603050405020304" pitchFamily="18" charset="0"/>
                <a:cs typeface="Times New Roman" panose="02020603050405020304" pitchFamily="18" charset="0"/>
              </a:rPr>
              <a:t>*  ?</a:t>
            </a:r>
          </a:p>
        </p:txBody>
      </p:sp>
      <p:sp>
        <p:nvSpPr>
          <p:cNvPr id="3" name="Content Placeholder 2"/>
          <p:cNvSpPr>
            <a:spLocks noGrp="1"/>
          </p:cNvSpPr>
          <p:nvPr>
            <p:ph idx="1"/>
          </p:nvPr>
        </p:nvSpPr>
        <p:spPr/>
        <p:txBody>
          <a:bodyPr/>
          <a:lstStyle/>
          <a:p>
            <a:endParaRPr lang="en-US" dirty="0"/>
          </a:p>
          <a:p>
            <a:pPr marL="0" indent="0">
              <a:buNone/>
            </a:pPr>
            <a:endParaRPr lang="en-US" dirty="0"/>
          </a:p>
          <a:p>
            <a:pPr marL="0" indent="0">
              <a:buNone/>
            </a:pPr>
            <a:r>
              <a:rPr lang="en-US" dirty="0"/>
              <a:t>“Causation ≠ Association” </a:t>
            </a:r>
          </a:p>
          <a:p>
            <a:pPr marL="0" indent="0">
              <a:buNone/>
            </a:pPr>
            <a:endParaRPr lang="en-US" dirty="0"/>
          </a:p>
          <a:p>
            <a:pPr marL="0" indent="0">
              <a:buNone/>
            </a:pPr>
            <a:endParaRPr lang="en-US" dirty="0"/>
          </a:p>
          <a:p>
            <a:pPr marL="0" indent="0">
              <a:buNone/>
            </a:pPr>
            <a:r>
              <a:rPr lang="en-US" dirty="0"/>
              <a:t>Causal identification</a:t>
            </a:r>
          </a:p>
        </p:txBody>
      </p:sp>
      <p:sp>
        <p:nvSpPr>
          <p:cNvPr id="4" name="Slide Number Placeholder 3"/>
          <p:cNvSpPr>
            <a:spLocks noGrp="1"/>
          </p:cNvSpPr>
          <p:nvPr>
            <p:ph type="sldNum" sz="quarter" idx="12"/>
          </p:nvPr>
        </p:nvSpPr>
        <p:spPr/>
        <p:txBody>
          <a:bodyPr/>
          <a:lstStyle/>
          <a:p>
            <a:fld id="{5F3DA2C8-5B72-4388-8D1E-72C210589DD5}" type="slidenum">
              <a:rPr lang="en-US" smtClean="0"/>
              <a:t>84</a:t>
            </a:fld>
            <a:endParaRPr lang="en-US" dirty="0"/>
          </a:p>
        </p:txBody>
      </p:sp>
    </p:spTree>
    <p:extLst>
      <p:ext uri="{BB962C8B-B14F-4D97-AF65-F5344CB8AC3E}">
        <p14:creationId xmlns:p14="http://schemas.microsoft.com/office/powerpoint/2010/main" val="79479004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1989" name="TextBox 10"/>
          <p:cNvSpPr txBox="1">
            <a:spLocks noChangeArrowheads="1"/>
          </p:cNvSpPr>
          <p:nvPr/>
        </p:nvSpPr>
        <p:spPr bwMode="auto">
          <a:xfrm>
            <a:off x="4267200" y="3059114"/>
            <a:ext cx="132873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2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eaLnBrk="1" hangingPunct="1">
              <a:spcBef>
                <a:spcPct val="0"/>
              </a:spcBef>
              <a:buFontTx/>
              <a:buNone/>
            </a:pPr>
            <a:r>
              <a:rPr lang="en-US" altLang="en-US" sz="1800" dirty="0">
                <a:latin typeface="Calibri" panose="020F0502020204030204" pitchFamily="34" charset="0"/>
              </a:rPr>
              <a:t>TREATMENT</a:t>
            </a:r>
          </a:p>
        </p:txBody>
      </p:sp>
      <p:sp>
        <p:nvSpPr>
          <p:cNvPr id="41990" name="TextBox 11"/>
          <p:cNvSpPr txBox="1">
            <a:spLocks noChangeArrowheads="1"/>
          </p:cNvSpPr>
          <p:nvPr/>
        </p:nvSpPr>
        <p:spPr bwMode="auto">
          <a:xfrm>
            <a:off x="2438400" y="3059114"/>
            <a:ext cx="10922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2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eaLnBrk="1" hangingPunct="1">
              <a:spcBef>
                <a:spcPct val="0"/>
              </a:spcBef>
              <a:buFontTx/>
              <a:buNone/>
            </a:pPr>
            <a:r>
              <a:rPr lang="en-US" altLang="en-US" sz="1800" dirty="0">
                <a:latin typeface="Calibri" panose="020F0502020204030204" pitchFamily="34" charset="0"/>
              </a:rPr>
              <a:t>CONTROL</a:t>
            </a:r>
          </a:p>
        </p:txBody>
      </p:sp>
      <p:sp>
        <p:nvSpPr>
          <p:cNvPr id="20484" name="Rectangle 4"/>
          <p:cNvSpPr>
            <a:spLocks noChangeArrowheads="1"/>
          </p:cNvSpPr>
          <p:nvPr/>
        </p:nvSpPr>
        <p:spPr bwMode="auto">
          <a:xfrm>
            <a:off x="1524000" y="0"/>
            <a:ext cx="184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2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eaLnBrk="1" hangingPunct="1">
              <a:spcBef>
                <a:spcPct val="0"/>
              </a:spcBef>
              <a:buFontTx/>
              <a:buNone/>
            </a:pPr>
            <a:endParaRPr lang="en-US" altLang="en-US" sz="1800" dirty="0">
              <a:latin typeface="Calibri" panose="020F0502020204030204" pitchFamily="34" charset="0"/>
            </a:endParaRPr>
          </a:p>
        </p:txBody>
      </p:sp>
      <p:sp>
        <p:nvSpPr>
          <p:cNvPr id="20485" name="Rectangle 6"/>
          <p:cNvSpPr>
            <a:spLocks noChangeArrowheads="1"/>
          </p:cNvSpPr>
          <p:nvPr/>
        </p:nvSpPr>
        <p:spPr bwMode="auto">
          <a:xfrm>
            <a:off x="1524000" y="0"/>
            <a:ext cx="184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2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eaLnBrk="1" hangingPunct="1">
              <a:spcBef>
                <a:spcPct val="0"/>
              </a:spcBef>
              <a:buFontTx/>
              <a:buNone/>
            </a:pPr>
            <a:endParaRPr lang="en-US" altLang="en-US" sz="1800" dirty="0">
              <a:latin typeface="Calibri" panose="020F0502020204030204" pitchFamily="34" charset="0"/>
            </a:endParaRPr>
          </a:p>
        </p:txBody>
      </p:sp>
      <p:sp>
        <p:nvSpPr>
          <p:cNvPr id="20486" name="Rectangle 4"/>
          <p:cNvSpPr>
            <a:spLocks noChangeArrowheads="1"/>
          </p:cNvSpPr>
          <p:nvPr/>
        </p:nvSpPr>
        <p:spPr bwMode="auto">
          <a:xfrm>
            <a:off x="1524000" y="0"/>
            <a:ext cx="184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2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eaLnBrk="1" hangingPunct="1">
              <a:spcBef>
                <a:spcPct val="0"/>
              </a:spcBef>
              <a:buFontTx/>
              <a:buNone/>
            </a:pPr>
            <a:endParaRPr lang="en-US" altLang="en-US" sz="1800" dirty="0">
              <a:latin typeface="Calibri" panose="020F0502020204030204" pitchFamily="34" charset="0"/>
            </a:endParaRPr>
          </a:p>
        </p:txBody>
      </p:sp>
      <p:pic>
        <p:nvPicPr>
          <p:cNvPr id="41995" name="Picture 29" descr="person.gi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895600" y="1524000"/>
            <a:ext cx="185738" cy="388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96" name="Picture 30" descr="person.gi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200400" y="1905000"/>
            <a:ext cx="185738" cy="388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97" name="Picture 41" descr="person2.gif"/>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706689" y="2205038"/>
            <a:ext cx="2000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98" name="Picture 42" descr="person2.gif"/>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048001" y="2281238"/>
            <a:ext cx="20161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91" name="Slide Number Placeholder 21"/>
          <p:cNvSpPr>
            <a:spLocks noGrp="1"/>
          </p:cNvSpPr>
          <p:nvPr>
            <p:ph type="sldNum" sz="quarter" idx="12"/>
          </p:nvPr>
        </p:nvSpPr>
        <p:spPr>
          <a:noFill/>
        </p:spPr>
        <p:txBody>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2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fld id="{86DEEB8F-2A0E-4392-A57C-AAA32A8B4106}" type="slidenum">
              <a:rPr lang="en-US" altLang="en-US" sz="1000"/>
              <a:pPr>
                <a:spcBef>
                  <a:spcPct val="0"/>
                </a:spcBef>
                <a:buFontTx/>
                <a:buNone/>
              </a:pPr>
              <a:t>85</a:t>
            </a:fld>
            <a:endParaRPr lang="en-US" altLang="en-US" sz="1000" dirty="0"/>
          </a:p>
        </p:txBody>
      </p:sp>
      <p:pic>
        <p:nvPicPr>
          <p:cNvPr id="23" name="Picture 29" descr="person.gi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182939" y="1495425"/>
            <a:ext cx="187325" cy="388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Picture 30" descr="person.gi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429000" y="1828800"/>
            <a:ext cx="185738" cy="388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Picture 41" descr="person2.gif"/>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895601" y="1905001"/>
            <a:ext cx="20161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Picture 29" descr="person.gi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514600" y="1439864"/>
            <a:ext cx="185738" cy="388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Picture 41" descr="person2.gif"/>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478089" y="1900238"/>
            <a:ext cx="2000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 name="Picture 41" descr="person2.gif"/>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667001" y="1752601"/>
            <a:ext cx="20161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 name="Picture 29" descr="person.gif"/>
          <p:cNvPicPr>
            <a:picLocks noChangeAspect="1"/>
          </p:cNvPicPr>
          <p:nvPr/>
        </p:nvPicPr>
        <p:blipFill>
          <a:blip r:embed="rId3" cstate="print">
            <a:duotone>
              <a:schemeClr val="accent2">
                <a:shade val="45000"/>
                <a:satMod val="135000"/>
              </a:schemeClr>
              <a:prstClr val="white"/>
            </a:duotone>
          </a:blip>
          <a:srcRect/>
          <a:stretch>
            <a:fillRect/>
          </a:stretch>
        </p:blipFill>
        <p:spPr bwMode="auto">
          <a:xfrm>
            <a:off x="4800600" y="1524000"/>
            <a:ext cx="185948" cy="388358"/>
          </a:xfrm>
          <a:prstGeom prst="rect">
            <a:avLst/>
          </a:prstGeom>
          <a:noFill/>
          <a:ln w="9525">
            <a:noFill/>
            <a:miter lim="800000"/>
            <a:headEnd/>
            <a:tailEnd/>
          </a:ln>
        </p:spPr>
      </p:pic>
      <p:pic>
        <p:nvPicPr>
          <p:cNvPr id="31" name="Picture 30" descr="person.gif"/>
          <p:cNvPicPr>
            <a:picLocks noChangeAspect="1"/>
          </p:cNvPicPr>
          <p:nvPr/>
        </p:nvPicPr>
        <p:blipFill>
          <a:blip r:embed="rId3" cstate="print">
            <a:duotone>
              <a:schemeClr val="accent2">
                <a:shade val="45000"/>
                <a:satMod val="135000"/>
              </a:schemeClr>
              <a:prstClr val="white"/>
            </a:duotone>
          </a:blip>
          <a:srcRect/>
          <a:stretch>
            <a:fillRect/>
          </a:stretch>
        </p:blipFill>
        <p:spPr bwMode="auto">
          <a:xfrm>
            <a:off x="5105400" y="1905000"/>
            <a:ext cx="185948" cy="388358"/>
          </a:xfrm>
          <a:prstGeom prst="rect">
            <a:avLst/>
          </a:prstGeom>
          <a:noFill/>
          <a:ln w="9525">
            <a:noFill/>
            <a:miter lim="800000"/>
            <a:headEnd/>
            <a:tailEnd/>
          </a:ln>
        </p:spPr>
      </p:pic>
      <p:pic>
        <p:nvPicPr>
          <p:cNvPr id="32" name="Picture 41" descr="person2.gif"/>
          <p:cNvPicPr>
            <a:picLocks noChangeAspect="1"/>
          </p:cNvPicPr>
          <p:nvPr/>
        </p:nvPicPr>
        <p:blipFill>
          <a:blip r:embed="rId6" cstate="print">
            <a:duotone>
              <a:schemeClr val="accent2">
                <a:shade val="45000"/>
                <a:satMod val="135000"/>
              </a:schemeClr>
              <a:prstClr val="white"/>
            </a:duotone>
          </a:blip>
          <a:srcRect/>
          <a:stretch>
            <a:fillRect/>
          </a:stretch>
        </p:blipFill>
        <p:spPr bwMode="auto">
          <a:xfrm>
            <a:off x="4610978" y="2205038"/>
            <a:ext cx="201444" cy="461962"/>
          </a:xfrm>
          <a:prstGeom prst="rect">
            <a:avLst/>
          </a:prstGeom>
          <a:noFill/>
          <a:ln w="9525">
            <a:noFill/>
            <a:miter lim="800000"/>
            <a:headEnd/>
            <a:tailEnd/>
          </a:ln>
        </p:spPr>
      </p:pic>
      <p:pic>
        <p:nvPicPr>
          <p:cNvPr id="33" name="Picture 42" descr="person2.gif"/>
          <p:cNvPicPr>
            <a:picLocks noChangeAspect="1"/>
          </p:cNvPicPr>
          <p:nvPr/>
        </p:nvPicPr>
        <p:blipFill>
          <a:blip r:embed="rId6" cstate="print">
            <a:duotone>
              <a:schemeClr val="accent2">
                <a:shade val="45000"/>
                <a:satMod val="135000"/>
              </a:schemeClr>
              <a:prstClr val="white"/>
            </a:duotone>
          </a:blip>
          <a:srcRect/>
          <a:stretch>
            <a:fillRect/>
          </a:stretch>
        </p:blipFill>
        <p:spPr bwMode="auto">
          <a:xfrm>
            <a:off x="4953000" y="2281238"/>
            <a:ext cx="201444" cy="461962"/>
          </a:xfrm>
          <a:prstGeom prst="rect">
            <a:avLst/>
          </a:prstGeom>
          <a:noFill/>
          <a:ln w="9525">
            <a:noFill/>
            <a:miter lim="800000"/>
            <a:headEnd/>
            <a:tailEnd/>
          </a:ln>
        </p:spPr>
      </p:pic>
      <p:pic>
        <p:nvPicPr>
          <p:cNvPr id="34" name="Picture 29" descr="person.gif"/>
          <p:cNvPicPr>
            <a:picLocks noChangeAspect="1"/>
          </p:cNvPicPr>
          <p:nvPr/>
        </p:nvPicPr>
        <p:blipFill>
          <a:blip r:embed="rId3" cstate="print">
            <a:duotone>
              <a:schemeClr val="accent2">
                <a:shade val="45000"/>
                <a:satMod val="135000"/>
              </a:schemeClr>
              <a:prstClr val="white"/>
            </a:duotone>
          </a:blip>
          <a:srcRect/>
          <a:stretch>
            <a:fillRect/>
          </a:stretch>
        </p:blipFill>
        <p:spPr bwMode="auto">
          <a:xfrm>
            <a:off x="5088626" y="1495715"/>
            <a:ext cx="185948" cy="388358"/>
          </a:xfrm>
          <a:prstGeom prst="rect">
            <a:avLst/>
          </a:prstGeom>
          <a:noFill/>
          <a:ln w="9525">
            <a:noFill/>
            <a:miter lim="800000"/>
            <a:headEnd/>
            <a:tailEnd/>
          </a:ln>
        </p:spPr>
      </p:pic>
      <p:pic>
        <p:nvPicPr>
          <p:cNvPr id="35" name="Picture 30" descr="person.gif"/>
          <p:cNvPicPr>
            <a:picLocks noChangeAspect="1"/>
          </p:cNvPicPr>
          <p:nvPr/>
        </p:nvPicPr>
        <p:blipFill>
          <a:blip r:embed="rId3" cstate="print">
            <a:duotone>
              <a:schemeClr val="accent2">
                <a:shade val="45000"/>
                <a:satMod val="135000"/>
              </a:schemeClr>
              <a:prstClr val="white"/>
            </a:duotone>
          </a:blip>
          <a:srcRect/>
          <a:stretch>
            <a:fillRect/>
          </a:stretch>
        </p:blipFill>
        <p:spPr bwMode="auto">
          <a:xfrm>
            <a:off x="5334000" y="1828800"/>
            <a:ext cx="185948" cy="388358"/>
          </a:xfrm>
          <a:prstGeom prst="rect">
            <a:avLst/>
          </a:prstGeom>
          <a:noFill/>
          <a:ln w="9525">
            <a:noFill/>
            <a:miter lim="800000"/>
            <a:headEnd/>
            <a:tailEnd/>
          </a:ln>
        </p:spPr>
      </p:pic>
      <p:pic>
        <p:nvPicPr>
          <p:cNvPr id="36" name="Picture 41" descr="person2.gif"/>
          <p:cNvPicPr>
            <a:picLocks noChangeAspect="1"/>
          </p:cNvPicPr>
          <p:nvPr/>
        </p:nvPicPr>
        <p:blipFill>
          <a:blip r:embed="rId6" cstate="print">
            <a:duotone>
              <a:schemeClr val="accent2">
                <a:shade val="45000"/>
                <a:satMod val="135000"/>
              </a:schemeClr>
              <a:prstClr val="white"/>
            </a:duotone>
          </a:blip>
          <a:srcRect/>
          <a:stretch>
            <a:fillRect/>
          </a:stretch>
        </p:blipFill>
        <p:spPr bwMode="auto">
          <a:xfrm>
            <a:off x="4800600" y="1905000"/>
            <a:ext cx="201444" cy="461962"/>
          </a:xfrm>
          <a:prstGeom prst="rect">
            <a:avLst/>
          </a:prstGeom>
          <a:noFill/>
          <a:ln w="9525">
            <a:noFill/>
            <a:miter lim="800000"/>
            <a:headEnd/>
            <a:tailEnd/>
          </a:ln>
        </p:spPr>
      </p:pic>
      <p:pic>
        <p:nvPicPr>
          <p:cNvPr id="37" name="Picture 29" descr="person.gif"/>
          <p:cNvPicPr>
            <a:picLocks noChangeAspect="1"/>
          </p:cNvPicPr>
          <p:nvPr/>
        </p:nvPicPr>
        <p:blipFill>
          <a:blip r:embed="rId3" cstate="print">
            <a:duotone>
              <a:schemeClr val="accent2">
                <a:shade val="45000"/>
                <a:satMod val="135000"/>
              </a:schemeClr>
              <a:prstClr val="white"/>
            </a:duotone>
          </a:blip>
          <a:srcRect/>
          <a:stretch>
            <a:fillRect/>
          </a:stretch>
        </p:blipFill>
        <p:spPr bwMode="auto">
          <a:xfrm>
            <a:off x="4419600" y="1440442"/>
            <a:ext cx="185948" cy="388358"/>
          </a:xfrm>
          <a:prstGeom prst="rect">
            <a:avLst/>
          </a:prstGeom>
          <a:noFill/>
          <a:ln w="9525">
            <a:noFill/>
            <a:miter lim="800000"/>
            <a:headEnd/>
            <a:tailEnd/>
          </a:ln>
        </p:spPr>
      </p:pic>
      <p:pic>
        <p:nvPicPr>
          <p:cNvPr id="38" name="Picture 41" descr="person2.gif"/>
          <p:cNvPicPr>
            <a:picLocks noChangeAspect="1"/>
          </p:cNvPicPr>
          <p:nvPr/>
        </p:nvPicPr>
        <p:blipFill>
          <a:blip r:embed="rId6" cstate="print">
            <a:duotone>
              <a:schemeClr val="accent2">
                <a:shade val="45000"/>
                <a:satMod val="135000"/>
              </a:schemeClr>
              <a:prstClr val="white"/>
            </a:duotone>
          </a:blip>
          <a:srcRect/>
          <a:stretch>
            <a:fillRect/>
          </a:stretch>
        </p:blipFill>
        <p:spPr bwMode="auto">
          <a:xfrm>
            <a:off x="4382378" y="1900238"/>
            <a:ext cx="201444" cy="461962"/>
          </a:xfrm>
          <a:prstGeom prst="rect">
            <a:avLst/>
          </a:prstGeom>
          <a:noFill/>
          <a:ln w="9525">
            <a:noFill/>
            <a:miter lim="800000"/>
            <a:headEnd/>
            <a:tailEnd/>
          </a:ln>
        </p:spPr>
      </p:pic>
      <p:pic>
        <p:nvPicPr>
          <p:cNvPr id="39" name="Picture 41" descr="person2.gif"/>
          <p:cNvPicPr>
            <a:picLocks noChangeAspect="1"/>
          </p:cNvPicPr>
          <p:nvPr/>
        </p:nvPicPr>
        <p:blipFill>
          <a:blip r:embed="rId6" cstate="print">
            <a:duotone>
              <a:schemeClr val="accent2">
                <a:shade val="45000"/>
                <a:satMod val="135000"/>
              </a:schemeClr>
              <a:prstClr val="white"/>
            </a:duotone>
          </a:blip>
          <a:srcRect/>
          <a:stretch>
            <a:fillRect/>
          </a:stretch>
        </p:blipFill>
        <p:spPr bwMode="auto">
          <a:xfrm>
            <a:off x="4572000" y="1752600"/>
            <a:ext cx="201444" cy="461962"/>
          </a:xfrm>
          <a:prstGeom prst="rect">
            <a:avLst/>
          </a:prstGeom>
          <a:noFill/>
          <a:ln w="9525">
            <a:noFill/>
            <a:miter lim="800000"/>
            <a:headEnd/>
            <a:tailEnd/>
          </a:ln>
        </p:spPr>
      </p:pic>
      <p:pic>
        <p:nvPicPr>
          <p:cNvPr id="40" name="Picture 29" descr="person.gi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239000" y="1524000"/>
            <a:ext cx="185738" cy="388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 name="Picture 30" descr="person.gi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543800" y="1905000"/>
            <a:ext cx="185738" cy="388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 name="Picture 41" descr="person2.gif"/>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050089" y="2205038"/>
            <a:ext cx="2000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 name="Picture 42" descr="person2.gif"/>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391401" y="2281238"/>
            <a:ext cx="20161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 name="Picture 29" descr="person.gi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526339" y="1495425"/>
            <a:ext cx="187325" cy="388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 name="Picture 30" descr="person.gi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772400" y="1828800"/>
            <a:ext cx="185738" cy="388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 name="Picture 41" descr="person2.gif"/>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239001" y="1905001"/>
            <a:ext cx="20161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 name="Picture 29" descr="person.gi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1439864"/>
            <a:ext cx="185738" cy="388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 name="Picture 41" descr="person2.gif"/>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821489" y="1900238"/>
            <a:ext cx="2000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 name="Picture 41" descr="person2.gif"/>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010401" y="1752601"/>
            <a:ext cx="20161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 name="Picture 51" descr="person.gif"/>
          <p:cNvPicPr>
            <a:picLocks noChangeAspect="1"/>
          </p:cNvPicPr>
          <p:nvPr/>
        </p:nvPicPr>
        <p:blipFill>
          <a:blip r:embed="rId3" cstate="print">
            <a:duotone>
              <a:schemeClr val="accent2">
                <a:shade val="45000"/>
                <a:satMod val="135000"/>
              </a:schemeClr>
              <a:prstClr val="white"/>
            </a:duotone>
          </a:blip>
          <a:srcRect/>
          <a:stretch>
            <a:fillRect/>
          </a:stretch>
        </p:blipFill>
        <p:spPr bwMode="auto">
          <a:xfrm>
            <a:off x="9144000" y="1524000"/>
            <a:ext cx="185948" cy="388358"/>
          </a:xfrm>
          <a:prstGeom prst="rect">
            <a:avLst/>
          </a:prstGeom>
          <a:noFill/>
          <a:ln w="9525">
            <a:noFill/>
            <a:miter lim="800000"/>
            <a:headEnd/>
            <a:tailEnd/>
          </a:ln>
        </p:spPr>
      </p:pic>
      <p:pic>
        <p:nvPicPr>
          <p:cNvPr id="53" name="Picture 52" descr="person.gif"/>
          <p:cNvPicPr>
            <a:picLocks noChangeAspect="1"/>
          </p:cNvPicPr>
          <p:nvPr/>
        </p:nvPicPr>
        <p:blipFill>
          <a:blip r:embed="rId3" cstate="print">
            <a:duotone>
              <a:schemeClr val="accent2">
                <a:shade val="45000"/>
                <a:satMod val="135000"/>
              </a:schemeClr>
              <a:prstClr val="white"/>
            </a:duotone>
          </a:blip>
          <a:srcRect/>
          <a:stretch>
            <a:fillRect/>
          </a:stretch>
        </p:blipFill>
        <p:spPr bwMode="auto">
          <a:xfrm>
            <a:off x="9448800" y="1905000"/>
            <a:ext cx="185948" cy="388358"/>
          </a:xfrm>
          <a:prstGeom prst="rect">
            <a:avLst/>
          </a:prstGeom>
          <a:noFill/>
          <a:ln w="9525">
            <a:noFill/>
            <a:miter lim="800000"/>
            <a:headEnd/>
            <a:tailEnd/>
          </a:ln>
        </p:spPr>
      </p:pic>
      <p:pic>
        <p:nvPicPr>
          <p:cNvPr id="54" name="Picture 41" descr="person2.gif"/>
          <p:cNvPicPr>
            <a:picLocks noChangeAspect="1"/>
          </p:cNvPicPr>
          <p:nvPr/>
        </p:nvPicPr>
        <p:blipFill>
          <a:blip r:embed="rId6" cstate="print">
            <a:duotone>
              <a:schemeClr val="accent2">
                <a:shade val="45000"/>
                <a:satMod val="135000"/>
              </a:schemeClr>
              <a:prstClr val="white"/>
            </a:duotone>
          </a:blip>
          <a:srcRect/>
          <a:stretch>
            <a:fillRect/>
          </a:stretch>
        </p:blipFill>
        <p:spPr bwMode="auto">
          <a:xfrm>
            <a:off x="8954378" y="2205038"/>
            <a:ext cx="201444" cy="461962"/>
          </a:xfrm>
          <a:prstGeom prst="rect">
            <a:avLst/>
          </a:prstGeom>
          <a:noFill/>
          <a:ln w="9525">
            <a:noFill/>
            <a:miter lim="800000"/>
            <a:headEnd/>
            <a:tailEnd/>
          </a:ln>
        </p:spPr>
      </p:pic>
      <p:pic>
        <p:nvPicPr>
          <p:cNvPr id="55" name="Picture 42" descr="person2.gif"/>
          <p:cNvPicPr>
            <a:picLocks noChangeAspect="1"/>
          </p:cNvPicPr>
          <p:nvPr/>
        </p:nvPicPr>
        <p:blipFill>
          <a:blip r:embed="rId6" cstate="print">
            <a:duotone>
              <a:schemeClr val="accent2">
                <a:shade val="45000"/>
                <a:satMod val="135000"/>
              </a:schemeClr>
              <a:prstClr val="white"/>
            </a:duotone>
          </a:blip>
          <a:srcRect/>
          <a:stretch>
            <a:fillRect/>
          </a:stretch>
        </p:blipFill>
        <p:spPr bwMode="auto">
          <a:xfrm>
            <a:off x="9296400" y="2281238"/>
            <a:ext cx="201444" cy="461962"/>
          </a:xfrm>
          <a:prstGeom prst="rect">
            <a:avLst/>
          </a:prstGeom>
          <a:noFill/>
          <a:ln w="9525">
            <a:noFill/>
            <a:miter lim="800000"/>
            <a:headEnd/>
            <a:tailEnd/>
          </a:ln>
        </p:spPr>
      </p:pic>
      <p:pic>
        <p:nvPicPr>
          <p:cNvPr id="56" name="Picture 29" descr="person.gif"/>
          <p:cNvPicPr>
            <a:picLocks noChangeAspect="1"/>
          </p:cNvPicPr>
          <p:nvPr/>
        </p:nvPicPr>
        <p:blipFill>
          <a:blip r:embed="rId3" cstate="print">
            <a:duotone>
              <a:schemeClr val="accent2">
                <a:shade val="45000"/>
                <a:satMod val="135000"/>
              </a:schemeClr>
              <a:prstClr val="white"/>
            </a:duotone>
          </a:blip>
          <a:srcRect/>
          <a:stretch>
            <a:fillRect/>
          </a:stretch>
        </p:blipFill>
        <p:spPr bwMode="auto">
          <a:xfrm>
            <a:off x="9432026" y="1495715"/>
            <a:ext cx="185948" cy="388358"/>
          </a:xfrm>
          <a:prstGeom prst="rect">
            <a:avLst/>
          </a:prstGeom>
          <a:noFill/>
          <a:ln w="9525">
            <a:noFill/>
            <a:miter lim="800000"/>
            <a:headEnd/>
            <a:tailEnd/>
          </a:ln>
        </p:spPr>
      </p:pic>
      <p:pic>
        <p:nvPicPr>
          <p:cNvPr id="57" name="Picture 30" descr="person.gif"/>
          <p:cNvPicPr>
            <a:picLocks noChangeAspect="1"/>
          </p:cNvPicPr>
          <p:nvPr/>
        </p:nvPicPr>
        <p:blipFill>
          <a:blip r:embed="rId3" cstate="print">
            <a:duotone>
              <a:schemeClr val="accent2">
                <a:shade val="45000"/>
                <a:satMod val="135000"/>
              </a:schemeClr>
              <a:prstClr val="white"/>
            </a:duotone>
          </a:blip>
          <a:srcRect/>
          <a:stretch>
            <a:fillRect/>
          </a:stretch>
        </p:blipFill>
        <p:spPr bwMode="auto">
          <a:xfrm>
            <a:off x="9677400" y="1828800"/>
            <a:ext cx="185948" cy="388358"/>
          </a:xfrm>
          <a:prstGeom prst="rect">
            <a:avLst/>
          </a:prstGeom>
          <a:noFill/>
          <a:ln w="9525">
            <a:noFill/>
            <a:miter lim="800000"/>
            <a:headEnd/>
            <a:tailEnd/>
          </a:ln>
        </p:spPr>
      </p:pic>
      <p:pic>
        <p:nvPicPr>
          <p:cNvPr id="58" name="Picture 41" descr="person2.gif"/>
          <p:cNvPicPr>
            <a:picLocks noChangeAspect="1"/>
          </p:cNvPicPr>
          <p:nvPr/>
        </p:nvPicPr>
        <p:blipFill>
          <a:blip r:embed="rId6" cstate="print">
            <a:duotone>
              <a:schemeClr val="accent2">
                <a:shade val="45000"/>
                <a:satMod val="135000"/>
              </a:schemeClr>
              <a:prstClr val="white"/>
            </a:duotone>
          </a:blip>
          <a:srcRect/>
          <a:stretch>
            <a:fillRect/>
          </a:stretch>
        </p:blipFill>
        <p:spPr bwMode="auto">
          <a:xfrm>
            <a:off x="9144000" y="1905000"/>
            <a:ext cx="201444" cy="461962"/>
          </a:xfrm>
          <a:prstGeom prst="rect">
            <a:avLst/>
          </a:prstGeom>
          <a:noFill/>
          <a:ln w="9525">
            <a:noFill/>
            <a:miter lim="800000"/>
            <a:headEnd/>
            <a:tailEnd/>
          </a:ln>
        </p:spPr>
      </p:pic>
      <p:pic>
        <p:nvPicPr>
          <p:cNvPr id="59" name="Picture 29" descr="person.gif"/>
          <p:cNvPicPr>
            <a:picLocks noChangeAspect="1"/>
          </p:cNvPicPr>
          <p:nvPr/>
        </p:nvPicPr>
        <p:blipFill>
          <a:blip r:embed="rId3" cstate="print">
            <a:duotone>
              <a:schemeClr val="accent2">
                <a:shade val="45000"/>
                <a:satMod val="135000"/>
              </a:schemeClr>
              <a:prstClr val="white"/>
            </a:duotone>
          </a:blip>
          <a:srcRect/>
          <a:stretch>
            <a:fillRect/>
          </a:stretch>
        </p:blipFill>
        <p:spPr bwMode="auto">
          <a:xfrm>
            <a:off x="8763000" y="1440442"/>
            <a:ext cx="185948" cy="388358"/>
          </a:xfrm>
          <a:prstGeom prst="rect">
            <a:avLst/>
          </a:prstGeom>
          <a:noFill/>
          <a:ln w="9525">
            <a:noFill/>
            <a:miter lim="800000"/>
            <a:headEnd/>
            <a:tailEnd/>
          </a:ln>
        </p:spPr>
      </p:pic>
      <p:pic>
        <p:nvPicPr>
          <p:cNvPr id="60" name="Picture 41" descr="person2.gif"/>
          <p:cNvPicPr>
            <a:picLocks noChangeAspect="1"/>
          </p:cNvPicPr>
          <p:nvPr/>
        </p:nvPicPr>
        <p:blipFill>
          <a:blip r:embed="rId6" cstate="print">
            <a:duotone>
              <a:schemeClr val="accent2">
                <a:shade val="45000"/>
                <a:satMod val="135000"/>
              </a:schemeClr>
              <a:prstClr val="white"/>
            </a:duotone>
          </a:blip>
          <a:srcRect/>
          <a:stretch>
            <a:fillRect/>
          </a:stretch>
        </p:blipFill>
        <p:spPr bwMode="auto">
          <a:xfrm>
            <a:off x="8725778" y="1900238"/>
            <a:ext cx="201444" cy="461962"/>
          </a:xfrm>
          <a:prstGeom prst="rect">
            <a:avLst/>
          </a:prstGeom>
          <a:noFill/>
          <a:ln w="9525">
            <a:noFill/>
            <a:miter lim="800000"/>
            <a:headEnd/>
            <a:tailEnd/>
          </a:ln>
        </p:spPr>
      </p:pic>
      <p:pic>
        <p:nvPicPr>
          <p:cNvPr id="61" name="Picture 41" descr="person2.gif"/>
          <p:cNvPicPr>
            <a:picLocks noChangeAspect="1"/>
          </p:cNvPicPr>
          <p:nvPr/>
        </p:nvPicPr>
        <p:blipFill>
          <a:blip r:embed="rId6" cstate="print">
            <a:duotone>
              <a:schemeClr val="accent2">
                <a:shade val="45000"/>
                <a:satMod val="135000"/>
              </a:schemeClr>
              <a:prstClr val="white"/>
            </a:duotone>
          </a:blip>
          <a:srcRect/>
          <a:stretch>
            <a:fillRect/>
          </a:stretch>
        </p:blipFill>
        <p:spPr bwMode="auto">
          <a:xfrm>
            <a:off x="8915400" y="1752600"/>
            <a:ext cx="201444" cy="461962"/>
          </a:xfrm>
          <a:prstGeom prst="rect">
            <a:avLst/>
          </a:prstGeom>
          <a:noFill/>
          <a:ln w="9525">
            <a:noFill/>
            <a:miter lim="800000"/>
            <a:headEnd/>
            <a:tailEnd/>
          </a:ln>
        </p:spPr>
      </p:pic>
      <p:sp>
        <p:nvSpPr>
          <p:cNvPr id="66" name="TextBox 10"/>
          <p:cNvSpPr txBox="1">
            <a:spLocks noChangeArrowheads="1"/>
          </p:cNvSpPr>
          <p:nvPr/>
        </p:nvSpPr>
        <p:spPr bwMode="auto">
          <a:xfrm>
            <a:off x="8610600" y="3059114"/>
            <a:ext cx="132873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2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eaLnBrk="1" hangingPunct="1">
              <a:spcBef>
                <a:spcPct val="0"/>
              </a:spcBef>
              <a:buFontTx/>
              <a:buNone/>
            </a:pPr>
            <a:r>
              <a:rPr lang="en-US" altLang="en-US" sz="1800" dirty="0">
                <a:latin typeface="Calibri" panose="020F0502020204030204" pitchFamily="34" charset="0"/>
              </a:rPr>
              <a:t>TREATMENT</a:t>
            </a:r>
          </a:p>
        </p:txBody>
      </p:sp>
      <p:sp>
        <p:nvSpPr>
          <p:cNvPr id="67" name="TextBox 11"/>
          <p:cNvSpPr txBox="1">
            <a:spLocks noChangeArrowheads="1"/>
          </p:cNvSpPr>
          <p:nvPr/>
        </p:nvSpPr>
        <p:spPr bwMode="auto">
          <a:xfrm>
            <a:off x="6781800" y="3059114"/>
            <a:ext cx="10922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2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eaLnBrk="1" hangingPunct="1">
              <a:spcBef>
                <a:spcPct val="0"/>
              </a:spcBef>
              <a:buFontTx/>
              <a:buNone/>
            </a:pPr>
            <a:r>
              <a:rPr lang="en-US" altLang="en-US" sz="1800" dirty="0">
                <a:latin typeface="Calibri" panose="020F0502020204030204" pitchFamily="34" charset="0"/>
              </a:rPr>
              <a:t>CONTROL</a:t>
            </a:r>
          </a:p>
        </p:txBody>
      </p:sp>
      <p:sp>
        <p:nvSpPr>
          <p:cNvPr id="68" name="Rectangle 67"/>
          <p:cNvSpPr>
            <a:spLocks noChangeArrowheads="1"/>
          </p:cNvSpPr>
          <p:nvPr/>
        </p:nvSpPr>
        <p:spPr bwMode="auto">
          <a:xfrm>
            <a:off x="2819400" y="5791201"/>
            <a:ext cx="22860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2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eaLnBrk="1" hangingPunct="1">
              <a:spcBef>
                <a:spcPct val="0"/>
              </a:spcBef>
              <a:buFontTx/>
              <a:buNone/>
            </a:pPr>
            <a:r>
              <a:rPr lang="de-DE" altLang="en-US" sz="1800" dirty="0">
                <a:latin typeface="Calibri" panose="020F0502020204030204" pitchFamily="34" charset="0"/>
              </a:rPr>
              <a:t>E(Y</a:t>
            </a:r>
            <a:r>
              <a:rPr lang="de-DE" altLang="en-US" sz="1800" baseline="-25000" dirty="0">
                <a:latin typeface="Calibri" panose="020F0502020204030204" pitchFamily="34" charset="0"/>
              </a:rPr>
              <a:t>i1</a:t>
            </a:r>
            <a:r>
              <a:rPr lang="de-DE" altLang="en-US" sz="1800" dirty="0">
                <a:latin typeface="Calibri" panose="020F0502020204030204" pitchFamily="34" charset="0"/>
              </a:rPr>
              <a:t>) = E(Y</a:t>
            </a:r>
            <a:r>
              <a:rPr lang="de-DE" altLang="en-US" sz="1800" baseline="-25000" dirty="0">
                <a:latin typeface="Calibri" panose="020F0502020204030204" pitchFamily="34" charset="0"/>
              </a:rPr>
              <a:t>i1</a:t>
            </a:r>
            <a:r>
              <a:rPr lang="de-DE" altLang="en-US" sz="1800" dirty="0">
                <a:latin typeface="Calibri" panose="020F0502020204030204" pitchFamily="34" charset="0"/>
              </a:rPr>
              <a:t> | </a:t>
            </a:r>
            <a:r>
              <a:rPr lang="de-DE" altLang="en-US" sz="1800" dirty="0" err="1">
                <a:latin typeface="Calibri" panose="020F0502020204030204" pitchFamily="34" charset="0"/>
              </a:rPr>
              <a:t>z</a:t>
            </a:r>
            <a:r>
              <a:rPr lang="de-DE" altLang="en-US" sz="1800" baseline="-25000" dirty="0" err="1">
                <a:latin typeface="Calibri" panose="020F0502020204030204" pitchFamily="34" charset="0"/>
              </a:rPr>
              <a:t>i</a:t>
            </a:r>
            <a:r>
              <a:rPr lang="de-DE" altLang="en-US" sz="1800" dirty="0">
                <a:latin typeface="Calibri" panose="020F0502020204030204" pitchFamily="34" charset="0"/>
              </a:rPr>
              <a:t> = 1)</a:t>
            </a:r>
          </a:p>
          <a:p>
            <a:pPr eaLnBrk="1" hangingPunct="1">
              <a:spcBef>
                <a:spcPct val="0"/>
              </a:spcBef>
              <a:buFontTx/>
              <a:buNone/>
            </a:pPr>
            <a:r>
              <a:rPr lang="de-DE" altLang="en-US" sz="1800" dirty="0">
                <a:latin typeface="Calibri" panose="020F0502020204030204" pitchFamily="34" charset="0"/>
              </a:rPr>
              <a:t>E(Y</a:t>
            </a:r>
            <a:r>
              <a:rPr lang="de-DE" altLang="en-US" sz="1800" baseline="-25000" dirty="0">
                <a:latin typeface="Calibri" panose="020F0502020204030204" pitchFamily="34" charset="0"/>
              </a:rPr>
              <a:t>i0</a:t>
            </a:r>
            <a:r>
              <a:rPr lang="de-DE" altLang="en-US" sz="1800" dirty="0">
                <a:latin typeface="Calibri" panose="020F0502020204030204" pitchFamily="34" charset="0"/>
              </a:rPr>
              <a:t>) = E(Y</a:t>
            </a:r>
            <a:r>
              <a:rPr lang="de-DE" altLang="en-US" sz="1800" baseline="-25000" dirty="0">
                <a:latin typeface="Calibri" panose="020F0502020204030204" pitchFamily="34" charset="0"/>
              </a:rPr>
              <a:t>i0</a:t>
            </a:r>
            <a:r>
              <a:rPr lang="de-DE" altLang="en-US" sz="1800" dirty="0">
                <a:latin typeface="Calibri" panose="020F0502020204030204" pitchFamily="34" charset="0"/>
              </a:rPr>
              <a:t> | </a:t>
            </a:r>
            <a:r>
              <a:rPr lang="de-DE" altLang="en-US" sz="1800" dirty="0" err="1">
                <a:latin typeface="Calibri" panose="020F0502020204030204" pitchFamily="34" charset="0"/>
              </a:rPr>
              <a:t>z</a:t>
            </a:r>
            <a:r>
              <a:rPr lang="de-DE" altLang="en-US" sz="1800" baseline="-25000" dirty="0" err="1">
                <a:latin typeface="Calibri" panose="020F0502020204030204" pitchFamily="34" charset="0"/>
              </a:rPr>
              <a:t>i</a:t>
            </a:r>
            <a:r>
              <a:rPr lang="de-DE" altLang="en-US" sz="1800" dirty="0">
                <a:latin typeface="Calibri" panose="020F0502020204030204" pitchFamily="34" charset="0"/>
              </a:rPr>
              <a:t> = 0)</a:t>
            </a:r>
          </a:p>
        </p:txBody>
      </p:sp>
      <p:sp>
        <p:nvSpPr>
          <p:cNvPr id="69" name="Rectangle 68"/>
          <p:cNvSpPr>
            <a:spLocks noChangeArrowheads="1"/>
          </p:cNvSpPr>
          <p:nvPr/>
        </p:nvSpPr>
        <p:spPr bwMode="auto">
          <a:xfrm>
            <a:off x="7239000" y="5791201"/>
            <a:ext cx="23622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2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eaLnBrk="1" hangingPunct="1">
              <a:spcBef>
                <a:spcPct val="0"/>
              </a:spcBef>
              <a:buFontTx/>
              <a:buNone/>
            </a:pPr>
            <a:r>
              <a:rPr lang="en-US" altLang="en-US" sz="1800">
                <a:latin typeface="Calibri" panose="020F0502020204030204" pitchFamily="34" charset="0"/>
              </a:rPr>
              <a:t>E(Y</a:t>
            </a:r>
            <a:r>
              <a:rPr lang="en-US" altLang="en-US" sz="1800" baseline="-25000">
                <a:latin typeface="Calibri" panose="020F0502020204030204" pitchFamily="34" charset="0"/>
              </a:rPr>
              <a:t>i1</a:t>
            </a:r>
            <a:r>
              <a:rPr lang="en-US" altLang="en-US" sz="1800">
                <a:latin typeface="Calibri" panose="020F0502020204030204" pitchFamily="34" charset="0"/>
              </a:rPr>
              <a:t>) ≠ E(Y</a:t>
            </a:r>
            <a:r>
              <a:rPr lang="en-US" altLang="en-US" sz="1800" baseline="-25000">
                <a:latin typeface="Calibri" panose="020F0502020204030204" pitchFamily="34" charset="0"/>
              </a:rPr>
              <a:t>i1</a:t>
            </a:r>
            <a:r>
              <a:rPr lang="en-US" altLang="en-US" sz="1800">
                <a:latin typeface="Calibri" panose="020F0502020204030204" pitchFamily="34" charset="0"/>
              </a:rPr>
              <a:t> | z</a:t>
            </a:r>
            <a:r>
              <a:rPr lang="en-US" altLang="en-US" sz="1800" baseline="-25000">
                <a:latin typeface="Calibri" panose="020F0502020204030204" pitchFamily="34" charset="0"/>
              </a:rPr>
              <a:t>i</a:t>
            </a:r>
            <a:r>
              <a:rPr lang="en-US" altLang="en-US" sz="1800">
                <a:latin typeface="Calibri" panose="020F0502020204030204" pitchFamily="34" charset="0"/>
              </a:rPr>
              <a:t> = 1)</a:t>
            </a:r>
          </a:p>
          <a:p>
            <a:pPr eaLnBrk="1" hangingPunct="1">
              <a:spcBef>
                <a:spcPct val="0"/>
              </a:spcBef>
              <a:buFontTx/>
              <a:buNone/>
            </a:pPr>
            <a:r>
              <a:rPr lang="en-US" altLang="en-US" sz="1800">
                <a:latin typeface="Calibri" panose="020F0502020204030204" pitchFamily="34" charset="0"/>
              </a:rPr>
              <a:t>E(Y</a:t>
            </a:r>
            <a:r>
              <a:rPr lang="en-US" altLang="en-US" sz="1800" baseline="-25000">
                <a:latin typeface="Calibri" panose="020F0502020204030204" pitchFamily="34" charset="0"/>
              </a:rPr>
              <a:t>i0</a:t>
            </a:r>
            <a:r>
              <a:rPr lang="en-US" altLang="en-US" sz="1800">
                <a:latin typeface="Calibri" panose="020F0502020204030204" pitchFamily="34" charset="0"/>
              </a:rPr>
              <a:t>) ≠ E(Y</a:t>
            </a:r>
            <a:r>
              <a:rPr lang="en-US" altLang="en-US" sz="1800" baseline="-25000">
                <a:latin typeface="Calibri" panose="020F0502020204030204" pitchFamily="34" charset="0"/>
              </a:rPr>
              <a:t>i0</a:t>
            </a:r>
            <a:r>
              <a:rPr lang="en-US" altLang="en-US" sz="1800">
                <a:latin typeface="Calibri" panose="020F0502020204030204" pitchFamily="34" charset="0"/>
              </a:rPr>
              <a:t> | z</a:t>
            </a:r>
            <a:r>
              <a:rPr lang="en-US" altLang="en-US" sz="1800" baseline="-25000">
                <a:latin typeface="Calibri" panose="020F0502020204030204" pitchFamily="34" charset="0"/>
              </a:rPr>
              <a:t>i</a:t>
            </a:r>
            <a:r>
              <a:rPr lang="en-US" altLang="en-US" sz="1800">
                <a:latin typeface="Calibri" panose="020F0502020204030204" pitchFamily="34" charset="0"/>
              </a:rPr>
              <a:t> = 0)</a:t>
            </a:r>
          </a:p>
        </p:txBody>
      </p:sp>
      <p:sp>
        <p:nvSpPr>
          <p:cNvPr id="70" name="Cloud 69"/>
          <p:cNvSpPr/>
          <p:nvPr/>
        </p:nvSpPr>
        <p:spPr>
          <a:xfrm>
            <a:off x="1600200" y="1143000"/>
            <a:ext cx="4495800" cy="2057400"/>
          </a:xfrm>
          <a:prstGeom prst="cloud">
            <a:avLst/>
          </a:prstGeom>
          <a:solidFill>
            <a:schemeClr val="accent1">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dirty="0">
              <a:solidFill>
                <a:schemeClr val="tx1"/>
              </a:solidFill>
            </a:endParaRPr>
          </a:p>
        </p:txBody>
      </p:sp>
      <p:sp>
        <p:nvSpPr>
          <p:cNvPr id="71" name="Cloud 70"/>
          <p:cNvSpPr/>
          <p:nvPr/>
        </p:nvSpPr>
        <p:spPr>
          <a:xfrm>
            <a:off x="6019800" y="1143000"/>
            <a:ext cx="4495800" cy="2057400"/>
          </a:xfrm>
          <a:prstGeom prst="cloud">
            <a:avLst/>
          </a:prstGeom>
          <a:solidFill>
            <a:schemeClr val="accent1">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dirty="0">
              <a:solidFill>
                <a:schemeClr val="tx1"/>
              </a:solidFill>
            </a:endParaRPr>
          </a:p>
        </p:txBody>
      </p:sp>
    </p:spTree>
    <p:extLst>
      <p:ext uri="{BB962C8B-B14F-4D97-AF65-F5344CB8AC3E}">
        <p14:creationId xmlns:p14="http://schemas.microsoft.com/office/powerpoint/2010/main" val="142386976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7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198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199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199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199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199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199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4"/>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6"/>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7"/>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8"/>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9"/>
                                        </p:tgtEl>
                                        <p:attrNameLst>
                                          <p:attrName>style.visibility</p:attrName>
                                        </p:attrNameLst>
                                      </p:cBhvr>
                                      <p:to>
                                        <p:strVal val="visible"/>
                                      </p:to>
                                    </p:set>
                                  </p:childTnLst>
                                </p:cTn>
                              </p:par>
                            </p:childTnLst>
                          </p:cTn>
                        </p:par>
                      </p:childTnLst>
                    </p:cTn>
                  </p:par>
                  <p:par>
                    <p:cTn id="51" fill="hold" nodeType="clickPar">
                      <p:stCondLst>
                        <p:cond delay="indefinite"/>
                      </p:stCondLst>
                      <p:childTnLst>
                        <p:par>
                          <p:cTn id="52" fill="hold" nodeType="withGroup">
                            <p:stCondLst>
                              <p:cond delay="0"/>
                            </p:stCondLst>
                            <p:childTnLst>
                              <p:par>
                                <p:cTn id="53" presetID="42" presetClass="path" presetSubtype="0" accel="50000" decel="50000" fill="hold" nodeType="clickEffect">
                                  <p:stCondLst>
                                    <p:cond delay="0"/>
                                  </p:stCondLst>
                                  <p:childTnLst>
                                    <p:animMotion origin="layout" path="M -4.16667E-6 -3.7037E-6 L -0.01093 0.3338 " pathEditMode="relative" rAng="0" ptsTypes="AA">
                                      <p:cBhvr>
                                        <p:cTn id="54" dur="2000" fill="hold"/>
                                        <p:tgtEl>
                                          <p:spTgt spid="41998"/>
                                        </p:tgtEl>
                                        <p:attrNameLst>
                                          <p:attrName>ppt_x</p:attrName>
                                          <p:attrName>ppt_y</p:attrName>
                                        </p:attrNameLst>
                                      </p:cBhvr>
                                      <p:rCtr x="-6" y="167"/>
                                    </p:animMotion>
                                  </p:childTnLst>
                                </p:cTn>
                              </p:par>
                              <p:par>
                                <p:cTn id="55" presetID="42" presetClass="path" presetSubtype="0" accel="50000" decel="50000" fill="hold" nodeType="withEffect">
                                  <p:stCondLst>
                                    <p:cond delay="0"/>
                                  </p:stCondLst>
                                  <p:childTnLst>
                                    <p:animMotion origin="layout" path="M 2.5E-6 -3.7037E-7 L 0.00573 0.41088 " pathEditMode="relative" rAng="0" ptsTypes="AA">
                                      <p:cBhvr>
                                        <p:cTn id="56" dur="2000" fill="hold"/>
                                        <p:tgtEl>
                                          <p:spTgt spid="29"/>
                                        </p:tgtEl>
                                        <p:attrNameLst>
                                          <p:attrName>ppt_x</p:attrName>
                                          <p:attrName>ppt_y</p:attrName>
                                        </p:attrNameLst>
                                      </p:cBhvr>
                                      <p:rCtr x="3" y="205"/>
                                    </p:animMotion>
                                  </p:childTnLst>
                                </p:cTn>
                              </p:par>
                              <p:par>
                                <p:cTn id="57" presetID="42" presetClass="path" presetSubtype="0" accel="50000" decel="50000" fill="hold" nodeType="withEffect">
                                  <p:stCondLst>
                                    <p:cond delay="0"/>
                                  </p:stCondLst>
                                  <p:childTnLst>
                                    <p:animMotion origin="layout" path="M 3.33333E-6 3.7037E-6 L 3.33333E-6 0.4537 " pathEditMode="relative" rAng="0" ptsTypes="AA">
                                      <p:cBhvr>
                                        <p:cTn id="58" dur="2000" fill="hold"/>
                                        <p:tgtEl>
                                          <p:spTgt spid="23"/>
                                        </p:tgtEl>
                                        <p:attrNameLst>
                                          <p:attrName>ppt_x</p:attrName>
                                          <p:attrName>ppt_y</p:attrName>
                                        </p:attrNameLst>
                                      </p:cBhvr>
                                      <p:rCtr x="0" y="227"/>
                                    </p:animMotion>
                                  </p:childTnLst>
                                </p:cTn>
                              </p:par>
                              <p:par>
                                <p:cTn id="59" presetID="42" presetClass="path" presetSubtype="0" accel="50000" decel="50000" fill="hold" nodeType="withEffect">
                                  <p:stCondLst>
                                    <p:cond delay="0"/>
                                  </p:stCondLst>
                                  <p:childTnLst>
                                    <p:animMotion origin="layout" path="M -2.77778E-6 -4.44444E-6 L -2.77778E-6 0.46181 " pathEditMode="relative" rAng="0" ptsTypes="AA">
                                      <p:cBhvr>
                                        <p:cTn id="60" dur="2000" fill="hold"/>
                                        <p:tgtEl>
                                          <p:spTgt spid="27"/>
                                        </p:tgtEl>
                                        <p:attrNameLst>
                                          <p:attrName>ppt_x</p:attrName>
                                          <p:attrName>ppt_y</p:attrName>
                                        </p:attrNameLst>
                                      </p:cBhvr>
                                      <p:rCtr x="0" y="231"/>
                                    </p:animMotion>
                                  </p:childTnLst>
                                </p:cTn>
                              </p:par>
                            </p:childTnLst>
                          </p:cTn>
                        </p:par>
                      </p:childTnLst>
                    </p:cTn>
                  </p:par>
                  <p:par>
                    <p:cTn id="61" fill="hold" nodeType="clickPar">
                      <p:stCondLst>
                        <p:cond delay="indefinite"/>
                      </p:stCondLst>
                      <p:childTnLst>
                        <p:par>
                          <p:cTn id="62" fill="hold" nodeType="withGroup">
                            <p:stCondLst>
                              <p:cond delay="0"/>
                            </p:stCondLst>
                            <p:childTnLst>
                              <p:par>
                                <p:cTn id="63" presetID="42" presetClass="path" presetSubtype="0" accel="50000" decel="50000" fill="hold" nodeType="clickEffect">
                                  <p:stCondLst>
                                    <p:cond delay="0"/>
                                  </p:stCondLst>
                                  <p:childTnLst>
                                    <p:animMotion origin="layout" path="M -1.11111E-6 -2.59259E-6 L -1.11111E-6 0.34491 " pathEditMode="relative" rAng="0" ptsTypes="AA">
                                      <p:cBhvr>
                                        <p:cTn id="64" dur="2000" fill="hold"/>
                                        <p:tgtEl>
                                          <p:spTgt spid="32"/>
                                        </p:tgtEl>
                                        <p:attrNameLst>
                                          <p:attrName>ppt_x</p:attrName>
                                          <p:attrName>ppt_y</p:attrName>
                                        </p:attrNameLst>
                                      </p:cBhvr>
                                      <p:rCtr x="0" y="172"/>
                                    </p:animMotion>
                                  </p:childTnLst>
                                </p:cTn>
                              </p:par>
                              <p:par>
                                <p:cTn id="65" presetID="42" presetClass="path" presetSubtype="0" accel="50000" decel="50000" fill="hold" nodeType="withEffect">
                                  <p:stCondLst>
                                    <p:cond delay="0"/>
                                  </p:stCondLst>
                                  <p:childTnLst>
                                    <p:animMotion origin="layout" path="M 3.88889E-6 2.59259E-6 L 3.88889E-6 0.40509 " pathEditMode="relative" rAng="0" ptsTypes="AA">
                                      <p:cBhvr>
                                        <p:cTn id="66" dur="2000" fill="hold"/>
                                        <p:tgtEl>
                                          <p:spTgt spid="35"/>
                                        </p:tgtEl>
                                        <p:attrNameLst>
                                          <p:attrName>ppt_x</p:attrName>
                                          <p:attrName>ppt_y</p:attrName>
                                        </p:attrNameLst>
                                      </p:cBhvr>
                                      <p:rCtr x="0" y="203"/>
                                    </p:animMotion>
                                  </p:childTnLst>
                                </p:cTn>
                              </p:par>
                              <p:par>
                                <p:cTn id="67" presetID="42" presetClass="path" presetSubtype="0" accel="50000" decel="50000" fill="hold" nodeType="withEffect">
                                  <p:stCondLst>
                                    <p:cond delay="0"/>
                                  </p:stCondLst>
                                  <p:childTnLst>
                                    <p:animMotion origin="layout" path="M -2.77778E-6 -2.96296E-6 L -2.77778E-6 0.44954 " pathEditMode="relative" rAng="0" ptsTypes="AA">
                                      <p:cBhvr>
                                        <p:cTn id="68" dur="2000" fill="hold"/>
                                        <p:tgtEl>
                                          <p:spTgt spid="30"/>
                                        </p:tgtEl>
                                        <p:attrNameLst>
                                          <p:attrName>ppt_x</p:attrName>
                                          <p:attrName>ppt_y</p:attrName>
                                        </p:attrNameLst>
                                      </p:cBhvr>
                                      <p:rCtr x="0" y="225"/>
                                    </p:animMotion>
                                  </p:childTnLst>
                                </p:cTn>
                              </p:par>
                              <p:par>
                                <p:cTn id="69" presetID="42" presetClass="path" presetSubtype="0" accel="50000" decel="50000" fill="hold" nodeType="withEffect">
                                  <p:stCondLst>
                                    <p:cond delay="0"/>
                                  </p:stCondLst>
                                  <p:childTnLst>
                                    <p:animMotion origin="layout" path="M -8.33333E-7 -2.59259E-6 L 0.03073 0.38866 " pathEditMode="relative" rAng="0" ptsTypes="AA">
                                      <p:cBhvr>
                                        <p:cTn id="70" dur="2000" fill="hold"/>
                                        <p:tgtEl>
                                          <p:spTgt spid="36"/>
                                        </p:tgtEl>
                                        <p:attrNameLst>
                                          <p:attrName>ppt_x</p:attrName>
                                          <p:attrName>ppt_y</p:attrName>
                                        </p:attrNameLst>
                                      </p:cBhvr>
                                      <p:rCtr x="15" y="194"/>
                                    </p:animMotion>
                                  </p:childTnLst>
                                </p:cTn>
                              </p:par>
                            </p:childTnLst>
                          </p:cTn>
                        </p:par>
                      </p:childTnLst>
                    </p:cTn>
                  </p:par>
                  <p:par>
                    <p:cTn id="71" fill="hold" nodeType="clickPar">
                      <p:stCondLst>
                        <p:cond delay="indefinite"/>
                      </p:stCondLst>
                      <p:childTnLst>
                        <p:par>
                          <p:cTn id="72" fill="hold" nodeType="withGroup">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68"/>
                                        </p:tgtEl>
                                        <p:attrNameLst>
                                          <p:attrName>style.visibility</p:attrName>
                                        </p:attrNameLst>
                                      </p:cBhvr>
                                      <p:to>
                                        <p:strVal val="visible"/>
                                      </p:to>
                                    </p:set>
                                  </p:childTnLst>
                                </p:cTn>
                              </p:par>
                            </p:childTnLst>
                          </p:cTn>
                        </p:par>
                      </p:childTnLst>
                    </p:cTn>
                  </p:par>
                  <p:par>
                    <p:cTn id="75" fill="hold" nodeType="clickPar">
                      <p:stCondLst>
                        <p:cond delay="indefinite"/>
                      </p:stCondLst>
                      <p:childTnLst>
                        <p:par>
                          <p:cTn id="76" fill="hold" nodeType="withGroup">
                            <p:stCondLst>
                              <p:cond delay="0"/>
                            </p:stCondLst>
                            <p:childTnLst>
                              <p:par>
                                <p:cTn id="77" presetID="1" presetClass="entr" presetSubtype="0" fill="hold" nodeType="clickEffect">
                                  <p:stCondLst>
                                    <p:cond delay="0"/>
                                  </p:stCondLst>
                                  <p:childTnLst>
                                    <p:set>
                                      <p:cBhvr>
                                        <p:cTn id="78" dur="1" fill="hold">
                                          <p:stCondLst>
                                            <p:cond delay="0"/>
                                          </p:stCondLst>
                                        </p:cTn>
                                        <p:tgtEl>
                                          <p:spTgt spid="40"/>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41"/>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42"/>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43"/>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44"/>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46"/>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48"/>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49"/>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50"/>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51"/>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52"/>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53"/>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54"/>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55"/>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56"/>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57"/>
                                        </p:tgtEl>
                                        <p:attrNameLst>
                                          <p:attrName>style.visibility</p:attrName>
                                        </p:attrNameLst>
                                      </p:cBhvr>
                                      <p:to>
                                        <p:strVal val="visible"/>
                                      </p:to>
                                    </p:set>
                                  </p:childTnLst>
                                </p:cTn>
                              </p:par>
                              <p:par>
                                <p:cTn id="109" presetID="1" presetClass="entr" presetSubtype="0" fill="hold" nodeType="withEffect">
                                  <p:stCondLst>
                                    <p:cond delay="0"/>
                                  </p:stCondLst>
                                  <p:childTnLst>
                                    <p:set>
                                      <p:cBhvr>
                                        <p:cTn id="110" dur="1" fill="hold">
                                          <p:stCondLst>
                                            <p:cond delay="0"/>
                                          </p:stCondLst>
                                        </p:cTn>
                                        <p:tgtEl>
                                          <p:spTgt spid="58"/>
                                        </p:tgtEl>
                                        <p:attrNameLst>
                                          <p:attrName>style.visibility</p:attrName>
                                        </p:attrNameLst>
                                      </p:cBhvr>
                                      <p:to>
                                        <p:strVal val="visible"/>
                                      </p:to>
                                    </p:set>
                                  </p:childTnLst>
                                </p:cTn>
                              </p:par>
                              <p:par>
                                <p:cTn id="111" presetID="1" presetClass="entr" presetSubtype="0" fill="hold" nodeType="withEffect">
                                  <p:stCondLst>
                                    <p:cond delay="0"/>
                                  </p:stCondLst>
                                  <p:childTnLst>
                                    <p:set>
                                      <p:cBhvr>
                                        <p:cTn id="112" dur="1" fill="hold">
                                          <p:stCondLst>
                                            <p:cond delay="0"/>
                                          </p:stCondLst>
                                        </p:cTn>
                                        <p:tgtEl>
                                          <p:spTgt spid="59"/>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60"/>
                                        </p:tgtEl>
                                        <p:attrNameLst>
                                          <p:attrName>style.visibility</p:attrName>
                                        </p:attrNameLst>
                                      </p:cBhvr>
                                      <p:to>
                                        <p:strVal val="visible"/>
                                      </p:to>
                                    </p:set>
                                  </p:childTnLst>
                                </p:cTn>
                              </p:par>
                              <p:par>
                                <p:cTn id="115" presetID="1" presetClass="entr" presetSubtype="0" fill="hold" nodeType="withEffect">
                                  <p:stCondLst>
                                    <p:cond delay="0"/>
                                  </p:stCondLst>
                                  <p:childTnLst>
                                    <p:set>
                                      <p:cBhvr>
                                        <p:cTn id="116" dur="1" fill="hold">
                                          <p:stCondLst>
                                            <p:cond delay="0"/>
                                          </p:stCondLst>
                                        </p:cTn>
                                        <p:tgtEl>
                                          <p:spTgt spid="61"/>
                                        </p:tgtEl>
                                        <p:attrNameLst>
                                          <p:attrName>style.visibility</p:attrName>
                                        </p:attrNameLst>
                                      </p:cBhvr>
                                      <p:to>
                                        <p:strVal val="visible"/>
                                      </p:to>
                                    </p:set>
                                  </p:childTnLst>
                                </p:cTn>
                              </p:par>
                              <p:par>
                                <p:cTn id="117" presetID="1" presetClass="entr" presetSubtype="0" fill="hold" grpId="0" nodeType="withEffect">
                                  <p:stCondLst>
                                    <p:cond delay="0"/>
                                  </p:stCondLst>
                                  <p:childTnLst>
                                    <p:set>
                                      <p:cBhvr>
                                        <p:cTn id="118" dur="1" fill="hold">
                                          <p:stCondLst>
                                            <p:cond delay="0"/>
                                          </p:stCondLst>
                                        </p:cTn>
                                        <p:tgtEl>
                                          <p:spTgt spid="66"/>
                                        </p:tgtEl>
                                        <p:attrNameLst>
                                          <p:attrName>style.visibility</p:attrName>
                                        </p:attrNameLst>
                                      </p:cBhvr>
                                      <p:to>
                                        <p:strVal val="visible"/>
                                      </p:to>
                                    </p:set>
                                  </p:childTnLst>
                                </p:cTn>
                              </p:par>
                              <p:par>
                                <p:cTn id="119" presetID="1" presetClass="entr" presetSubtype="0" fill="hold" grpId="0" nodeType="withEffect">
                                  <p:stCondLst>
                                    <p:cond delay="0"/>
                                  </p:stCondLst>
                                  <p:childTnLst>
                                    <p:set>
                                      <p:cBhvr>
                                        <p:cTn id="120" dur="1" fill="hold">
                                          <p:stCondLst>
                                            <p:cond delay="0"/>
                                          </p:stCondLst>
                                        </p:cTn>
                                        <p:tgtEl>
                                          <p:spTgt spid="67"/>
                                        </p:tgtEl>
                                        <p:attrNameLst>
                                          <p:attrName>style.visibility</p:attrName>
                                        </p:attrNameLst>
                                      </p:cBhvr>
                                      <p:to>
                                        <p:strVal val="visible"/>
                                      </p:to>
                                    </p:set>
                                  </p:childTnLst>
                                </p:cTn>
                              </p:par>
                              <p:par>
                                <p:cTn id="121" presetID="1" presetClass="entr" presetSubtype="0" fill="hold" nodeType="withEffect">
                                  <p:stCondLst>
                                    <p:cond delay="0"/>
                                  </p:stCondLst>
                                  <p:childTnLst>
                                    <p:set>
                                      <p:cBhvr>
                                        <p:cTn id="122" dur="1" fill="hold">
                                          <p:stCondLst>
                                            <p:cond delay="0"/>
                                          </p:stCondLst>
                                        </p:cTn>
                                        <p:tgtEl>
                                          <p:spTgt spid="71"/>
                                        </p:tgtEl>
                                        <p:attrNameLst>
                                          <p:attrName>style.visibility</p:attrName>
                                        </p:attrNameLst>
                                      </p:cBhvr>
                                      <p:to>
                                        <p:strVal val="visible"/>
                                      </p:to>
                                    </p:set>
                                  </p:childTnLst>
                                </p:cTn>
                              </p:par>
                            </p:childTnLst>
                          </p:cTn>
                        </p:par>
                      </p:childTnLst>
                    </p:cTn>
                  </p:par>
                  <p:par>
                    <p:cTn id="123" fill="hold" nodeType="clickPar">
                      <p:stCondLst>
                        <p:cond delay="indefinite"/>
                      </p:stCondLst>
                      <p:childTnLst>
                        <p:par>
                          <p:cTn id="124" fill="hold" nodeType="withGroup">
                            <p:stCondLst>
                              <p:cond delay="0"/>
                            </p:stCondLst>
                            <p:childTnLst>
                              <p:par>
                                <p:cTn id="125" presetID="42" presetClass="path" presetSubtype="0" accel="50000" decel="50000" fill="hold" nodeType="clickEffect">
                                  <p:stCondLst>
                                    <p:cond delay="0"/>
                                  </p:stCondLst>
                                  <p:childTnLst>
                                    <p:animMotion origin="layout" path="M -2.77778E-6 -4.44444E-6 L 0.0066 0.46181 " pathEditMode="relative" rAng="0" ptsTypes="AA">
                                      <p:cBhvr>
                                        <p:cTn id="126" dur="2000" fill="hold"/>
                                        <p:tgtEl>
                                          <p:spTgt spid="49"/>
                                        </p:tgtEl>
                                        <p:attrNameLst>
                                          <p:attrName>ppt_x</p:attrName>
                                          <p:attrName>ppt_y</p:attrName>
                                        </p:attrNameLst>
                                      </p:cBhvr>
                                      <p:rCtr x="3" y="231"/>
                                    </p:animMotion>
                                  </p:childTnLst>
                                </p:cTn>
                              </p:par>
                              <p:par>
                                <p:cTn id="127" presetID="42" presetClass="path" presetSubtype="0" accel="50000" decel="50000" fill="hold" nodeType="withEffect">
                                  <p:stCondLst>
                                    <p:cond delay="0"/>
                                  </p:stCondLst>
                                  <p:childTnLst>
                                    <p:animMotion origin="layout" path="M 5.55556E-7 -2.96296E-6 L -0.00174 0.44954 " pathEditMode="relative" rAng="0" ptsTypes="AA">
                                      <p:cBhvr>
                                        <p:cTn id="128" dur="2000" fill="hold"/>
                                        <p:tgtEl>
                                          <p:spTgt spid="40"/>
                                        </p:tgtEl>
                                        <p:attrNameLst>
                                          <p:attrName>ppt_x</p:attrName>
                                          <p:attrName>ppt_y</p:attrName>
                                        </p:attrNameLst>
                                      </p:cBhvr>
                                      <p:rCtr x="-1" y="225"/>
                                    </p:animMotion>
                                  </p:childTnLst>
                                </p:cTn>
                              </p:par>
                              <p:par>
                                <p:cTn id="129" presetID="42" presetClass="path" presetSubtype="0" accel="50000" decel="50000" fill="hold" nodeType="withEffect">
                                  <p:stCondLst>
                                    <p:cond delay="0"/>
                                  </p:stCondLst>
                                  <p:childTnLst>
                                    <p:animMotion origin="layout" path="M 3.33333E-6 3.7037E-6 L 3.33333E-6 0.4537 " pathEditMode="relative" rAng="0" ptsTypes="AA">
                                      <p:cBhvr>
                                        <p:cTn id="130" dur="2000" fill="hold"/>
                                        <p:tgtEl>
                                          <p:spTgt spid="44"/>
                                        </p:tgtEl>
                                        <p:attrNameLst>
                                          <p:attrName>ppt_x</p:attrName>
                                          <p:attrName>ppt_y</p:attrName>
                                        </p:attrNameLst>
                                      </p:cBhvr>
                                      <p:rCtr x="0" y="227"/>
                                    </p:animMotion>
                                  </p:childTnLst>
                                </p:cTn>
                              </p:par>
                              <p:par>
                                <p:cTn id="131" presetID="42" presetClass="path" presetSubtype="0" accel="50000" decel="50000" fill="hold" nodeType="withEffect">
                                  <p:stCondLst>
                                    <p:cond delay="0"/>
                                  </p:stCondLst>
                                  <p:childTnLst>
                                    <p:animMotion origin="layout" path="M -2.77778E-6 2.59259E-6 L -2.77778E-6 0.40509 " pathEditMode="relative" rAng="0" ptsTypes="AA">
                                      <p:cBhvr>
                                        <p:cTn id="132" dur="2000" fill="hold"/>
                                        <p:tgtEl>
                                          <p:spTgt spid="46"/>
                                        </p:tgtEl>
                                        <p:attrNameLst>
                                          <p:attrName>ppt_x</p:attrName>
                                          <p:attrName>ppt_y</p:attrName>
                                        </p:attrNameLst>
                                      </p:cBhvr>
                                      <p:rCtr x="0" y="203"/>
                                    </p:animMotion>
                                  </p:childTnLst>
                                </p:cTn>
                              </p:par>
                            </p:childTnLst>
                          </p:cTn>
                        </p:par>
                      </p:childTnLst>
                    </p:cTn>
                  </p:par>
                  <p:par>
                    <p:cTn id="133" fill="hold" nodeType="clickPar">
                      <p:stCondLst>
                        <p:cond delay="indefinite"/>
                      </p:stCondLst>
                      <p:childTnLst>
                        <p:par>
                          <p:cTn id="134" fill="hold" nodeType="withGroup">
                            <p:stCondLst>
                              <p:cond delay="0"/>
                            </p:stCondLst>
                            <p:childTnLst>
                              <p:par>
                                <p:cTn id="135" presetID="42" presetClass="path" presetSubtype="0" accel="50000" decel="50000" fill="hold" nodeType="clickEffect">
                                  <p:stCondLst>
                                    <p:cond delay="0"/>
                                  </p:stCondLst>
                                  <p:childTnLst>
                                    <p:animMotion origin="layout" path="M -1.11111E-6 1.85185E-6 L -0.00694 0.38935 " pathEditMode="relative" rAng="0" ptsTypes="AA">
                                      <p:cBhvr>
                                        <p:cTn id="136" dur="2000" fill="hold"/>
                                        <p:tgtEl>
                                          <p:spTgt spid="60"/>
                                        </p:tgtEl>
                                        <p:attrNameLst>
                                          <p:attrName>ppt_x</p:attrName>
                                          <p:attrName>ppt_y</p:attrName>
                                        </p:attrNameLst>
                                      </p:cBhvr>
                                      <p:rCtr x="-3" y="195"/>
                                    </p:animMotion>
                                  </p:childTnLst>
                                </p:cTn>
                              </p:par>
                              <p:par>
                                <p:cTn id="137" presetID="42" presetClass="path" presetSubtype="0" accel="50000" decel="50000" fill="hold" nodeType="withEffect">
                                  <p:stCondLst>
                                    <p:cond delay="0"/>
                                  </p:stCondLst>
                                  <p:childTnLst>
                                    <p:animMotion origin="layout" path="M -1.11111E-6 -2.59259E-6 L -0.00694 0.34491 " pathEditMode="relative" rAng="0" ptsTypes="AA">
                                      <p:cBhvr>
                                        <p:cTn id="138" dur="2000" fill="hold"/>
                                        <p:tgtEl>
                                          <p:spTgt spid="54"/>
                                        </p:tgtEl>
                                        <p:attrNameLst>
                                          <p:attrName>ppt_x</p:attrName>
                                          <p:attrName>ppt_y</p:attrName>
                                        </p:attrNameLst>
                                      </p:cBhvr>
                                      <p:rCtr x="-3" y="172"/>
                                    </p:animMotion>
                                  </p:childTnLst>
                                </p:cTn>
                              </p:par>
                              <p:par>
                                <p:cTn id="139" presetID="42" presetClass="path" presetSubtype="0" accel="50000" decel="50000" fill="hold" nodeType="withEffect">
                                  <p:stCondLst>
                                    <p:cond delay="0"/>
                                  </p:stCondLst>
                                  <p:childTnLst>
                                    <p:animMotion origin="layout" path="M -8.33333E-7 -2.59259E-6 L -0.0026 0.38866 " pathEditMode="relative" rAng="0" ptsTypes="AA">
                                      <p:cBhvr>
                                        <p:cTn id="140" dur="2000" fill="hold"/>
                                        <p:tgtEl>
                                          <p:spTgt spid="58"/>
                                        </p:tgtEl>
                                        <p:attrNameLst>
                                          <p:attrName>ppt_x</p:attrName>
                                          <p:attrName>ppt_y</p:attrName>
                                        </p:attrNameLst>
                                      </p:cBhvr>
                                      <p:rCtr x="-1" y="194"/>
                                    </p:animMotion>
                                  </p:childTnLst>
                                </p:cTn>
                              </p:par>
                              <p:par>
                                <p:cTn id="141" presetID="42" presetClass="path" presetSubtype="0" accel="50000" decel="50000" fill="hold" nodeType="withEffect">
                                  <p:stCondLst>
                                    <p:cond delay="0"/>
                                  </p:stCondLst>
                                  <p:childTnLst>
                                    <p:animMotion origin="layout" path="M 2.5E-6 -3.7037E-6 L 0.00573 0.3338 " pathEditMode="relative" rAng="0" ptsTypes="AA">
                                      <p:cBhvr>
                                        <p:cTn id="142" dur="2000" fill="hold"/>
                                        <p:tgtEl>
                                          <p:spTgt spid="55"/>
                                        </p:tgtEl>
                                        <p:attrNameLst>
                                          <p:attrName>ppt_x</p:attrName>
                                          <p:attrName>ppt_y</p:attrName>
                                        </p:attrNameLst>
                                      </p:cBhvr>
                                      <p:rCtr x="3" y="167"/>
                                    </p:animMotion>
                                  </p:childTnLst>
                                </p:cTn>
                              </p:par>
                            </p:childTnLst>
                          </p:cTn>
                        </p:par>
                      </p:childTnLst>
                    </p:cTn>
                  </p:par>
                  <p:par>
                    <p:cTn id="143" fill="hold" nodeType="clickPar">
                      <p:stCondLst>
                        <p:cond delay="indefinite"/>
                      </p:stCondLst>
                      <p:childTnLst>
                        <p:par>
                          <p:cTn id="144" fill="hold" nodeType="withGroup">
                            <p:stCondLst>
                              <p:cond delay="0"/>
                            </p:stCondLst>
                            <p:childTnLst>
                              <p:par>
                                <p:cTn id="145" presetID="1" presetClass="entr" presetSubtype="0" fill="hold" grpId="0" nodeType="clickEffect">
                                  <p:stCondLst>
                                    <p:cond delay="0"/>
                                  </p:stCondLst>
                                  <p:childTnLst>
                                    <p:set>
                                      <p:cBhvr>
                                        <p:cTn id="146" dur="1" fill="hold">
                                          <p:stCondLst>
                                            <p:cond delay="0"/>
                                          </p:stCondLst>
                                        </p:cTn>
                                        <p:tgtEl>
                                          <p:spTgt spid="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989" grpId="0"/>
      <p:bldP spid="41990" grpId="0"/>
      <p:bldP spid="66" grpId="0"/>
      <p:bldP spid="67" grpId="0"/>
      <p:bldP spid="68" grpId="0"/>
      <p:bldP spid="69" grpId="0"/>
    </p:bldLst>
  </p:timing>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848050" y="2128838"/>
            <a:ext cx="8686800" cy="2677656"/>
          </a:xfrm>
          <a:prstGeom prst="rect">
            <a:avLst/>
          </a:prstGeom>
        </p:spPr>
        <p:txBody>
          <a:bodyPr>
            <a:spAutoFit/>
          </a:bodyPr>
          <a:lstStyle/>
          <a:p>
            <a:pPr eaLnBrk="1" hangingPunct="1">
              <a:defRPr/>
            </a:pPr>
            <a:r>
              <a:rPr lang="de-DE" sz="2800" dirty="0">
                <a:latin typeface="Roboto" panose="02000000000000000000" pitchFamily="2" charset="0"/>
                <a:ea typeface="Roboto" panose="02000000000000000000" pitchFamily="2" charset="0"/>
              </a:rPr>
              <a:t>E(Y</a:t>
            </a:r>
            <a:r>
              <a:rPr lang="de-DE" sz="2800" baseline="-25000" dirty="0">
                <a:latin typeface="Roboto" panose="02000000000000000000" pitchFamily="2" charset="0"/>
                <a:ea typeface="Roboto" panose="02000000000000000000" pitchFamily="2" charset="0"/>
              </a:rPr>
              <a:t>i1</a:t>
            </a:r>
            <a:r>
              <a:rPr lang="de-DE" sz="2800" dirty="0">
                <a:latin typeface="Roboto" panose="02000000000000000000" pitchFamily="2" charset="0"/>
                <a:ea typeface="Roboto" panose="02000000000000000000" pitchFamily="2" charset="0"/>
              </a:rPr>
              <a:t>) = E(Y</a:t>
            </a:r>
            <a:r>
              <a:rPr lang="de-DE" sz="2800" baseline="-25000" dirty="0">
                <a:latin typeface="Roboto" panose="02000000000000000000" pitchFamily="2" charset="0"/>
                <a:ea typeface="Roboto" panose="02000000000000000000" pitchFamily="2" charset="0"/>
              </a:rPr>
              <a:t>i1</a:t>
            </a:r>
            <a:r>
              <a:rPr lang="de-DE" sz="2800" dirty="0">
                <a:latin typeface="Roboto" panose="02000000000000000000" pitchFamily="2" charset="0"/>
                <a:ea typeface="Roboto" panose="02000000000000000000" pitchFamily="2" charset="0"/>
              </a:rPr>
              <a:t> | z</a:t>
            </a:r>
            <a:r>
              <a:rPr lang="de-DE" sz="2800" baseline="-25000" dirty="0">
                <a:latin typeface="Roboto" panose="02000000000000000000" pitchFamily="2" charset="0"/>
                <a:ea typeface="Roboto" panose="02000000000000000000" pitchFamily="2" charset="0"/>
              </a:rPr>
              <a:t>i</a:t>
            </a:r>
            <a:r>
              <a:rPr lang="de-DE" sz="2800" dirty="0">
                <a:latin typeface="Roboto" panose="02000000000000000000" pitchFamily="2" charset="0"/>
                <a:ea typeface="Roboto" panose="02000000000000000000" pitchFamily="2" charset="0"/>
              </a:rPr>
              <a:t> = 1)		Randomized experiment </a:t>
            </a:r>
          </a:p>
          <a:p>
            <a:pPr eaLnBrk="1" hangingPunct="1">
              <a:defRPr/>
            </a:pPr>
            <a:r>
              <a:rPr lang="de-DE" sz="2800" dirty="0">
                <a:latin typeface="Roboto" panose="02000000000000000000" pitchFamily="2" charset="0"/>
                <a:ea typeface="Roboto" panose="02000000000000000000" pitchFamily="2" charset="0"/>
              </a:rPr>
              <a:t>E(Y</a:t>
            </a:r>
            <a:r>
              <a:rPr lang="de-DE" sz="2800" baseline="-25000" dirty="0">
                <a:latin typeface="Roboto" panose="02000000000000000000" pitchFamily="2" charset="0"/>
                <a:ea typeface="Roboto" panose="02000000000000000000" pitchFamily="2" charset="0"/>
              </a:rPr>
              <a:t>i0</a:t>
            </a:r>
            <a:r>
              <a:rPr lang="de-DE" sz="2800" dirty="0">
                <a:latin typeface="Roboto" panose="02000000000000000000" pitchFamily="2" charset="0"/>
                <a:ea typeface="Roboto" panose="02000000000000000000" pitchFamily="2" charset="0"/>
              </a:rPr>
              <a:t>) = E(Y</a:t>
            </a:r>
            <a:r>
              <a:rPr lang="de-DE" sz="2800" baseline="-25000" dirty="0">
                <a:latin typeface="Roboto" panose="02000000000000000000" pitchFamily="2" charset="0"/>
                <a:ea typeface="Roboto" panose="02000000000000000000" pitchFamily="2" charset="0"/>
              </a:rPr>
              <a:t>i0</a:t>
            </a:r>
            <a:r>
              <a:rPr lang="de-DE" sz="2800" dirty="0">
                <a:latin typeface="Roboto" panose="02000000000000000000" pitchFamily="2" charset="0"/>
                <a:ea typeface="Roboto" panose="02000000000000000000" pitchFamily="2" charset="0"/>
              </a:rPr>
              <a:t> | z</a:t>
            </a:r>
            <a:r>
              <a:rPr lang="de-DE" sz="2800" baseline="-25000" dirty="0">
                <a:latin typeface="Roboto" panose="02000000000000000000" pitchFamily="2" charset="0"/>
                <a:ea typeface="Roboto" panose="02000000000000000000" pitchFamily="2" charset="0"/>
              </a:rPr>
              <a:t>i</a:t>
            </a:r>
            <a:r>
              <a:rPr lang="de-DE" sz="2800" dirty="0">
                <a:latin typeface="Roboto" panose="02000000000000000000" pitchFamily="2" charset="0"/>
                <a:ea typeface="Roboto" panose="02000000000000000000" pitchFamily="2" charset="0"/>
              </a:rPr>
              <a:t> = 0)</a:t>
            </a:r>
          </a:p>
          <a:p>
            <a:pPr eaLnBrk="1" hangingPunct="1">
              <a:defRPr/>
            </a:pPr>
            <a:endParaRPr lang="de-DE" sz="2800" dirty="0">
              <a:latin typeface="Roboto" panose="02000000000000000000" pitchFamily="2" charset="0"/>
              <a:ea typeface="Roboto" panose="02000000000000000000" pitchFamily="2" charset="0"/>
            </a:endParaRPr>
          </a:p>
          <a:p>
            <a:pPr eaLnBrk="1" hangingPunct="1">
              <a:defRPr/>
            </a:pPr>
            <a:r>
              <a:rPr lang="en-US" sz="2800" dirty="0">
                <a:latin typeface="Roboto" panose="02000000000000000000" pitchFamily="2" charset="0"/>
                <a:ea typeface="Roboto" panose="02000000000000000000" pitchFamily="2" charset="0"/>
              </a:rPr>
              <a:t>E(Y</a:t>
            </a:r>
            <a:r>
              <a:rPr lang="en-US" sz="2800" baseline="-25000" dirty="0">
                <a:latin typeface="Roboto" panose="02000000000000000000" pitchFamily="2" charset="0"/>
                <a:ea typeface="Roboto" panose="02000000000000000000" pitchFamily="2" charset="0"/>
              </a:rPr>
              <a:t>i1</a:t>
            </a:r>
            <a:r>
              <a:rPr lang="en-US" sz="2800" dirty="0">
                <a:latin typeface="Roboto" panose="02000000000000000000" pitchFamily="2" charset="0"/>
                <a:ea typeface="Roboto" panose="02000000000000000000" pitchFamily="2" charset="0"/>
              </a:rPr>
              <a:t>) ≠ E(Y</a:t>
            </a:r>
            <a:r>
              <a:rPr lang="en-US" sz="2800" baseline="-25000" dirty="0">
                <a:latin typeface="Roboto" panose="02000000000000000000" pitchFamily="2" charset="0"/>
                <a:ea typeface="Roboto" panose="02000000000000000000" pitchFamily="2" charset="0"/>
              </a:rPr>
              <a:t>i1</a:t>
            </a:r>
            <a:r>
              <a:rPr lang="en-US" sz="2800" dirty="0">
                <a:latin typeface="Roboto" panose="02000000000000000000" pitchFamily="2" charset="0"/>
                <a:ea typeface="Roboto" panose="02000000000000000000" pitchFamily="2" charset="0"/>
              </a:rPr>
              <a:t> | z</a:t>
            </a:r>
            <a:r>
              <a:rPr lang="en-US" sz="2800" baseline="-25000" dirty="0">
                <a:latin typeface="Roboto" panose="02000000000000000000" pitchFamily="2" charset="0"/>
                <a:ea typeface="Roboto" panose="02000000000000000000" pitchFamily="2" charset="0"/>
              </a:rPr>
              <a:t>i</a:t>
            </a:r>
            <a:r>
              <a:rPr lang="en-US" sz="2800" dirty="0">
                <a:latin typeface="Roboto" panose="02000000000000000000" pitchFamily="2" charset="0"/>
                <a:ea typeface="Roboto" panose="02000000000000000000" pitchFamily="2" charset="0"/>
              </a:rPr>
              <a:t> = 1)		Non-randomized</a:t>
            </a:r>
            <a:br>
              <a:rPr lang="en-US" sz="2800" dirty="0">
                <a:latin typeface="Roboto" panose="02000000000000000000" pitchFamily="2" charset="0"/>
                <a:ea typeface="Roboto" panose="02000000000000000000" pitchFamily="2" charset="0"/>
              </a:rPr>
            </a:br>
            <a:r>
              <a:rPr lang="en-US" sz="2800" dirty="0">
                <a:latin typeface="Roboto" panose="02000000000000000000" pitchFamily="2" charset="0"/>
                <a:ea typeface="Roboto" panose="02000000000000000000" pitchFamily="2" charset="0"/>
              </a:rPr>
              <a:t>E(Y</a:t>
            </a:r>
            <a:r>
              <a:rPr lang="en-US" sz="2800" baseline="-25000" dirty="0">
                <a:latin typeface="Roboto" panose="02000000000000000000" pitchFamily="2" charset="0"/>
                <a:ea typeface="Roboto" panose="02000000000000000000" pitchFamily="2" charset="0"/>
              </a:rPr>
              <a:t>i0</a:t>
            </a:r>
            <a:r>
              <a:rPr lang="en-US" sz="2800" dirty="0">
                <a:latin typeface="Roboto" panose="02000000000000000000" pitchFamily="2" charset="0"/>
                <a:ea typeface="Roboto" panose="02000000000000000000" pitchFamily="2" charset="0"/>
              </a:rPr>
              <a:t>) ≠ E(Y</a:t>
            </a:r>
            <a:r>
              <a:rPr lang="en-US" sz="2800" baseline="-25000" dirty="0">
                <a:latin typeface="Roboto" panose="02000000000000000000" pitchFamily="2" charset="0"/>
                <a:ea typeface="Roboto" panose="02000000000000000000" pitchFamily="2" charset="0"/>
              </a:rPr>
              <a:t>i0</a:t>
            </a:r>
            <a:r>
              <a:rPr lang="en-US" sz="2800" dirty="0">
                <a:latin typeface="Roboto" panose="02000000000000000000" pitchFamily="2" charset="0"/>
                <a:ea typeface="Roboto" panose="02000000000000000000" pitchFamily="2" charset="0"/>
              </a:rPr>
              <a:t> | z</a:t>
            </a:r>
            <a:r>
              <a:rPr lang="en-US" sz="2800" baseline="-25000" dirty="0">
                <a:latin typeface="Roboto" panose="02000000000000000000" pitchFamily="2" charset="0"/>
                <a:ea typeface="Roboto" panose="02000000000000000000" pitchFamily="2" charset="0"/>
              </a:rPr>
              <a:t>i</a:t>
            </a:r>
            <a:r>
              <a:rPr lang="en-US" sz="2800" dirty="0">
                <a:latin typeface="Roboto" panose="02000000000000000000" pitchFamily="2" charset="0"/>
                <a:ea typeface="Roboto" panose="02000000000000000000" pitchFamily="2" charset="0"/>
              </a:rPr>
              <a:t> = 0)		experiment</a:t>
            </a:r>
            <a:endParaRPr lang="de-DE" sz="2800" dirty="0">
              <a:latin typeface="Roboto" panose="02000000000000000000" pitchFamily="2" charset="0"/>
              <a:ea typeface="Roboto" panose="02000000000000000000" pitchFamily="2" charset="0"/>
            </a:endParaRPr>
          </a:p>
          <a:p>
            <a:pPr eaLnBrk="1" hangingPunct="1">
              <a:defRPr/>
            </a:pPr>
            <a:endParaRPr lang="de-DE" sz="2800" dirty="0">
              <a:latin typeface="Roboto" panose="02000000000000000000" pitchFamily="2" charset="0"/>
              <a:ea typeface="Roboto" panose="02000000000000000000" pitchFamily="2" charset="0"/>
            </a:endParaRPr>
          </a:p>
        </p:txBody>
      </p:sp>
      <p:sp>
        <p:nvSpPr>
          <p:cNvPr id="22531" name="Slide Number Placeholder 4"/>
          <p:cNvSpPr>
            <a:spLocks noGrp="1"/>
          </p:cNvSpPr>
          <p:nvPr>
            <p:ph type="sldNum" sz="quarter" idx="12"/>
          </p:nvPr>
        </p:nvSpPr>
        <p:spPr>
          <a:xfrm>
            <a:off x="8077200" y="6356351"/>
            <a:ext cx="2133600" cy="365125"/>
          </a:xfrm>
          <a:noFill/>
        </p:spPr>
        <p:txBody>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2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fld id="{C20A4440-9C4A-4FFC-A805-6CAE38A342A2}" type="slidenum">
              <a:rPr lang="en-US" altLang="en-US" sz="1000"/>
              <a:pPr>
                <a:spcBef>
                  <a:spcPct val="0"/>
                </a:spcBef>
                <a:buFontTx/>
                <a:buNone/>
              </a:pPr>
              <a:t>86</a:t>
            </a:fld>
            <a:endParaRPr lang="en-US" altLang="en-US" sz="1000"/>
          </a:p>
        </p:txBody>
      </p:sp>
    </p:spTree>
    <p:extLst>
      <p:ext uri="{BB962C8B-B14F-4D97-AF65-F5344CB8AC3E}">
        <p14:creationId xmlns:p14="http://schemas.microsoft.com/office/powerpoint/2010/main" val="331693908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2"/>
          </p:nvPr>
        </p:nvSpPr>
        <p:spPr/>
        <p:txBody>
          <a:bodyPr/>
          <a:lstStyle/>
          <a:p>
            <a:fld id="{5F3DA2C8-5B72-4388-8D1E-72C210589DD5}" type="slidenum">
              <a:rPr lang="en-US" smtClean="0"/>
              <a:t>87</a:t>
            </a:fld>
            <a:endParaRPr lang="en-US"/>
          </a:p>
        </p:txBody>
      </p:sp>
      <p:sp>
        <p:nvSpPr>
          <p:cNvPr id="6" name="Rectangle 5"/>
          <p:cNvSpPr/>
          <p:nvPr/>
        </p:nvSpPr>
        <p:spPr>
          <a:xfrm>
            <a:off x="1700463" y="2306331"/>
            <a:ext cx="8791074" cy="3539430"/>
          </a:xfrm>
          <a:prstGeom prst="rect">
            <a:avLst/>
          </a:prstGeom>
        </p:spPr>
        <p:txBody>
          <a:bodyPr wrap="square">
            <a:spAutoFit/>
          </a:bodyPr>
          <a:lstStyle/>
          <a:p>
            <a:pPr lvl="0">
              <a:defRPr/>
            </a:pPr>
            <a:r>
              <a:rPr lang="de-DE" sz="2800" dirty="0">
                <a:solidFill>
                  <a:prstClr val="black"/>
                </a:solidFill>
                <a:latin typeface="Roboto" panose="02000000000000000000" pitchFamily="2" charset="0"/>
                <a:ea typeface="Roboto" panose="02000000000000000000" pitchFamily="2" charset="0"/>
              </a:rPr>
              <a:t>E(Y</a:t>
            </a:r>
            <a:r>
              <a:rPr lang="de-DE" sz="2800" baseline="-25000" dirty="0">
                <a:solidFill>
                  <a:prstClr val="black"/>
                </a:solidFill>
                <a:latin typeface="Roboto" panose="02000000000000000000" pitchFamily="2" charset="0"/>
                <a:ea typeface="Roboto" panose="02000000000000000000" pitchFamily="2" charset="0"/>
              </a:rPr>
              <a:t>i1</a:t>
            </a:r>
            <a:r>
              <a:rPr lang="de-DE" sz="2800" dirty="0">
                <a:solidFill>
                  <a:prstClr val="black"/>
                </a:solidFill>
                <a:latin typeface="Roboto" panose="02000000000000000000" pitchFamily="2" charset="0"/>
                <a:ea typeface="Roboto" panose="02000000000000000000" pitchFamily="2" charset="0"/>
              </a:rPr>
              <a:t>) = E</a:t>
            </a:r>
            <a:r>
              <a:rPr lang="de-DE" sz="2800" baseline="-25000" dirty="0">
                <a:solidFill>
                  <a:prstClr val="black"/>
                </a:solidFill>
                <a:latin typeface="Roboto" panose="02000000000000000000" pitchFamily="2" charset="0"/>
                <a:ea typeface="Roboto" panose="02000000000000000000" pitchFamily="2" charset="0"/>
              </a:rPr>
              <a:t>x</a:t>
            </a:r>
            <a:r>
              <a:rPr lang="de-DE" sz="2800" dirty="0">
                <a:solidFill>
                  <a:prstClr val="black"/>
                </a:solidFill>
                <a:latin typeface="Roboto" panose="02000000000000000000" pitchFamily="2" charset="0"/>
                <a:ea typeface="Roboto" panose="02000000000000000000" pitchFamily="2" charset="0"/>
              </a:rPr>
              <a:t>{E(Y</a:t>
            </a:r>
            <a:r>
              <a:rPr lang="de-DE" sz="2800" baseline="-25000" dirty="0">
                <a:solidFill>
                  <a:prstClr val="black"/>
                </a:solidFill>
                <a:latin typeface="Roboto" panose="02000000000000000000" pitchFamily="2" charset="0"/>
                <a:ea typeface="Roboto" panose="02000000000000000000" pitchFamily="2" charset="0"/>
              </a:rPr>
              <a:t>i1</a:t>
            </a:r>
            <a:r>
              <a:rPr lang="de-DE" sz="2800" dirty="0">
                <a:solidFill>
                  <a:prstClr val="black"/>
                </a:solidFill>
                <a:latin typeface="Roboto" panose="02000000000000000000" pitchFamily="2" charset="0"/>
                <a:ea typeface="Roboto" panose="02000000000000000000" pitchFamily="2" charset="0"/>
              </a:rPr>
              <a:t> | z</a:t>
            </a:r>
            <a:r>
              <a:rPr lang="de-DE" sz="2800" baseline="-25000" dirty="0">
                <a:solidFill>
                  <a:prstClr val="black"/>
                </a:solidFill>
                <a:latin typeface="Roboto" panose="02000000000000000000" pitchFamily="2" charset="0"/>
                <a:ea typeface="Roboto" panose="02000000000000000000" pitchFamily="2" charset="0"/>
              </a:rPr>
              <a:t>i</a:t>
            </a:r>
            <a:r>
              <a:rPr lang="de-DE" sz="2800" dirty="0">
                <a:solidFill>
                  <a:prstClr val="black"/>
                </a:solidFill>
                <a:latin typeface="Roboto" panose="02000000000000000000" pitchFamily="2" charset="0"/>
                <a:ea typeface="Roboto" panose="02000000000000000000" pitchFamily="2" charset="0"/>
              </a:rPr>
              <a:t> = 1, x)}	Non-randomized 		</a:t>
            </a:r>
            <a:br>
              <a:rPr lang="de-DE" sz="2800" dirty="0">
                <a:solidFill>
                  <a:prstClr val="black"/>
                </a:solidFill>
                <a:latin typeface="Roboto" panose="02000000000000000000" pitchFamily="2" charset="0"/>
                <a:ea typeface="Roboto" panose="02000000000000000000" pitchFamily="2" charset="0"/>
              </a:rPr>
            </a:br>
            <a:r>
              <a:rPr lang="de-DE" sz="2800" dirty="0">
                <a:solidFill>
                  <a:prstClr val="black"/>
                </a:solidFill>
                <a:latin typeface="Roboto" panose="02000000000000000000" pitchFamily="2" charset="0"/>
                <a:ea typeface="Roboto" panose="02000000000000000000" pitchFamily="2" charset="0"/>
              </a:rPr>
              <a:t>E(Y</a:t>
            </a:r>
            <a:r>
              <a:rPr lang="de-DE" sz="2800" baseline="-25000" dirty="0">
                <a:solidFill>
                  <a:prstClr val="black"/>
                </a:solidFill>
                <a:latin typeface="Roboto" panose="02000000000000000000" pitchFamily="2" charset="0"/>
                <a:ea typeface="Roboto" panose="02000000000000000000" pitchFamily="2" charset="0"/>
              </a:rPr>
              <a:t>i0</a:t>
            </a:r>
            <a:r>
              <a:rPr lang="de-DE" sz="2800" dirty="0">
                <a:solidFill>
                  <a:prstClr val="black"/>
                </a:solidFill>
                <a:latin typeface="Roboto" panose="02000000000000000000" pitchFamily="2" charset="0"/>
                <a:ea typeface="Roboto" panose="02000000000000000000" pitchFamily="2" charset="0"/>
              </a:rPr>
              <a:t>) = E</a:t>
            </a:r>
            <a:r>
              <a:rPr lang="de-DE" sz="2800" baseline="-25000" dirty="0">
                <a:solidFill>
                  <a:prstClr val="black"/>
                </a:solidFill>
                <a:latin typeface="Roboto" panose="02000000000000000000" pitchFamily="2" charset="0"/>
                <a:ea typeface="Roboto" panose="02000000000000000000" pitchFamily="2" charset="0"/>
              </a:rPr>
              <a:t>x</a:t>
            </a:r>
            <a:r>
              <a:rPr lang="de-DE" sz="2800" dirty="0">
                <a:solidFill>
                  <a:prstClr val="black"/>
                </a:solidFill>
                <a:latin typeface="Roboto" panose="02000000000000000000" pitchFamily="2" charset="0"/>
                <a:ea typeface="Roboto" panose="02000000000000000000" pitchFamily="2" charset="0"/>
              </a:rPr>
              <a:t>{E(Y</a:t>
            </a:r>
            <a:r>
              <a:rPr lang="de-DE" sz="2800" baseline="-25000" dirty="0">
                <a:solidFill>
                  <a:prstClr val="black"/>
                </a:solidFill>
                <a:latin typeface="Roboto" panose="02000000000000000000" pitchFamily="2" charset="0"/>
                <a:ea typeface="Roboto" panose="02000000000000000000" pitchFamily="2" charset="0"/>
              </a:rPr>
              <a:t>i0</a:t>
            </a:r>
            <a:r>
              <a:rPr lang="de-DE" sz="2800" dirty="0">
                <a:solidFill>
                  <a:prstClr val="black"/>
                </a:solidFill>
                <a:latin typeface="Roboto" panose="02000000000000000000" pitchFamily="2" charset="0"/>
                <a:ea typeface="Roboto" panose="02000000000000000000" pitchFamily="2" charset="0"/>
              </a:rPr>
              <a:t> | z</a:t>
            </a:r>
            <a:r>
              <a:rPr lang="de-DE" sz="2800" baseline="-25000" dirty="0">
                <a:solidFill>
                  <a:prstClr val="black"/>
                </a:solidFill>
                <a:latin typeface="Roboto" panose="02000000000000000000" pitchFamily="2" charset="0"/>
                <a:ea typeface="Roboto" panose="02000000000000000000" pitchFamily="2" charset="0"/>
              </a:rPr>
              <a:t>i</a:t>
            </a:r>
            <a:r>
              <a:rPr lang="de-DE" sz="2800" dirty="0">
                <a:solidFill>
                  <a:prstClr val="black"/>
                </a:solidFill>
                <a:latin typeface="Roboto" panose="02000000000000000000" pitchFamily="2" charset="0"/>
                <a:ea typeface="Roboto" panose="02000000000000000000" pitchFamily="2" charset="0"/>
              </a:rPr>
              <a:t> = 0, x)}	experiment with 							unconfoundedness 						assumption </a:t>
            </a:r>
          </a:p>
          <a:p>
            <a:pPr lvl="0">
              <a:defRPr/>
            </a:pPr>
            <a:endParaRPr lang="de-DE" sz="2800" dirty="0">
              <a:solidFill>
                <a:prstClr val="black"/>
              </a:solidFill>
              <a:latin typeface="Roboto" panose="02000000000000000000" pitchFamily="2" charset="0"/>
              <a:ea typeface="Roboto" panose="02000000000000000000" pitchFamily="2" charset="0"/>
            </a:endParaRPr>
          </a:p>
          <a:p>
            <a:pPr lvl="0">
              <a:defRPr/>
            </a:pPr>
            <a:r>
              <a:rPr lang="de-DE" sz="2800" i="1" dirty="0">
                <a:solidFill>
                  <a:prstClr val="black"/>
                </a:solidFill>
                <a:latin typeface="Roboto" panose="02000000000000000000" pitchFamily="2" charset="0"/>
                <a:ea typeface="Roboto" panose="02000000000000000000" pitchFamily="2" charset="0"/>
              </a:rPr>
              <a:t>X contains all confounding covariates </a:t>
            </a:r>
          </a:p>
          <a:p>
            <a:pPr lvl="0">
              <a:defRPr/>
            </a:pPr>
            <a:endParaRPr lang="de-DE" sz="2800" i="1" dirty="0">
              <a:solidFill>
                <a:prstClr val="black"/>
              </a:solidFill>
              <a:latin typeface="Roboto" panose="02000000000000000000" pitchFamily="2" charset="0"/>
              <a:ea typeface="Roboto" panose="02000000000000000000" pitchFamily="2" charset="0"/>
            </a:endParaRPr>
          </a:p>
          <a:p>
            <a:pPr lvl="0">
              <a:defRPr/>
            </a:pPr>
            <a:r>
              <a:rPr lang="de-DE" sz="2800" i="1" dirty="0">
                <a:solidFill>
                  <a:prstClr val="black"/>
                </a:solidFill>
                <a:latin typeface="Roboto" panose="02000000000000000000" pitchFamily="2" charset="0"/>
                <a:ea typeface="Roboto" panose="02000000000000000000" pitchFamily="2" charset="0"/>
              </a:rPr>
              <a:t>Conditional ignorabilty (Rubin, 194)</a:t>
            </a:r>
            <a:endParaRPr lang="en-US" sz="2800" i="1" dirty="0">
              <a:solidFill>
                <a:prstClr val="black"/>
              </a:solidFill>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193026085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5F3DA2C8-5B72-4388-8D1E-72C210589DD5}" type="slidenum">
              <a:rPr lang="en-US" smtClean="0"/>
              <a:t>88</a:t>
            </a:fld>
            <a:endParaRPr lang="en-US"/>
          </a:p>
        </p:txBody>
      </p:sp>
      <p:pic>
        <p:nvPicPr>
          <p:cNvPr id="5" name="Picture 4"/>
          <p:cNvPicPr>
            <a:picLocks noChangeAspect="1"/>
          </p:cNvPicPr>
          <p:nvPr/>
        </p:nvPicPr>
        <p:blipFill>
          <a:blip r:embed="rId2"/>
          <a:stretch>
            <a:fillRect/>
          </a:stretch>
        </p:blipFill>
        <p:spPr>
          <a:xfrm>
            <a:off x="1780032" y="365125"/>
            <a:ext cx="8631936" cy="5665451"/>
          </a:xfrm>
          <a:prstGeom prst="rect">
            <a:avLst/>
          </a:prstGeom>
        </p:spPr>
      </p:pic>
      <p:sp>
        <p:nvSpPr>
          <p:cNvPr id="6" name="Rectangle 5"/>
          <p:cNvSpPr/>
          <p:nvPr/>
        </p:nvSpPr>
        <p:spPr>
          <a:xfrm>
            <a:off x="2630366" y="6356350"/>
            <a:ext cx="7291754" cy="369332"/>
          </a:xfrm>
          <a:prstGeom prst="rect">
            <a:avLst/>
          </a:prstGeom>
        </p:spPr>
        <p:txBody>
          <a:bodyPr wrap="square">
            <a:spAutoFit/>
          </a:bodyPr>
          <a:lstStyle/>
          <a:p>
            <a:r>
              <a:rPr lang="en-US" dirty="0"/>
              <a:t>https://www.metheval.uni-jena.de/projekte/book_causal-effects/tools.php</a:t>
            </a:r>
          </a:p>
        </p:txBody>
      </p:sp>
    </p:spTree>
    <p:extLst>
      <p:ext uri="{BB962C8B-B14F-4D97-AF65-F5344CB8AC3E}">
        <p14:creationId xmlns:p14="http://schemas.microsoft.com/office/powerpoint/2010/main" val="24321341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graphicFrame>
        <p:nvGraphicFramePr>
          <p:cNvPr id="9" name="Content Placeholder 8"/>
          <p:cNvGraphicFramePr>
            <a:graphicFrameLocks noGrp="1"/>
          </p:cNvGraphicFramePr>
          <p:nvPr>
            <p:ph idx="1"/>
          </p:nvPr>
        </p:nvGraphicFramePr>
        <p:xfrm>
          <a:off x="6713701" y="2459254"/>
          <a:ext cx="2873060" cy="3708400"/>
        </p:xfrm>
        <a:graphic>
          <a:graphicData uri="http://schemas.openxmlformats.org/drawingml/2006/table">
            <a:tbl>
              <a:tblPr firstRow="1" bandRow="1">
                <a:tableStyleId>{5C22544A-7EE6-4342-B048-85BDC9FD1C3A}</a:tableStyleId>
              </a:tblPr>
              <a:tblGrid>
                <a:gridCol w="718265">
                  <a:extLst>
                    <a:ext uri="{9D8B030D-6E8A-4147-A177-3AD203B41FA5}">
                      <a16:colId xmlns:a16="http://schemas.microsoft.com/office/drawing/2014/main" val="3513371150"/>
                    </a:ext>
                  </a:extLst>
                </a:gridCol>
                <a:gridCol w="718265">
                  <a:extLst>
                    <a:ext uri="{9D8B030D-6E8A-4147-A177-3AD203B41FA5}">
                      <a16:colId xmlns:a16="http://schemas.microsoft.com/office/drawing/2014/main" val="3996987234"/>
                    </a:ext>
                  </a:extLst>
                </a:gridCol>
                <a:gridCol w="718265">
                  <a:extLst>
                    <a:ext uri="{9D8B030D-6E8A-4147-A177-3AD203B41FA5}">
                      <a16:colId xmlns:a16="http://schemas.microsoft.com/office/drawing/2014/main" val="2243984000"/>
                    </a:ext>
                  </a:extLst>
                </a:gridCol>
                <a:gridCol w="718265">
                  <a:extLst>
                    <a:ext uri="{9D8B030D-6E8A-4147-A177-3AD203B41FA5}">
                      <a16:colId xmlns:a16="http://schemas.microsoft.com/office/drawing/2014/main" val="3254593173"/>
                    </a:ext>
                  </a:extLst>
                </a:gridCol>
              </a:tblGrid>
              <a:tr h="370840">
                <a:tc>
                  <a:txBody>
                    <a:bodyPr/>
                    <a:lstStyle/>
                    <a:p>
                      <a:pPr algn="ctr"/>
                      <a:r>
                        <a:rPr lang="en-US" dirty="0"/>
                        <a:t>Z</a:t>
                      </a:r>
                    </a:p>
                  </a:txBody>
                  <a:tcPr/>
                </a:tc>
                <a:tc>
                  <a:txBody>
                    <a:bodyPr/>
                    <a:lstStyle/>
                    <a:p>
                      <a:pPr algn="ctr"/>
                      <a:r>
                        <a:rPr lang="en-US" dirty="0"/>
                        <a:t>T</a:t>
                      </a:r>
                    </a:p>
                  </a:txBody>
                  <a:tcPr/>
                </a:tc>
                <a:tc>
                  <a:txBody>
                    <a:bodyPr/>
                    <a:lstStyle/>
                    <a:p>
                      <a:pPr algn="ctr"/>
                      <a:r>
                        <a:rPr lang="en-US" dirty="0"/>
                        <a:t>Y0</a:t>
                      </a:r>
                    </a:p>
                  </a:txBody>
                  <a:tcPr/>
                </a:tc>
                <a:tc>
                  <a:txBody>
                    <a:bodyPr/>
                    <a:lstStyle/>
                    <a:p>
                      <a:pPr algn="ctr"/>
                      <a:r>
                        <a:rPr lang="en-US" dirty="0"/>
                        <a:t>Y1</a:t>
                      </a:r>
                    </a:p>
                  </a:txBody>
                  <a:tcPr/>
                </a:tc>
                <a:extLst>
                  <a:ext uri="{0D108BD9-81ED-4DB2-BD59-A6C34878D82A}">
                    <a16:rowId xmlns:a16="http://schemas.microsoft.com/office/drawing/2014/main" val="3550999402"/>
                  </a:ext>
                </a:extLst>
              </a:tr>
              <a:tr h="370840">
                <a:tc>
                  <a:txBody>
                    <a:bodyPr/>
                    <a:lstStyle/>
                    <a:p>
                      <a:pPr algn="ctr"/>
                      <a:r>
                        <a:rPr lang="en-US" dirty="0"/>
                        <a:t>1</a:t>
                      </a:r>
                    </a:p>
                  </a:txBody>
                  <a:tcPr/>
                </a:tc>
                <a:tc>
                  <a:txBody>
                    <a:bodyPr/>
                    <a:lstStyle/>
                    <a:p>
                      <a:pPr algn="ctr"/>
                      <a:r>
                        <a:rPr lang="en-US" dirty="0"/>
                        <a:t>0</a:t>
                      </a:r>
                    </a:p>
                  </a:txBody>
                  <a:tcPr/>
                </a:tc>
                <a:tc>
                  <a:txBody>
                    <a:bodyPr/>
                    <a:lstStyle/>
                    <a:p>
                      <a:pPr algn="ctr"/>
                      <a:r>
                        <a:rPr lang="en-US" dirty="0"/>
                        <a:t>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t>
                      </a:r>
                    </a:p>
                  </a:txBody>
                  <a:tcPr/>
                </a:tc>
                <a:extLst>
                  <a:ext uri="{0D108BD9-81ED-4DB2-BD59-A6C34878D82A}">
                    <a16:rowId xmlns:a16="http://schemas.microsoft.com/office/drawing/2014/main" val="34464470"/>
                  </a:ext>
                </a:extLst>
              </a:tr>
              <a:tr h="370840">
                <a:tc>
                  <a:txBody>
                    <a:bodyPr/>
                    <a:lstStyle/>
                    <a:p>
                      <a:pPr algn="ctr"/>
                      <a:r>
                        <a:rPr lang="en-US" dirty="0"/>
                        <a:t>1</a:t>
                      </a:r>
                    </a:p>
                  </a:txBody>
                  <a:tcPr/>
                </a:tc>
                <a:tc>
                  <a:txBody>
                    <a:bodyPr/>
                    <a:lstStyle/>
                    <a:p>
                      <a:pPr algn="ctr"/>
                      <a:r>
                        <a:rPr lang="en-US" dirty="0"/>
                        <a:t>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t>
                      </a:r>
                    </a:p>
                  </a:txBody>
                  <a:tcPr/>
                </a:tc>
                <a:tc>
                  <a:txBody>
                    <a:bodyPr/>
                    <a:lstStyle/>
                    <a:p>
                      <a:pPr algn="ctr"/>
                      <a:r>
                        <a:rPr lang="en-US" dirty="0"/>
                        <a:t>2</a:t>
                      </a:r>
                    </a:p>
                  </a:txBody>
                  <a:tcPr/>
                </a:tc>
                <a:extLst>
                  <a:ext uri="{0D108BD9-81ED-4DB2-BD59-A6C34878D82A}">
                    <a16:rowId xmlns:a16="http://schemas.microsoft.com/office/drawing/2014/main" val="2637768270"/>
                  </a:ext>
                </a:extLst>
              </a:tr>
              <a:tr h="370840">
                <a:tc>
                  <a:txBody>
                    <a:bodyPr/>
                    <a:lstStyle/>
                    <a:p>
                      <a:pPr algn="ctr"/>
                      <a:r>
                        <a:rPr lang="en-US" dirty="0"/>
                        <a:t>1</a:t>
                      </a:r>
                    </a:p>
                  </a:txBody>
                  <a:tcPr/>
                </a:tc>
                <a:tc>
                  <a:txBody>
                    <a:bodyPr/>
                    <a:lstStyle/>
                    <a:p>
                      <a:pPr algn="ctr"/>
                      <a:r>
                        <a:rPr lang="en-US" dirty="0"/>
                        <a:t>0</a:t>
                      </a:r>
                    </a:p>
                  </a:txBody>
                  <a:tcPr/>
                </a:tc>
                <a:tc>
                  <a:txBody>
                    <a:bodyPr/>
                    <a:lstStyle/>
                    <a:p>
                      <a:pPr algn="ctr"/>
                      <a:r>
                        <a:rPr lang="en-US" dirty="0"/>
                        <a:t>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t>
                      </a:r>
                    </a:p>
                  </a:txBody>
                  <a:tcPr/>
                </a:tc>
                <a:extLst>
                  <a:ext uri="{0D108BD9-81ED-4DB2-BD59-A6C34878D82A}">
                    <a16:rowId xmlns:a16="http://schemas.microsoft.com/office/drawing/2014/main" val="4074711065"/>
                  </a:ext>
                </a:extLst>
              </a:tr>
              <a:tr h="370840">
                <a:tc>
                  <a:txBody>
                    <a:bodyPr/>
                    <a:lstStyle/>
                    <a:p>
                      <a:pPr algn="ctr"/>
                      <a:r>
                        <a:rPr lang="en-US" dirty="0"/>
                        <a:t>1</a:t>
                      </a:r>
                    </a:p>
                  </a:txBody>
                  <a:tcPr/>
                </a:tc>
                <a:tc>
                  <a:txBody>
                    <a:bodyPr/>
                    <a:lstStyle/>
                    <a:p>
                      <a:pPr algn="ctr"/>
                      <a:r>
                        <a:rPr lang="en-US" dirty="0"/>
                        <a:t>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t>
                      </a:r>
                    </a:p>
                  </a:txBody>
                  <a:tcPr/>
                </a:tc>
                <a:tc>
                  <a:txBody>
                    <a:bodyPr/>
                    <a:lstStyle/>
                    <a:p>
                      <a:pPr algn="ctr"/>
                      <a:r>
                        <a:rPr lang="en-US" dirty="0"/>
                        <a:t>2</a:t>
                      </a:r>
                    </a:p>
                  </a:txBody>
                  <a:tcPr/>
                </a:tc>
                <a:extLst>
                  <a:ext uri="{0D108BD9-81ED-4DB2-BD59-A6C34878D82A}">
                    <a16:rowId xmlns:a16="http://schemas.microsoft.com/office/drawing/2014/main" val="2410159313"/>
                  </a:ext>
                </a:extLst>
              </a:tr>
              <a:tr h="370840">
                <a:tc>
                  <a:txBody>
                    <a:bodyPr/>
                    <a:lstStyle/>
                    <a:p>
                      <a:pPr algn="ctr"/>
                      <a:r>
                        <a:rPr lang="en-US" dirty="0"/>
                        <a:t>2</a:t>
                      </a:r>
                    </a:p>
                  </a:txBody>
                  <a:tcPr/>
                </a:tc>
                <a:tc>
                  <a:txBody>
                    <a:bodyPr/>
                    <a:lstStyle/>
                    <a:p>
                      <a:pPr algn="ctr"/>
                      <a:r>
                        <a:rPr lang="en-US" dirty="0"/>
                        <a:t>0</a:t>
                      </a:r>
                    </a:p>
                  </a:txBody>
                  <a:tcPr/>
                </a:tc>
                <a:tc>
                  <a:txBody>
                    <a:bodyPr/>
                    <a:lstStyle/>
                    <a:p>
                      <a:pPr algn="ctr"/>
                      <a:r>
                        <a:rPr lang="en-US" dirty="0"/>
                        <a:t>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t>
                      </a:r>
                    </a:p>
                  </a:txBody>
                  <a:tcPr/>
                </a:tc>
                <a:extLst>
                  <a:ext uri="{0D108BD9-81ED-4DB2-BD59-A6C34878D82A}">
                    <a16:rowId xmlns:a16="http://schemas.microsoft.com/office/drawing/2014/main" val="752497002"/>
                  </a:ext>
                </a:extLst>
              </a:tr>
              <a:tr h="370840">
                <a:tc>
                  <a:txBody>
                    <a:bodyPr/>
                    <a:lstStyle/>
                    <a:p>
                      <a:pPr algn="ctr"/>
                      <a:r>
                        <a:rPr lang="en-US" dirty="0"/>
                        <a:t>2</a:t>
                      </a:r>
                    </a:p>
                  </a:txBody>
                  <a:tcPr/>
                </a:tc>
                <a:tc>
                  <a:txBody>
                    <a:bodyPr/>
                    <a:lstStyle/>
                    <a:p>
                      <a:pPr algn="ctr"/>
                      <a:r>
                        <a:rPr lang="en-US" dirty="0"/>
                        <a:t>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t>
                      </a:r>
                    </a:p>
                  </a:txBody>
                  <a:tcPr/>
                </a:tc>
                <a:tc>
                  <a:txBody>
                    <a:bodyPr/>
                    <a:lstStyle/>
                    <a:p>
                      <a:pPr algn="ctr"/>
                      <a:r>
                        <a:rPr lang="en-US" dirty="0"/>
                        <a:t>1/4</a:t>
                      </a:r>
                    </a:p>
                  </a:txBody>
                  <a:tcPr/>
                </a:tc>
                <a:extLst>
                  <a:ext uri="{0D108BD9-81ED-4DB2-BD59-A6C34878D82A}">
                    <a16:rowId xmlns:a16="http://schemas.microsoft.com/office/drawing/2014/main" val="113169308"/>
                  </a:ext>
                </a:extLst>
              </a:tr>
              <a:tr h="370840">
                <a:tc>
                  <a:txBody>
                    <a:bodyPr/>
                    <a:lstStyle/>
                    <a:p>
                      <a:pPr algn="ctr"/>
                      <a:r>
                        <a:rPr lang="en-US" dirty="0"/>
                        <a:t>2</a:t>
                      </a:r>
                    </a:p>
                  </a:txBody>
                  <a:tcPr/>
                </a:tc>
                <a:tc>
                  <a:txBody>
                    <a:bodyPr/>
                    <a:lstStyle/>
                    <a:p>
                      <a:pPr algn="ctr"/>
                      <a:r>
                        <a:rPr lang="en-US" dirty="0"/>
                        <a:t>0</a:t>
                      </a:r>
                    </a:p>
                  </a:txBody>
                  <a:tcPr/>
                </a:tc>
                <a:tc>
                  <a:txBody>
                    <a:bodyPr/>
                    <a:lstStyle/>
                    <a:p>
                      <a:pPr algn="ctr"/>
                      <a:r>
                        <a:rPr lang="en-US" dirty="0"/>
                        <a:t>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t>
                      </a:r>
                    </a:p>
                  </a:txBody>
                  <a:tcPr/>
                </a:tc>
                <a:extLst>
                  <a:ext uri="{0D108BD9-81ED-4DB2-BD59-A6C34878D82A}">
                    <a16:rowId xmlns:a16="http://schemas.microsoft.com/office/drawing/2014/main" val="3990381016"/>
                  </a:ext>
                </a:extLst>
              </a:tr>
              <a:tr h="370840">
                <a:tc>
                  <a:txBody>
                    <a:bodyPr/>
                    <a:lstStyle/>
                    <a:p>
                      <a:pPr algn="ctr"/>
                      <a:r>
                        <a:rPr lang="en-US" dirty="0"/>
                        <a:t>2</a:t>
                      </a:r>
                    </a:p>
                  </a:txBody>
                  <a:tcPr>
                    <a:lnB w="12700" cap="flat" cmpd="sng" algn="ctr">
                      <a:solidFill>
                        <a:schemeClr val="tx1"/>
                      </a:solidFill>
                      <a:prstDash val="solid"/>
                      <a:round/>
                      <a:headEnd type="none" w="med" len="med"/>
                      <a:tailEnd type="none" w="med" len="med"/>
                    </a:lnB>
                  </a:tcPr>
                </a:tc>
                <a:tc>
                  <a:txBody>
                    <a:bodyPr/>
                    <a:lstStyle/>
                    <a:p>
                      <a:pPr algn="ctr"/>
                      <a:r>
                        <a:rPr lang="en-US" dirty="0"/>
                        <a:t>1</a:t>
                      </a:r>
                    </a:p>
                  </a:txBody>
                  <a:tcPr>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t>
                      </a:r>
                    </a:p>
                  </a:txBody>
                  <a:tcPr>
                    <a:lnB w="12700" cap="flat" cmpd="sng" algn="ctr">
                      <a:solidFill>
                        <a:schemeClr val="tx1"/>
                      </a:solidFill>
                      <a:prstDash val="solid"/>
                      <a:round/>
                      <a:headEnd type="none" w="med" len="med"/>
                      <a:tailEnd type="none" w="med" len="med"/>
                    </a:lnB>
                  </a:tcPr>
                </a:tc>
                <a:tc>
                  <a:txBody>
                    <a:bodyPr/>
                    <a:lstStyle/>
                    <a:p>
                      <a:pPr algn="ctr"/>
                      <a:r>
                        <a:rPr lang="en-US" dirty="0"/>
                        <a:t>1/4</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98422865"/>
                  </a:ext>
                </a:extLst>
              </a:tr>
              <a:tr h="370840">
                <a:tc>
                  <a:txBody>
                    <a:bodyPr/>
                    <a:lstStyle/>
                    <a:p>
                      <a:pPr algn="ctr"/>
                      <a:endParaRPr lang="en-US" dirty="0"/>
                    </a:p>
                  </a:txBody>
                  <a:tcPr>
                    <a:lnT w="12700" cap="flat" cmpd="sng" algn="ctr">
                      <a:solidFill>
                        <a:schemeClr val="tx1"/>
                      </a:solidFill>
                      <a:prstDash val="solid"/>
                      <a:round/>
                      <a:headEnd type="none" w="med" len="med"/>
                      <a:tailEnd type="none" w="med" len="med"/>
                    </a:lnT>
                  </a:tcPr>
                </a:tc>
                <a:tc>
                  <a:txBody>
                    <a:bodyPr/>
                    <a:lstStyle/>
                    <a:p>
                      <a:pPr algn="ctr"/>
                      <a:endParaRPr lang="en-US" dirty="0"/>
                    </a:p>
                  </a:txBody>
                  <a:tcPr>
                    <a:lnT w="12700" cap="flat" cmpd="sng" algn="ctr">
                      <a:solidFill>
                        <a:schemeClr val="tx1"/>
                      </a:solidFill>
                      <a:prstDash val="solid"/>
                      <a:round/>
                      <a:headEnd type="none" w="med" len="med"/>
                      <a:tailEnd type="none" w="med" len="med"/>
                    </a:lnT>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0</a:t>
                      </a:r>
                    </a:p>
                  </a:txBody>
                  <a:tcPr>
                    <a:lnT w="12700" cap="flat" cmpd="sng" algn="ctr">
                      <a:solidFill>
                        <a:schemeClr val="tx1"/>
                      </a:solidFill>
                      <a:prstDash val="solid"/>
                      <a:round/>
                      <a:headEnd type="none" w="med" len="med"/>
                      <a:tailEnd type="none" w="med" len="med"/>
                    </a:lnT>
                  </a:tcPr>
                </a:tc>
                <a:tc>
                  <a:txBody>
                    <a:bodyPr/>
                    <a:lstStyle/>
                    <a:p>
                      <a:pPr algn="ctr"/>
                      <a:r>
                        <a:rPr lang="en-US" dirty="0"/>
                        <a:t>1.125</a:t>
                      </a: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4015463560"/>
                  </a:ext>
                </a:extLst>
              </a:tr>
            </a:tbl>
          </a:graphicData>
        </a:graphic>
      </p:graphicFrame>
      <p:sp>
        <p:nvSpPr>
          <p:cNvPr id="4" name="Slide Number Placeholder 3"/>
          <p:cNvSpPr>
            <a:spLocks noGrp="1"/>
          </p:cNvSpPr>
          <p:nvPr>
            <p:ph type="sldNum" sz="quarter" idx="12"/>
          </p:nvPr>
        </p:nvSpPr>
        <p:spPr/>
        <p:txBody>
          <a:bodyPr/>
          <a:lstStyle/>
          <a:p>
            <a:fld id="{5F3DA2C8-5B72-4388-8D1E-72C210589DD5}" type="slidenum">
              <a:rPr lang="en-US" smtClean="0"/>
              <a:t>89</a:t>
            </a:fld>
            <a:endParaRPr lang="en-US"/>
          </a:p>
        </p:txBody>
      </p:sp>
      <p:pic>
        <p:nvPicPr>
          <p:cNvPr id="5" name="Picture 4"/>
          <p:cNvPicPr>
            <a:picLocks noChangeAspect="1"/>
          </p:cNvPicPr>
          <p:nvPr/>
        </p:nvPicPr>
        <p:blipFill>
          <a:blip r:embed="rId2"/>
          <a:stretch>
            <a:fillRect/>
          </a:stretch>
        </p:blipFill>
        <p:spPr>
          <a:xfrm>
            <a:off x="288116" y="169671"/>
            <a:ext cx="4840465" cy="3176972"/>
          </a:xfrm>
          <a:prstGeom prst="rect">
            <a:avLst/>
          </a:prstGeom>
        </p:spPr>
      </p:pic>
      <p:cxnSp>
        <p:nvCxnSpPr>
          <p:cNvPr id="8" name="Straight Arrow Connector 7"/>
          <p:cNvCxnSpPr/>
          <p:nvPr/>
        </p:nvCxnSpPr>
        <p:spPr>
          <a:xfrm>
            <a:off x="5457524" y="2175309"/>
            <a:ext cx="927234" cy="56789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6140055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cxnSp>
        <p:nvCxnSpPr>
          <p:cNvPr id="8" name="Straight Arrow Connector 7"/>
          <p:cNvCxnSpPr/>
          <p:nvPr/>
        </p:nvCxnSpPr>
        <p:spPr>
          <a:xfrm flipV="1">
            <a:off x="3243263" y="2743200"/>
            <a:ext cx="1981200" cy="5334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9" name="Straight Arrow Connector 8"/>
          <p:cNvCxnSpPr/>
          <p:nvPr/>
        </p:nvCxnSpPr>
        <p:spPr>
          <a:xfrm>
            <a:off x="3243263" y="3429000"/>
            <a:ext cx="1981200" cy="6096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6388" name="TextBox 10"/>
          <p:cNvSpPr txBox="1">
            <a:spLocks noChangeArrowheads="1"/>
          </p:cNvSpPr>
          <p:nvPr/>
        </p:nvSpPr>
        <p:spPr bwMode="auto">
          <a:xfrm>
            <a:off x="3471864" y="2362200"/>
            <a:ext cx="132873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2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eaLnBrk="1" hangingPunct="1">
              <a:spcBef>
                <a:spcPct val="0"/>
              </a:spcBef>
              <a:buFontTx/>
              <a:buNone/>
            </a:pPr>
            <a:r>
              <a:rPr lang="en-US" altLang="en-US" sz="1800" dirty="0">
                <a:latin typeface="Calibri" panose="020F0502020204030204" pitchFamily="34" charset="0"/>
              </a:rPr>
              <a:t>TREATMENT</a:t>
            </a:r>
          </a:p>
        </p:txBody>
      </p:sp>
      <p:sp>
        <p:nvSpPr>
          <p:cNvPr id="16389" name="TextBox 11"/>
          <p:cNvSpPr txBox="1">
            <a:spLocks noChangeArrowheads="1"/>
          </p:cNvSpPr>
          <p:nvPr/>
        </p:nvSpPr>
        <p:spPr bwMode="auto">
          <a:xfrm>
            <a:off x="3624263" y="4038600"/>
            <a:ext cx="10922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2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eaLnBrk="1" hangingPunct="1">
              <a:spcBef>
                <a:spcPct val="0"/>
              </a:spcBef>
              <a:buFontTx/>
              <a:buNone/>
            </a:pPr>
            <a:r>
              <a:rPr lang="en-US" altLang="en-US" sz="1800" dirty="0">
                <a:latin typeface="Calibri" panose="020F0502020204030204" pitchFamily="34" charset="0"/>
              </a:rPr>
              <a:t>CONTROL</a:t>
            </a:r>
          </a:p>
        </p:txBody>
      </p:sp>
      <p:cxnSp>
        <p:nvCxnSpPr>
          <p:cNvPr id="25" name="Elbow Connector 24"/>
          <p:cNvCxnSpPr/>
          <p:nvPr/>
        </p:nvCxnSpPr>
        <p:spPr>
          <a:xfrm>
            <a:off x="6172200" y="2590800"/>
            <a:ext cx="1588" cy="1752600"/>
          </a:xfrm>
          <a:prstGeom prst="bentConnector3">
            <a:avLst>
              <a:gd name="adj1" fmla="val 71977289"/>
            </a:avLst>
          </a:prstGeom>
          <a:ln>
            <a:headEnd type="arrow"/>
            <a:tailEnd type="arrow"/>
          </a:ln>
        </p:spPr>
        <p:style>
          <a:lnRef idx="2">
            <a:schemeClr val="dk1"/>
          </a:lnRef>
          <a:fillRef idx="0">
            <a:schemeClr val="dk1"/>
          </a:fillRef>
          <a:effectRef idx="1">
            <a:schemeClr val="dk1"/>
          </a:effectRef>
          <a:fontRef idx="minor">
            <a:schemeClr val="tx1"/>
          </a:fontRef>
        </p:style>
      </p:cxnSp>
      <p:sp>
        <p:nvSpPr>
          <p:cNvPr id="16391" name="Rectangle 4"/>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2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eaLnBrk="1" hangingPunct="1">
              <a:spcBef>
                <a:spcPct val="0"/>
              </a:spcBef>
              <a:buFontTx/>
              <a:buNone/>
            </a:pPr>
            <a:endParaRPr lang="de-DE" altLang="en-US" sz="1800" dirty="0">
              <a:latin typeface="Calibri" panose="020F0502020204030204" pitchFamily="34" charset="0"/>
            </a:endParaRPr>
          </a:p>
        </p:txBody>
      </p:sp>
      <p:sp>
        <p:nvSpPr>
          <p:cNvPr id="16392" name="Rectangle 6"/>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2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eaLnBrk="1" hangingPunct="1">
              <a:spcBef>
                <a:spcPct val="0"/>
              </a:spcBef>
              <a:buFontTx/>
              <a:buNone/>
            </a:pPr>
            <a:endParaRPr lang="de-DE" altLang="en-US" sz="1800" dirty="0">
              <a:latin typeface="Calibri" panose="020F0502020204030204" pitchFamily="34" charset="0"/>
            </a:endParaRPr>
          </a:p>
        </p:txBody>
      </p:sp>
      <p:sp>
        <p:nvSpPr>
          <p:cNvPr id="16393" name="Rectangle 4"/>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2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eaLnBrk="1" hangingPunct="1">
              <a:spcBef>
                <a:spcPct val="0"/>
              </a:spcBef>
              <a:buFontTx/>
              <a:buNone/>
            </a:pPr>
            <a:endParaRPr lang="de-DE" altLang="en-US" sz="1800" dirty="0">
              <a:latin typeface="Calibri" panose="020F0502020204030204" pitchFamily="34" charset="0"/>
            </a:endParaRPr>
          </a:p>
        </p:txBody>
      </p:sp>
      <p:graphicFrame>
        <p:nvGraphicFramePr>
          <p:cNvPr id="16394" name="Object 3"/>
          <p:cNvGraphicFramePr>
            <a:graphicFrameLocks noChangeAspect="1"/>
          </p:cNvGraphicFramePr>
          <p:nvPr/>
        </p:nvGraphicFramePr>
        <p:xfrm>
          <a:off x="7543800" y="2933700"/>
          <a:ext cx="2895600" cy="952500"/>
        </p:xfrm>
        <a:graphic>
          <a:graphicData uri="http://schemas.openxmlformats.org/presentationml/2006/ole">
            <mc:AlternateContent xmlns:mc="http://schemas.openxmlformats.org/markup-compatibility/2006">
              <mc:Choice xmlns:v="urn:schemas-microsoft-com:vml" Requires="v">
                <p:oleObj spid="_x0000_s5180" name="Equation" r:id="rId4" imgW="1358310" imgH="431613" progId="Equation.3">
                  <p:embed/>
                </p:oleObj>
              </mc:Choice>
              <mc:Fallback>
                <p:oleObj name="Equation" r:id="rId4" imgW="1358310" imgH="431613" progId="Equation.3">
                  <p:embed/>
                  <p:pic>
                    <p:nvPicPr>
                      <p:cNvPr id="16394"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43800" y="2933700"/>
                        <a:ext cx="2895600"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16395" name="Picture 29" descr="person.gif"/>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514600" y="2362200"/>
            <a:ext cx="304800" cy="636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96" name="Picture 30" descr="person.gif"/>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819400" y="2971800"/>
            <a:ext cx="304800" cy="636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97" name="Picture 41" descr="person2.gif"/>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2260600" y="2819400"/>
            <a:ext cx="330200" cy="757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98" name="Picture 42" descr="person2.gif"/>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2514600" y="3276600"/>
            <a:ext cx="330200" cy="757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 name="Picture 43" descr="person.gif"/>
          <p:cNvPicPr>
            <a:picLocks noChangeAspect="1"/>
          </p:cNvPicPr>
          <p:nvPr/>
        </p:nvPicPr>
        <p:blipFill>
          <a:blip r:embed="rId8" cstate="print">
            <a:duotone>
              <a:schemeClr val="accent2">
                <a:shade val="45000"/>
                <a:satMod val="135000"/>
              </a:schemeClr>
              <a:prstClr val="white"/>
            </a:duotone>
          </a:blip>
          <a:stretch>
            <a:fillRect/>
          </a:stretch>
        </p:blipFill>
        <p:spPr>
          <a:xfrm>
            <a:off x="5486400" y="1600200"/>
            <a:ext cx="304800" cy="637032"/>
          </a:xfrm>
          <a:prstGeom prst="rect">
            <a:avLst/>
          </a:prstGeom>
        </p:spPr>
      </p:pic>
      <p:pic>
        <p:nvPicPr>
          <p:cNvPr id="45" name="Picture 44" descr="person.gif"/>
          <p:cNvPicPr>
            <a:picLocks noChangeAspect="1"/>
          </p:cNvPicPr>
          <p:nvPr/>
        </p:nvPicPr>
        <p:blipFill>
          <a:blip r:embed="rId8" cstate="print">
            <a:duotone>
              <a:schemeClr val="accent2">
                <a:shade val="45000"/>
                <a:satMod val="135000"/>
              </a:schemeClr>
              <a:prstClr val="white"/>
            </a:duotone>
          </a:blip>
          <a:stretch>
            <a:fillRect/>
          </a:stretch>
        </p:blipFill>
        <p:spPr>
          <a:xfrm>
            <a:off x="5791200" y="2209800"/>
            <a:ext cx="304800" cy="637032"/>
          </a:xfrm>
          <a:prstGeom prst="rect">
            <a:avLst/>
          </a:prstGeom>
        </p:spPr>
      </p:pic>
      <p:pic>
        <p:nvPicPr>
          <p:cNvPr id="46" name="Picture 45" descr="person2.gif"/>
          <p:cNvPicPr>
            <a:picLocks noChangeAspect="1"/>
          </p:cNvPicPr>
          <p:nvPr/>
        </p:nvPicPr>
        <p:blipFill>
          <a:blip r:embed="rId9" cstate="print">
            <a:duotone>
              <a:schemeClr val="accent2">
                <a:shade val="45000"/>
                <a:satMod val="135000"/>
              </a:schemeClr>
              <a:prstClr val="white"/>
            </a:duotone>
          </a:blip>
          <a:stretch>
            <a:fillRect/>
          </a:stretch>
        </p:blipFill>
        <p:spPr>
          <a:xfrm>
            <a:off x="5232790" y="2057400"/>
            <a:ext cx="329810" cy="756622"/>
          </a:xfrm>
          <a:prstGeom prst="rect">
            <a:avLst/>
          </a:prstGeom>
        </p:spPr>
      </p:pic>
      <p:pic>
        <p:nvPicPr>
          <p:cNvPr id="47" name="Picture 46" descr="person2.gif"/>
          <p:cNvPicPr>
            <a:picLocks noChangeAspect="1"/>
          </p:cNvPicPr>
          <p:nvPr/>
        </p:nvPicPr>
        <p:blipFill>
          <a:blip r:embed="rId9" cstate="print">
            <a:duotone>
              <a:schemeClr val="accent2">
                <a:shade val="45000"/>
                <a:satMod val="135000"/>
              </a:schemeClr>
              <a:prstClr val="white"/>
            </a:duotone>
          </a:blip>
          <a:stretch>
            <a:fillRect/>
          </a:stretch>
        </p:blipFill>
        <p:spPr>
          <a:xfrm>
            <a:off x="5486400" y="2514600"/>
            <a:ext cx="329810" cy="756622"/>
          </a:xfrm>
          <a:prstGeom prst="rect">
            <a:avLst/>
          </a:prstGeom>
        </p:spPr>
      </p:pic>
      <p:pic>
        <p:nvPicPr>
          <p:cNvPr id="16403" name="Picture 47" descr="person.gif"/>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486400" y="3429000"/>
            <a:ext cx="304800" cy="636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404" name="Picture 48" descr="person.gif"/>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791200" y="4038600"/>
            <a:ext cx="304800" cy="636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405" name="Picture 49" descr="person2.gif"/>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5232400" y="3886200"/>
            <a:ext cx="330200" cy="757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406" name="Picture 50" descr="person2.gif"/>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5486400" y="4343400"/>
            <a:ext cx="330200" cy="757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Box 23"/>
          <p:cNvSpPr txBox="1"/>
          <p:nvPr/>
        </p:nvSpPr>
        <p:spPr>
          <a:xfrm>
            <a:off x="7772401" y="4114800"/>
            <a:ext cx="2182813" cy="369888"/>
          </a:xfrm>
          <a:prstGeom prst="rect">
            <a:avLst/>
          </a:prstGeom>
          <a:noFill/>
        </p:spPr>
        <p:txBody>
          <a:bodyPr wrap="none">
            <a:spAutoFit/>
          </a:bodyPr>
          <a:lstStyle/>
          <a:p>
            <a:pPr eaLnBrk="1" hangingPunct="1">
              <a:defRPr/>
            </a:pPr>
            <a:r>
              <a:rPr lang="en-US" dirty="0">
                <a:latin typeface="+mj-lt"/>
              </a:rPr>
              <a:t>Average Causal Effect</a:t>
            </a:r>
          </a:p>
        </p:txBody>
      </p:sp>
      <p:sp>
        <p:nvSpPr>
          <p:cNvPr id="16408" name="Slide Number Placeholder 25"/>
          <p:cNvSpPr>
            <a:spLocks noGrp="1"/>
          </p:cNvSpPr>
          <p:nvPr>
            <p:ph type="sldNum" sz="quarter" idx="12"/>
          </p:nvPr>
        </p:nvSpPr>
        <p:spPr>
          <a:xfrm>
            <a:off x="8077200" y="6356351"/>
            <a:ext cx="2133600" cy="365125"/>
          </a:xfrm>
        </p:spPr>
        <p:txBody>
          <a:bodyPr vert="horz" lIns="91440" tIns="45720" rIns="91440" bIns="45720" rtlCol="0" anchor="ctr"/>
          <a:lstStyle/>
          <a:p>
            <a:fld id="{5A9359D3-DDF9-46D0-8DD1-5051FD8E5062}" type="slidenum">
              <a:rPr lang="en-US" altLang="en-US"/>
              <a:pPr/>
              <a:t>9</a:t>
            </a:fld>
            <a:endParaRPr lang="en-US" altLang="en-US" dirty="0"/>
          </a:p>
        </p:txBody>
      </p:sp>
    </p:spTree>
    <p:extLst>
      <p:ext uri="{BB962C8B-B14F-4D97-AF65-F5344CB8AC3E}">
        <p14:creationId xmlns:p14="http://schemas.microsoft.com/office/powerpoint/2010/main" val="2611502243"/>
      </p:ext>
    </p:extLst>
  </p:cSld>
  <p:clrMapOvr>
    <a:masterClrMapping/>
  </p:clrMapOvr>
  <p:transition/>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1779270" y="285787"/>
            <a:ext cx="8633460" cy="5761635"/>
          </a:xfrm>
          <a:prstGeom prst="rect">
            <a:avLst/>
          </a:prstGeom>
        </p:spPr>
      </p:pic>
      <p:sp>
        <p:nvSpPr>
          <p:cNvPr id="3" name="Oval 2"/>
          <p:cNvSpPr/>
          <p:nvPr/>
        </p:nvSpPr>
        <p:spPr>
          <a:xfrm>
            <a:off x="5014762" y="2858703"/>
            <a:ext cx="779646" cy="3188719"/>
          </a:xfrm>
          <a:prstGeom prst="ellipse">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2" name="Title 1"/>
          <p:cNvSpPr>
            <a:spLocks noGrp="1"/>
          </p:cNvSpPr>
          <p:nvPr>
            <p:ph type="title"/>
          </p:nvPr>
        </p:nvSpPr>
        <p:spPr/>
        <p:txBody>
          <a:bodyPr/>
          <a:lstStyle/>
          <a:p>
            <a:endParaRPr lang="en-US"/>
          </a:p>
        </p:txBody>
      </p:sp>
      <p:sp>
        <p:nvSpPr>
          <p:cNvPr id="4" name="Slide Number Placeholder 3"/>
          <p:cNvSpPr>
            <a:spLocks noGrp="1"/>
          </p:cNvSpPr>
          <p:nvPr>
            <p:ph type="sldNum" sz="quarter" idx="12"/>
          </p:nvPr>
        </p:nvSpPr>
        <p:spPr/>
        <p:txBody>
          <a:bodyPr/>
          <a:lstStyle/>
          <a:p>
            <a:fld id="{5F3DA2C8-5B72-4388-8D1E-72C210589DD5}" type="slidenum">
              <a:rPr lang="en-US" smtClean="0"/>
              <a:t>90</a:t>
            </a:fld>
            <a:endParaRPr lang="en-US"/>
          </a:p>
        </p:txBody>
      </p:sp>
    </p:spTree>
    <p:extLst>
      <p:ext uri="{BB962C8B-B14F-4D97-AF65-F5344CB8AC3E}">
        <p14:creationId xmlns:p14="http://schemas.microsoft.com/office/powerpoint/2010/main" val="3529909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383607" y="285676"/>
            <a:ext cx="4837176" cy="3228143"/>
          </a:xfrm>
          <a:prstGeom prst="rect">
            <a:avLst/>
          </a:prstGeom>
        </p:spPr>
      </p:pic>
      <p:sp>
        <p:nvSpPr>
          <p:cNvPr id="2" name="Title 1"/>
          <p:cNvSpPr>
            <a:spLocks noGrp="1"/>
          </p:cNvSpPr>
          <p:nvPr>
            <p:ph type="title"/>
          </p:nvPr>
        </p:nvSpPr>
        <p:spPr/>
        <p:txBody>
          <a:bodyPr/>
          <a:lstStyle/>
          <a:p>
            <a:endParaRPr lang="en-US" dirty="0"/>
          </a:p>
        </p:txBody>
      </p:sp>
      <p:sp>
        <p:nvSpPr>
          <p:cNvPr id="4" name="Slide Number Placeholder 3"/>
          <p:cNvSpPr>
            <a:spLocks noGrp="1"/>
          </p:cNvSpPr>
          <p:nvPr>
            <p:ph type="sldNum" sz="quarter" idx="12"/>
          </p:nvPr>
        </p:nvSpPr>
        <p:spPr/>
        <p:txBody>
          <a:bodyPr/>
          <a:lstStyle/>
          <a:p>
            <a:fld id="{5F3DA2C8-5B72-4388-8D1E-72C210589DD5}" type="slidenum">
              <a:rPr lang="en-US" smtClean="0"/>
              <a:t>91</a:t>
            </a:fld>
            <a:endParaRPr lang="en-US"/>
          </a:p>
        </p:txBody>
      </p:sp>
      <p:cxnSp>
        <p:nvCxnSpPr>
          <p:cNvPr id="6" name="Straight Arrow Connector 5"/>
          <p:cNvCxnSpPr/>
          <p:nvPr/>
        </p:nvCxnSpPr>
        <p:spPr>
          <a:xfrm>
            <a:off x="5457524" y="2175309"/>
            <a:ext cx="927234" cy="56789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aphicFrame>
        <p:nvGraphicFramePr>
          <p:cNvPr id="8" name="Content Placeholder 8"/>
          <p:cNvGraphicFramePr>
            <a:graphicFrameLocks noGrp="1"/>
          </p:cNvGraphicFramePr>
          <p:nvPr>
            <p:ph idx="1"/>
          </p:nvPr>
        </p:nvGraphicFramePr>
        <p:xfrm>
          <a:off x="6713701" y="2459254"/>
          <a:ext cx="2873060" cy="3708400"/>
        </p:xfrm>
        <a:graphic>
          <a:graphicData uri="http://schemas.openxmlformats.org/drawingml/2006/table">
            <a:tbl>
              <a:tblPr firstRow="1" bandRow="1">
                <a:tableStyleId>{5C22544A-7EE6-4342-B048-85BDC9FD1C3A}</a:tableStyleId>
              </a:tblPr>
              <a:tblGrid>
                <a:gridCol w="718265">
                  <a:extLst>
                    <a:ext uri="{9D8B030D-6E8A-4147-A177-3AD203B41FA5}">
                      <a16:colId xmlns:a16="http://schemas.microsoft.com/office/drawing/2014/main" val="3513371150"/>
                    </a:ext>
                  </a:extLst>
                </a:gridCol>
                <a:gridCol w="718265">
                  <a:extLst>
                    <a:ext uri="{9D8B030D-6E8A-4147-A177-3AD203B41FA5}">
                      <a16:colId xmlns:a16="http://schemas.microsoft.com/office/drawing/2014/main" val="3996987234"/>
                    </a:ext>
                  </a:extLst>
                </a:gridCol>
                <a:gridCol w="718265">
                  <a:extLst>
                    <a:ext uri="{9D8B030D-6E8A-4147-A177-3AD203B41FA5}">
                      <a16:colId xmlns:a16="http://schemas.microsoft.com/office/drawing/2014/main" val="2243984000"/>
                    </a:ext>
                  </a:extLst>
                </a:gridCol>
                <a:gridCol w="718265">
                  <a:extLst>
                    <a:ext uri="{9D8B030D-6E8A-4147-A177-3AD203B41FA5}">
                      <a16:colId xmlns:a16="http://schemas.microsoft.com/office/drawing/2014/main" val="3254593173"/>
                    </a:ext>
                  </a:extLst>
                </a:gridCol>
              </a:tblGrid>
              <a:tr h="370840">
                <a:tc>
                  <a:txBody>
                    <a:bodyPr/>
                    <a:lstStyle/>
                    <a:p>
                      <a:pPr algn="ctr"/>
                      <a:r>
                        <a:rPr lang="en-US" dirty="0"/>
                        <a:t>Z</a:t>
                      </a:r>
                    </a:p>
                  </a:txBody>
                  <a:tcPr/>
                </a:tc>
                <a:tc>
                  <a:txBody>
                    <a:bodyPr/>
                    <a:lstStyle/>
                    <a:p>
                      <a:pPr algn="ctr"/>
                      <a:r>
                        <a:rPr lang="en-US" dirty="0"/>
                        <a:t>T</a:t>
                      </a:r>
                    </a:p>
                  </a:txBody>
                  <a:tcPr/>
                </a:tc>
                <a:tc>
                  <a:txBody>
                    <a:bodyPr/>
                    <a:lstStyle/>
                    <a:p>
                      <a:pPr algn="ctr"/>
                      <a:r>
                        <a:rPr lang="en-US" dirty="0"/>
                        <a:t>Y0</a:t>
                      </a:r>
                    </a:p>
                  </a:txBody>
                  <a:tcPr/>
                </a:tc>
                <a:tc>
                  <a:txBody>
                    <a:bodyPr/>
                    <a:lstStyle/>
                    <a:p>
                      <a:pPr algn="ctr"/>
                      <a:r>
                        <a:rPr lang="en-US" dirty="0"/>
                        <a:t>Y1</a:t>
                      </a:r>
                    </a:p>
                  </a:txBody>
                  <a:tcPr/>
                </a:tc>
                <a:extLst>
                  <a:ext uri="{0D108BD9-81ED-4DB2-BD59-A6C34878D82A}">
                    <a16:rowId xmlns:a16="http://schemas.microsoft.com/office/drawing/2014/main" val="3550999402"/>
                  </a:ext>
                </a:extLst>
              </a:tr>
              <a:tr h="370840">
                <a:tc>
                  <a:txBody>
                    <a:bodyPr/>
                    <a:lstStyle/>
                    <a:p>
                      <a:pPr algn="ctr"/>
                      <a:r>
                        <a:rPr lang="en-US" dirty="0"/>
                        <a:t>1</a:t>
                      </a:r>
                    </a:p>
                  </a:txBody>
                  <a:tcPr/>
                </a:tc>
                <a:tc>
                  <a:txBody>
                    <a:bodyPr/>
                    <a:lstStyle/>
                    <a:p>
                      <a:pPr algn="ctr"/>
                      <a:r>
                        <a:rPr lang="en-US" dirty="0"/>
                        <a:t>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2</a:t>
                      </a:r>
                    </a:p>
                  </a:txBody>
                  <a:tcPr/>
                </a:tc>
                <a:extLst>
                  <a:ext uri="{0D108BD9-81ED-4DB2-BD59-A6C34878D82A}">
                    <a16:rowId xmlns:a16="http://schemas.microsoft.com/office/drawing/2014/main" val="34464470"/>
                  </a:ext>
                </a:extLst>
              </a:tr>
              <a:tr h="370840">
                <a:tc>
                  <a:txBody>
                    <a:bodyPr/>
                    <a:lstStyle/>
                    <a:p>
                      <a:pPr algn="ctr"/>
                      <a:r>
                        <a:rPr lang="en-US" dirty="0"/>
                        <a:t>1</a:t>
                      </a:r>
                    </a:p>
                  </a:txBody>
                  <a:tcPr/>
                </a:tc>
                <a:tc>
                  <a:txBody>
                    <a:bodyPr/>
                    <a:lstStyle/>
                    <a:p>
                      <a:pPr algn="ctr"/>
                      <a:r>
                        <a:rPr lang="en-US" dirty="0"/>
                        <a:t>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t>
                      </a:r>
                    </a:p>
                  </a:txBody>
                  <a:tcPr/>
                </a:tc>
                <a:tc>
                  <a:txBody>
                    <a:bodyPr/>
                    <a:lstStyle/>
                    <a:p>
                      <a:pPr algn="ctr"/>
                      <a:r>
                        <a:rPr lang="en-US" dirty="0"/>
                        <a:t>2</a:t>
                      </a:r>
                    </a:p>
                  </a:txBody>
                  <a:tcPr/>
                </a:tc>
                <a:extLst>
                  <a:ext uri="{0D108BD9-81ED-4DB2-BD59-A6C34878D82A}">
                    <a16:rowId xmlns:a16="http://schemas.microsoft.com/office/drawing/2014/main" val="2637768270"/>
                  </a:ext>
                </a:extLst>
              </a:tr>
              <a:tr h="370840">
                <a:tc>
                  <a:txBody>
                    <a:bodyPr/>
                    <a:lstStyle/>
                    <a:p>
                      <a:pPr algn="ctr"/>
                      <a:r>
                        <a:rPr lang="en-US" dirty="0"/>
                        <a:t>1</a:t>
                      </a:r>
                    </a:p>
                  </a:txBody>
                  <a:tcPr/>
                </a:tc>
                <a:tc>
                  <a:txBody>
                    <a:bodyPr/>
                    <a:lstStyle/>
                    <a:p>
                      <a:pPr algn="ctr"/>
                      <a:r>
                        <a:rPr lang="en-US" dirty="0"/>
                        <a:t>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2</a:t>
                      </a:r>
                    </a:p>
                  </a:txBody>
                  <a:tcPr/>
                </a:tc>
                <a:extLst>
                  <a:ext uri="{0D108BD9-81ED-4DB2-BD59-A6C34878D82A}">
                    <a16:rowId xmlns:a16="http://schemas.microsoft.com/office/drawing/2014/main" val="4074711065"/>
                  </a:ext>
                </a:extLst>
              </a:tr>
              <a:tr h="370840">
                <a:tc>
                  <a:txBody>
                    <a:bodyPr/>
                    <a:lstStyle/>
                    <a:p>
                      <a:pPr algn="ctr"/>
                      <a:r>
                        <a:rPr lang="en-US" dirty="0"/>
                        <a:t>1</a:t>
                      </a:r>
                    </a:p>
                  </a:txBody>
                  <a:tcPr/>
                </a:tc>
                <a:tc>
                  <a:txBody>
                    <a:bodyPr/>
                    <a:lstStyle/>
                    <a:p>
                      <a:pPr algn="ctr"/>
                      <a:r>
                        <a:rPr lang="en-US" dirty="0"/>
                        <a:t>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t>
                      </a:r>
                    </a:p>
                  </a:txBody>
                  <a:tcPr/>
                </a:tc>
                <a:extLst>
                  <a:ext uri="{0D108BD9-81ED-4DB2-BD59-A6C34878D82A}">
                    <a16:rowId xmlns:a16="http://schemas.microsoft.com/office/drawing/2014/main" val="2410159313"/>
                  </a:ext>
                </a:extLst>
              </a:tr>
              <a:tr h="370840">
                <a:tc>
                  <a:txBody>
                    <a:bodyPr/>
                    <a:lstStyle/>
                    <a:p>
                      <a:pPr algn="ctr"/>
                      <a:r>
                        <a:rPr lang="en-US" dirty="0"/>
                        <a:t>2</a:t>
                      </a:r>
                    </a:p>
                  </a:txBody>
                  <a:tcPr/>
                </a:tc>
                <a:tc>
                  <a:txBody>
                    <a:bodyPr/>
                    <a:lstStyle/>
                    <a:p>
                      <a:pPr algn="ctr"/>
                      <a:r>
                        <a:rPr lang="en-US" dirty="0"/>
                        <a:t>0</a:t>
                      </a:r>
                    </a:p>
                  </a:txBody>
                  <a:tcPr/>
                </a:tc>
                <a:tc>
                  <a:txBody>
                    <a:bodyPr/>
                    <a:lstStyle/>
                    <a:p>
                      <a:pPr algn="ctr"/>
                      <a:r>
                        <a:rPr lang="en-US" dirty="0"/>
                        <a:t>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t>
                      </a:r>
                    </a:p>
                  </a:txBody>
                  <a:tcPr/>
                </a:tc>
                <a:extLst>
                  <a:ext uri="{0D108BD9-81ED-4DB2-BD59-A6C34878D82A}">
                    <a16:rowId xmlns:a16="http://schemas.microsoft.com/office/drawing/2014/main" val="752497002"/>
                  </a:ext>
                </a:extLst>
              </a:tr>
              <a:tr h="370840">
                <a:tc>
                  <a:txBody>
                    <a:bodyPr/>
                    <a:lstStyle/>
                    <a:p>
                      <a:pPr algn="ctr"/>
                      <a:r>
                        <a:rPr lang="en-US" dirty="0"/>
                        <a:t>2</a:t>
                      </a:r>
                    </a:p>
                  </a:txBody>
                  <a:tcPr/>
                </a:tc>
                <a:tc>
                  <a:txBody>
                    <a:bodyPr/>
                    <a:lstStyle/>
                    <a:p>
                      <a:pPr algn="ctr"/>
                      <a:r>
                        <a:rPr lang="en-US" dirty="0"/>
                        <a:t>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t>
                      </a:r>
                    </a:p>
                  </a:txBody>
                  <a:tcPr/>
                </a:tc>
                <a:extLst>
                  <a:ext uri="{0D108BD9-81ED-4DB2-BD59-A6C34878D82A}">
                    <a16:rowId xmlns:a16="http://schemas.microsoft.com/office/drawing/2014/main" val="113169308"/>
                  </a:ext>
                </a:extLst>
              </a:tr>
              <a:tr h="370840">
                <a:tc>
                  <a:txBody>
                    <a:bodyPr/>
                    <a:lstStyle/>
                    <a:p>
                      <a:pPr algn="ctr"/>
                      <a:r>
                        <a:rPr lang="en-US" dirty="0"/>
                        <a:t>2</a:t>
                      </a:r>
                    </a:p>
                  </a:txBody>
                  <a:tcPr/>
                </a:tc>
                <a:tc>
                  <a:txBody>
                    <a:bodyPr/>
                    <a:lstStyle/>
                    <a:p>
                      <a:pPr algn="ctr"/>
                      <a:r>
                        <a:rPr lang="en-US" dirty="0"/>
                        <a:t>0</a:t>
                      </a:r>
                    </a:p>
                  </a:txBody>
                  <a:tcPr/>
                </a:tc>
                <a:tc>
                  <a:txBody>
                    <a:bodyPr/>
                    <a:lstStyle/>
                    <a:p>
                      <a:pPr algn="ctr"/>
                      <a:r>
                        <a:rPr lang="en-US" dirty="0"/>
                        <a:t>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t>
                      </a:r>
                    </a:p>
                  </a:txBody>
                  <a:tcPr/>
                </a:tc>
                <a:extLst>
                  <a:ext uri="{0D108BD9-81ED-4DB2-BD59-A6C34878D82A}">
                    <a16:rowId xmlns:a16="http://schemas.microsoft.com/office/drawing/2014/main" val="3990381016"/>
                  </a:ext>
                </a:extLst>
              </a:tr>
              <a:tr h="370840">
                <a:tc>
                  <a:txBody>
                    <a:bodyPr/>
                    <a:lstStyle/>
                    <a:p>
                      <a:pPr algn="ctr"/>
                      <a:r>
                        <a:rPr lang="en-US" dirty="0"/>
                        <a:t>2</a:t>
                      </a:r>
                    </a:p>
                  </a:txBody>
                  <a:tcPr>
                    <a:lnB w="12700" cap="flat" cmpd="sng" algn="ctr">
                      <a:solidFill>
                        <a:schemeClr val="tx1"/>
                      </a:solidFill>
                      <a:prstDash val="solid"/>
                      <a:round/>
                      <a:headEnd type="none" w="med" len="med"/>
                      <a:tailEnd type="none" w="med" len="med"/>
                    </a:lnB>
                  </a:tcPr>
                </a:tc>
                <a:tc>
                  <a:txBody>
                    <a:bodyPr/>
                    <a:lstStyle/>
                    <a:p>
                      <a:pPr algn="ctr"/>
                      <a:r>
                        <a:rPr lang="en-US" dirty="0"/>
                        <a:t>1</a:t>
                      </a:r>
                    </a:p>
                  </a:txBody>
                  <a:tcPr>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t>
                      </a:r>
                    </a:p>
                  </a:txBody>
                  <a:tcPr>
                    <a:lnB w="12700" cap="flat" cmpd="sng" algn="ctr">
                      <a:solidFill>
                        <a:schemeClr val="tx1"/>
                      </a:solidFill>
                      <a:prstDash val="solid"/>
                      <a:round/>
                      <a:headEnd type="none" w="med" len="med"/>
                      <a:tailEnd type="none" w="med" len="med"/>
                    </a:lnB>
                  </a:tcPr>
                </a:tc>
                <a:tc>
                  <a:txBody>
                    <a:bodyPr/>
                    <a:lstStyle/>
                    <a:p>
                      <a:pPr algn="ctr"/>
                      <a:r>
                        <a:rPr lang="en-US" dirty="0"/>
                        <a:t>1/4</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98422865"/>
                  </a:ext>
                </a:extLst>
              </a:tr>
              <a:tr h="370840">
                <a:tc>
                  <a:txBody>
                    <a:bodyPr/>
                    <a:lstStyle/>
                    <a:p>
                      <a:pPr algn="ctr"/>
                      <a:endParaRPr lang="en-US" dirty="0"/>
                    </a:p>
                  </a:txBody>
                  <a:tcPr>
                    <a:lnT w="12700" cap="flat" cmpd="sng" algn="ctr">
                      <a:solidFill>
                        <a:schemeClr val="tx1"/>
                      </a:solidFill>
                      <a:prstDash val="solid"/>
                      <a:round/>
                      <a:headEnd type="none" w="med" len="med"/>
                      <a:tailEnd type="none" w="med" len="med"/>
                    </a:lnT>
                  </a:tcPr>
                </a:tc>
                <a:tc>
                  <a:txBody>
                    <a:bodyPr/>
                    <a:lstStyle/>
                    <a:p>
                      <a:pPr algn="ctr"/>
                      <a:endParaRPr lang="en-US" dirty="0"/>
                    </a:p>
                  </a:txBody>
                  <a:tcPr>
                    <a:lnT w="12700" cap="flat" cmpd="sng" algn="ctr">
                      <a:solidFill>
                        <a:schemeClr val="tx1"/>
                      </a:solidFill>
                      <a:prstDash val="solid"/>
                      <a:round/>
                      <a:headEnd type="none" w="med" len="med"/>
                      <a:tailEnd type="none" w="med" len="med"/>
                    </a:lnT>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0</a:t>
                      </a:r>
                    </a:p>
                  </a:txBody>
                  <a:tcPr>
                    <a:lnT w="12700" cap="flat" cmpd="sng" algn="ctr">
                      <a:solidFill>
                        <a:schemeClr val="tx1"/>
                      </a:solidFill>
                      <a:prstDash val="solid"/>
                      <a:round/>
                      <a:headEnd type="none" w="med" len="med"/>
                      <a:tailEnd type="none" w="med" len="med"/>
                    </a:lnT>
                  </a:tcPr>
                </a:tc>
                <a:tc>
                  <a:txBody>
                    <a:bodyPr/>
                    <a:lstStyle/>
                    <a:p>
                      <a:pPr algn="ctr"/>
                      <a:r>
                        <a:rPr lang="en-US" dirty="0"/>
                        <a:t>1.562</a:t>
                      </a: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4015463560"/>
                  </a:ext>
                </a:extLst>
              </a:tr>
            </a:tbl>
          </a:graphicData>
        </a:graphic>
      </p:graphicFrame>
    </p:spTree>
    <p:extLst>
      <p:ext uri="{BB962C8B-B14F-4D97-AF65-F5344CB8AC3E}">
        <p14:creationId xmlns:p14="http://schemas.microsoft.com/office/powerpoint/2010/main" val="145838854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383607" y="285676"/>
            <a:ext cx="4837176" cy="3228143"/>
          </a:xfrm>
          <a:prstGeom prst="rect">
            <a:avLst/>
          </a:prstGeom>
        </p:spPr>
      </p:pic>
      <p:sp>
        <p:nvSpPr>
          <p:cNvPr id="2" name="Title 1"/>
          <p:cNvSpPr>
            <a:spLocks noGrp="1"/>
          </p:cNvSpPr>
          <p:nvPr>
            <p:ph type="title"/>
          </p:nvPr>
        </p:nvSpPr>
        <p:spPr/>
        <p:txBody>
          <a:bodyPr/>
          <a:lstStyle/>
          <a:p>
            <a:endParaRPr lang="en-US" dirty="0"/>
          </a:p>
        </p:txBody>
      </p:sp>
      <p:sp>
        <p:nvSpPr>
          <p:cNvPr id="4" name="Slide Number Placeholder 3"/>
          <p:cNvSpPr>
            <a:spLocks noGrp="1"/>
          </p:cNvSpPr>
          <p:nvPr>
            <p:ph type="sldNum" sz="quarter" idx="12"/>
          </p:nvPr>
        </p:nvSpPr>
        <p:spPr/>
        <p:txBody>
          <a:bodyPr/>
          <a:lstStyle/>
          <a:p>
            <a:fld id="{5F3DA2C8-5B72-4388-8D1E-72C210589DD5}" type="slidenum">
              <a:rPr lang="en-US" smtClean="0"/>
              <a:t>92</a:t>
            </a:fld>
            <a:endParaRPr lang="en-US"/>
          </a:p>
        </p:txBody>
      </p:sp>
      <p:cxnSp>
        <p:nvCxnSpPr>
          <p:cNvPr id="6" name="Straight Arrow Connector 5"/>
          <p:cNvCxnSpPr/>
          <p:nvPr/>
        </p:nvCxnSpPr>
        <p:spPr>
          <a:xfrm>
            <a:off x="5457524" y="2175309"/>
            <a:ext cx="927234" cy="56789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aphicFrame>
        <p:nvGraphicFramePr>
          <p:cNvPr id="8" name="Content Placeholder 8"/>
          <p:cNvGraphicFramePr>
            <a:graphicFrameLocks noGrp="1"/>
          </p:cNvGraphicFramePr>
          <p:nvPr>
            <p:ph idx="1"/>
          </p:nvPr>
        </p:nvGraphicFramePr>
        <p:xfrm>
          <a:off x="6713701" y="2459254"/>
          <a:ext cx="2873060" cy="3708400"/>
        </p:xfrm>
        <a:graphic>
          <a:graphicData uri="http://schemas.openxmlformats.org/drawingml/2006/table">
            <a:tbl>
              <a:tblPr firstRow="1" bandRow="1">
                <a:tableStyleId>{5C22544A-7EE6-4342-B048-85BDC9FD1C3A}</a:tableStyleId>
              </a:tblPr>
              <a:tblGrid>
                <a:gridCol w="718265">
                  <a:extLst>
                    <a:ext uri="{9D8B030D-6E8A-4147-A177-3AD203B41FA5}">
                      <a16:colId xmlns:a16="http://schemas.microsoft.com/office/drawing/2014/main" val="3513371150"/>
                    </a:ext>
                  </a:extLst>
                </a:gridCol>
                <a:gridCol w="718265">
                  <a:extLst>
                    <a:ext uri="{9D8B030D-6E8A-4147-A177-3AD203B41FA5}">
                      <a16:colId xmlns:a16="http://schemas.microsoft.com/office/drawing/2014/main" val="3996987234"/>
                    </a:ext>
                  </a:extLst>
                </a:gridCol>
                <a:gridCol w="718265">
                  <a:extLst>
                    <a:ext uri="{9D8B030D-6E8A-4147-A177-3AD203B41FA5}">
                      <a16:colId xmlns:a16="http://schemas.microsoft.com/office/drawing/2014/main" val="2243984000"/>
                    </a:ext>
                  </a:extLst>
                </a:gridCol>
                <a:gridCol w="718265">
                  <a:extLst>
                    <a:ext uri="{9D8B030D-6E8A-4147-A177-3AD203B41FA5}">
                      <a16:colId xmlns:a16="http://schemas.microsoft.com/office/drawing/2014/main" val="3254593173"/>
                    </a:ext>
                  </a:extLst>
                </a:gridCol>
              </a:tblGrid>
              <a:tr h="370840">
                <a:tc>
                  <a:txBody>
                    <a:bodyPr/>
                    <a:lstStyle/>
                    <a:p>
                      <a:pPr algn="ctr"/>
                      <a:r>
                        <a:rPr lang="en-US" dirty="0"/>
                        <a:t>Z</a:t>
                      </a:r>
                    </a:p>
                  </a:txBody>
                  <a:tcPr/>
                </a:tc>
                <a:tc>
                  <a:txBody>
                    <a:bodyPr/>
                    <a:lstStyle/>
                    <a:p>
                      <a:pPr algn="ctr"/>
                      <a:r>
                        <a:rPr lang="en-US" dirty="0"/>
                        <a:t>T</a:t>
                      </a:r>
                    </a:p>
                  </a:txBody>
                  <a:tcPr/>
                </a:tc>
                <a:tc>
                  <a:txBody>
                    <a:bodyPr/>
                    <a:lstStyle/>
                    <a:p>
                      <a:pPr algn="ctr"/>
                      <a:r>
                        <a:rPr lang="en-US" dirty="0"/>
                        <a:t>Y0</a:t>
                      </a:r>
                    </a:p>
                  </a:txBody>
                  <a:tcPr/>
                </a:tc>
                <a:tc>
                  <a:txBody>
                    <a:bodyPr/>
                    <a:lstStyle/>
                    <a:p>
                      <a:pPr algn="ctr"/>
                      <a:r>
                        <a:rPr lang="en-US" dirty="0"/>
                        <a:t>Y1</a:t>
                      </a:r>
                    </a:p>
                  </a:txBody>
                  <a:tcPr/>
                </a:tc>
                <a:extLst>
                  <a:ext uri="{0D108BD9-81ED-4DB2-BD59-A6C34878D82A}">
                    <a16:rowId xmlns:a16="http://schemas.microsoft.com/office/drawing/2014/main" val="3550999402"/>
                  </a:ext>
                </a:extLst>
              </a:tr>
              <a:tr h="370840">
                <a:tc>
                  <a:txBody>
                    <a:bodyPr/>
                    <a:lstStyle/>
                    <a:p>
                      <a:pPr algn="ctr"/>
                      <a:r>
                        <a:rPr lang="en-US" dirty="0"/>
                        <a:t>1</a:t>
                      </a:r>
                    </a:p>
                  </a:txBody>
                  <a:tcPr/>
                </a:tc>
                <a:tc>
                  <a:txBody>
                    <a:bodyPr/>
                    <a:lstStyle/>
                    <a:p>
                      <a:pPr algn="ctr"/>
                      <a:r>
                        <a:rPr lang="en-US" dirty="0"/>
                        <a:t>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2</a:t>
                      </a:r>
                    </a:p>
                  </a:txBody>
                  <a:tcPr/>
                </a:tc>
                <a:extLst>
                  <a:ext uri="{0D108BD9-81ED-4DB2-BD59-A6C34878D82A}">
                    <a16:rowId xmlns:a16="http://schemas.microsoft.com/office/drawing/2014/main" val="34464470"/>
                  </a:ext>
                </a:extLst>
              </a:tr>
              <a:tr h="370840">
                <a:tc>
                  <a:txBody>
                    <a:bodyPr/>
                    <a:lstStyle/>
                    <a:p>
                      <a:pPr algn="ctr"/>
                      <a:r>
                        <a:rPr lang="en-US" dirty="0"/>
                        <a:t>1</a:t>
                      </a:r>
                    </a:p>
                  </a:txBody>
                  <a:tcPr/>
                </a:tc>
                <a:tc>
                  <a:txBody>
                    <a:bodyPr/>
                    <a:lstStyle/>
                    <a:p>
                      <a:pPr algn="ctr"/>
                      <a:r>
                        <a:rPr lang="en-US" dirty="0"/>
                        <a:t>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t>
                      </a:r>
                    </a:p>
                  </a:txBody>
                  <a:tcPr/>
                </a:tc>
                <a:tc>
                  <a:txBody>
                    <a:bodyPr/>
                    <a:lstStyle/>
                    <a:p>
                      <a:pPr algn="ctr"/>
                      <a:r>
                        <a:rPr lang="en-US" dirty="0"/>
                        <a:t>2</a:t>
                      </a:r>
                    </a:p>
                  </a:txBody>
                  <a:tcPr/>
                </a:tc>
                <a:extLst>
                  <a:ext uri="{0D108BD9-81ED-4DB2-BD59-A6C34878D82A}">
                    <a16:rowId xmlns:a16="http://schemas.microsoft.com/office/drawing/2014/main" val="2637768270"/>
                  </a:ext>
                </a:extLst>
              </a:tr>
              <a:tr h="370840">
                <a:tc>
                  <a:txBody>
                    <a:bodyPr/>
                    <a:lstStyle/>
                    <a:p>
                      <a:pPr algn="ctr"/>
                      <a:r>
                        <a:rPr lang="en-US" dirty="0"/>
                        <a:t>1</a:t>
                      </a:r>
                    </a:p>
                  </a:txBody>
                  <a:tcPr/>
                </a:tc>
                <a:tc>
                  <a:txBody>
                    <a:bodyPr/>
                    <a:lstStyle/>
                    <a:p>
                      <a:pPr algn="ctr"/>
                      <a:r>
                        <a:rPr lang="en-US" dirty="0"/>
                        <a:t>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2</a:t>
                      </a:r>
                    </a:p>
                  </a:txBody>
                  <a:tcPr/>
                </a:tc>
                <a:extLst>
                  <a:ext uri="{0D108BD9-81ED-4DB2-BD59-A6C34878D82A}">
                    <a16:rowId xmlns:a16="http://schemas.microsoft.com/office/drawing/2014/main" val="4074711065"/>
                  </a:ext>
                </a:extLst>
              </a:tr>
              <a:tr h="370840">
                <a:tc>
                  <a:txBody>
                    <a:bodyPr/>
                    <a:lstStyle/>
                    <a:p>
                      <a:pPr algn="ctr"/>
                      <a:r>
                        <a:rPr lang="en-US" dirty="0"/>
                        <a:t>1</a:t>
                      </a:r>
                    </a:p>
                  </a:txBody>
                  <a:tcPr/>
                </a:tc>
                <a:tc>
                  <a:txBody>
                    <a:bodyPr/>
                    <a:lstStyle/>
                    <a:p>
                      <a:pPr algn="ctr"/>
                      <a:r>
                        <a:rPr lang="en-US" dirty="0"/>
                        <a:t>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t>
                      </a:r>
                    </a:p>
                  </a:txBody>
                  <a:tcPr/>
                </a:tc>
                <a:extLst>
                  <a:ext uri="{0D108BD9-81ED-4DB2-BD59-A6C34878D82A}">
                    <a16:rowId xmlns:a16="http://schemas.microsoft.com/office/drawing/2014/main" val="2410159313"/>
                  </a:ext>
                </a:extLst>
              </a:tr>
              <a:tr h="370840">
                <a:tc>
                  <a:txBody>
                    <a:bodyPr/>
                    <a:lstStyle/>
                    <a:p>
                      <a:pPr algn="ctr"/>
                      <a:r>
                        <a:rPr lang="en-US" dirty="0"/>
                        <a:t>2</a:t>
                      </a:r>
                    </a:p>
                  </a:txBody>
                  <a:tcPr/>
                </a:tc>
                <a:tc>
                  <a:txBody>
                    <a:bodyPr/>
                    <a:lstStyle/>
                    <a:p>
                      <a:pPr algn="ctr"/>
                      <a:r>
                        <a:rPr lang="en-US" dirty="0"/>
                        <a:t>0</a:t>
                      </a:r>
                    </a:p>
                  </a:txBody>
                  <a:tcPr/>
                </a:tc>
                <a:tc>
                  <a:txBody>
                    <a:bodyPr/>
                    <a:lstStyle/>
                    <a:p>
                      <a:pPr algn="ctr"/>
                      <a:r>
                        <a:rPr lang="en-US" dirty="0"/>
                        <a:t>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t>
                      </a:r>
                    </a:p>
                  </a:txBody>
                  <a:tcPr/>
                </a:tc>
                <a:extLst>
                  <a:ext uri="{0D108BD9-81ED-4DB2-BD59-A6C34878D82A}">
                    <a16:rowId xmlns:a16="http://schemas.microsoft.com/office/drawing/2014/main" val="752497002"/>
                  </a:ext>
                </a:extLst>
              </a:tr>
              <a:tr h="370840">
                <a:tc>
                  <a:txBody>
                    <a:bodyPr/>
                    <a:lstStyle/>
                    <a:p>
                      <a:pPr algn="ctr"/>
                      <a:r>
                        <a:rPr lang="en-US" dirty="0"/>
                        <a:t>2</a:t>
                      </a:r>
                    </a:p>
                  </a:txBody>
                  <a:tcPr/>
                </a:tc>
                <a:tc>
                  <a:txBody>
                    <a:bodyPr/>
                    <a:lstStyle/>
                    <a:p>
                      <a:pPr algn="ctr"/>
                      <a:r>
                        <a:rPr lang="en-US" dirty="0"/>
                        <a:t>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t>
                      </a:r>
                    </a:p>
                  </a:txBody>
                  <a:tcPr/>
                </a:tc>
                <a:extLst>
                  <a:ext uri="{0D108BD9-81ED-4DB2-BD59-A6C34878D82A}">
                    <a16:rowId xmlns:a16="http://schemas.microsoft.com/office/drawing/2014/main" val="113169308"/>
                  </a:ext>
                </a:extLst>
              </a:tr>
              <a:tr h="370840">
                <a:tc>
                  <a:txBody>
                    <a:bodyPr/>
                    <a:lstStyle/>
                    <a:p>
                      <a:pPr algn="ctr"/>
                      <a:r>
                        <a:rPr lang="en-US" dirty="0"/>
                        <a:t>2</a:t>
                      </a:r>
                    </a:p>
                  </a:txBody>
                  <a:tcPr/>
                </a:tc>
                <a:tc>
                  <a:txBody>
                    <a:bodyPr/>
                    <a:lstStyle/>
                    <a:p>
                      <a:pPr algn="ctr"/>
                      <a:r>
                        <a:rPr lang="en-US" dirty="0"/>
                        <a:t>0</a:t>
                      </a:r>
                    </a:p>
                  </a:txBody>
                  <a:tcPr/>
                </a:tc>
                <a:tc>
                  <a:txBody>
                    <a:bodyPr/>
                    <a:lstStyle/>
                    <a:p>
                      <a:pPr algn="ctr"/>
                      <a:r>
                        <a:rPr lang="en-US" dirty="0"/>
                        <a:t>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t>
                      </a:r>
                    </a:p>
                  </a:txBody>
                  <a:tcPr/>
                </a:tc>
                <a:extLst>
                  <a:ext uri="{0D108BD9-81ED-4DB2-BD59-A6C34878D82A}">
                    <a16:rowId xmlns:a16="http://schemas.microsoft.com/office/drawing/2014/main" val="3990381016"/>
                  </a:ext>
                </a:extLst>
              </a:tr>
              <a:tr h="370840">
                <a:tc>
                  <a:txBody>
                    <a:bodyPr/>
                    <a:lstStyle/>
                    <a:p>
                      <a:pPr algn="ctr"/>
                      <a:r>
                        <a:rPr lang="en-US" dirty="0"/>
                        <a:t>2</a:t>
                      </a:r>
                    </a:p>
                  </a:txBody>
                  <a:tcPr>
                    <a:lnB w="12700" cap="flat" cmpd="sng" algn="ctr">
                      <a:solidFill>
                        <a:schemeClr val="tx1"/>
                      </a:solidFill>
                      <a:prstDash val="solid"/>
                      <a:round/>
                      <a:headEnd type="none" w="med" len="med"/>
                      <a:tailEnd type="none" w="med" len="med"/>
                    </a:lnB>
                  </a:tcPr>
                </a:tc>
                <a:tc>
                  <a:txBody>
                    <a:bodyPr/>
                    <a:lstStyle/>
                    <a:p>
                      <a:pPr algn="ctr"/>
                      <a:r>
                        <a:rPr lang="en-US" dirty="0"/>
                        <a:t>1</a:t>
                      </a:r>
                    </a:p>
                  </a:txBody>
                  <a:tcPr>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t>
                      </a:r>
                    </a:p>
                  </a:txBody>
                  <a:tcPr>
                    <a:lnB w="12700" cap="flat" cmpd="sng" algn="ctr">
                      <a:solidFill>
                        <a:schemeClr val="tx1"/>
                      </a:solidFill>
                      <a:prstDash val="solid"/>
                      <a:round/>
                      <a:headEnd type="none" w="med" len="med"/>
                      <a:tailEnd type="none" w="med" len="med"/>
                    </a:lnB>
                  </a:tcPr>
                </a:tc>
                <a:tc>
                  <a:txBody>
                    <a:bodyPr/>
                    <a:lstStyle/>
                    <a:p>
                      <a:pPr algn="ctr"/>
                      <a:r>
                        <a:rPr lang="en-US" dirty="0"/>
                        <a:t>1/4</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98422865"/>
                  </a:ext>
                </a:extLst>
              </a:tr>
              <a:tr h="370840">
                <a:tc>
                  <a:txBody>
                    <a:bodyPr/>
                    <a:lstStyle/>
                    <a:p>
                      <a:pPr algn="ctr"/>
                      <a:endParaRPr lang="en-US" dirty="0"/>
                    </a:p>
                  </a:txBody>
                  <a:tcPr>
                    <a:lnT w="12700" cap="flat" cmpd="sng" algn="ctr">
                      <a:solidFill>
                        <a:schemeClr val="tx1"/>
                      </a:solidFill>
                      <a:prstDash val="solid"/>
                      <a:round/>
                      <a:headEnd type="none" w="med" len="med"/>
                      <a:tailEnd type="none" w="med" len="med"/>
                    </a:lnT>
                  </a:tcPr>
                </a:tc>
                <a:tc>
                  <a:txBody>
                    <a:bodyPr/>
                    <a:lstStyle/>
                    <a:p>
                      <a:pPr algn="ctr"/>
                      <a:endParaRPr lang="en-US" dirty="0"/>
                    </a:p>
                  </a:txBody>
                  <a:tcPr>
                    <a:lnT w="12700" cap="flat" cmpd="sng" algn="ctr">
                      <a:solidFill>
                        <a:schemeClr val="tx1"/>
                      </a:solidFill>
                      <a:prstDash val="solid"/>
                      <a:round/>
                      <a:headEnd type="none" w="med" len="med"/>
                      <a:tailEnd type="none" w="med" len="med"/>
                    </a:lnT>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0</a:t>
                      </a:r>
                    </a:p>
                  </a:txBody>
                  <a:tcPr>
                    <a:lnT w="12700" cap="flat" cmpd="sng" algn="ctr">
                      <a:solidFill>
                        <a:schemeClr val="tx1"/>
                      </a:solidFill>
                      <a:prstDash val="solid"/>
                      <a:round/>
                      <a:headEnd type="none" w="med" len="med"/>
                      <a:tailEnd type="none" w="med" len="med"/>
                    </a:lnT>
                  </a:tcPr>
                </a:tc>
                <a:tc>
                  <a:txBody>
                    <a:bodyPr/>
                    <a:lstStyle/>
                    <a:p>
                      <a:pPr algn="ctr"/>
                      <a:r>
                        <a:rPr lang="en-US" dirty="0"/>
                        <a:t>1.562</a:t>
                      </a: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4015463560"/>
                  </a:ext>
                </a:extLst>
              </a:tr>
            </a:tbl>
          </a:graphicData>
        </a:graphic>
      </p:graphicFrame>
    </p:spTree>
    <p:extLst>
      <p:ext uri="{BB962C8B-B14F-4D97-AF65-F5344CB8AC3E}">
        <p14:creationId xmlns:p14="http://schemas.microsoft.com/office/powerpoint/2010/main" val="223510490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383607" y="285676"/>
            <a:ext cx="4837176" cy="3228143"/>
          </a:xfrm>
          <a:prstGeom prst="rect">
            <a:avLst/>
          </a:prstGeom>
        </p:spPr>
      </p:pic>
      <p:sp>
        <p:nvSpPr>
          <p:cNvPr id="2" name="Title 1"/>
          <p:cNvSpPr>
            <a:spLocks noGrp="1"/>
          </p:cNvSpPr>
          <p:nvPr>
            <p:ph type="title"/>
          </p:nvPr>
        </p:nvSpPr>
        <p:spPr/>
        <p:txBody>
          <a:bodyPr/>
          <a:lstStyle/>
          <a:p>
            <a:endParaRPr lang="en-US" dirty="0"/>
          </a:p>
        </p:txBody>
      </p:sp>
      <p:sp>
        <p:nvSpPr>
          <p:cNvPr id="4" name="Slide Number Placeholder 3"/>
          <p:cNvSpPr>
            <a:spLocks noGrp="1"/>
          </p:cNvSpPr>
          <p:nvPr>
            <p:ph type="sldNum" sz="quarter" idx="12"/>
          </p:nvPr>
        </p:nvSpPr>
        <p:spPr/>
        <p:txBody>
          <a:bodyPr/>
          <a:lstStyle/>
          <a:p>
            <a:fld id="{5F3DA2C8-5B72-4388-8D1E-72C210589DD5}" type="slidenum">
              <a:rPr lang="en-US" smtClean="0"/>
              <a:t>93</a:t>
            </a:fld>
            <a:endParaRPr lang="en-US"/>
          </a:p>
        </p:txBody>
      </p:sp>
      <p:cxnSp>
        <p:nvCxnSpPr>
          <p:cNvPr id="6" name="Straight Arrow Connector 5"/>
          <p:cNvCxnSpPr/>
          <p:nvPr/>
        </p:nvCxnSpPr>
        <p:spPr>
          <a:xfrm>
            <a:off x="5457524" y="2175309"/>
            <a:ext cx="927234" cy="56789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aphicFrame>
        <p:nvGraphicFramePr>
          <p:cNvPr id="8" name="Content Placeholder 8"/>
          <p:cNvGraphicFramePr>
            <a:graphicFrameLocks noGrp="1"/>
          </p:cNvGraphicFramePr>
          <p:nvPr>
            <p:ph idx="1"/>
          </p:nvPr>
        </p:nvGraphicFramePr>
        <p:xfrm>
          <a:off x="6713701" y="2459254"/>
          <a:ext cx="2873060" cy="3708400"/>
        </p:xfrm>
        <a:graphic>
          <a:graphicData uri="http://schemas.openxmlformats.org/drawingml/2006/table">
            <a:tbl>
              <a:tblPr firstRow="1" bandRow="1">
                <a:tableStyleId>{5C22544A-7EE6-4342-B048-85BDC9FD1C3A}</a:tableStyleId>
              </a:tblPr>
              <a:tblGrid>
                <a:gridCol w="718265">
                  <a:extLst>
                    <a:ext uri="{9D8B030D-6E8A-4147-A177-3AD203B41FA5}">
                      <a16:colId xmlns:a16="http://schemas.microsoft.com/office/drawing/2014/main" val="3513371150"/>
                    </a:ext>
                  </a:extLst>
                </a:gridCol>
                <a:gridCol w="718265">
                  <a:extLst>
                    <a:ext uri="{9D8B030D-6E8A-4147-A177-3AD203B41FA5}">
                      <a16:colId xmlns:a16="http://schemas.microsoft.com/office/drawing/2014/main" val="3996987234"/>
                    </a:ext>
                  </a:extLst>
                </a:gridCol>
                <a:gridCol w="718265">
                  <a:extLst>
                    <a:ext uri="{9D8B030D-6E8A-4147-A177-3AD203B41FA5}">
                      <a16:colId xmlns:a16="http://schemas.microsoft.com/office/drawing/2014/main" val="2243984000"/>
                    </a:ext>
                  </a:extLst>
                </a:gridCol>
                <a:gridCol w="718265">
                  <a:extLst>
                    <a:ext uri="{9D8B030D-6E8A-4147-A177-3AD203B41FA5}">
                      <a16:colId xmlns:a16="http://schemas.microsoft.com/office/drawing/2014/main" val="3254593173"/>
                    </a:ext>
                  </a:extLst>
                </a:gridCol>
              </a:tblGrid>
              <a:tr h="370840">
                <a:tc>
                  <a:txBody>
                    <a:bodyPr/>
                    <a:lstStyle/>
                    <a:p>
                      <a:pPr algn="ctr"/>
                      <a:r>
                        <a:rPr lang="en-US" dirty="0"/>
                        <a:t>Z</a:t>
                      </a:r>
                    </a:p>
                  </a:txBody>
                  <a:tcPr/>
                </a:tc>
                <a:tc>
                  <a:txBody>
                    <a:bodyPr/>
                    <a:lstStyle/>
                    <a:p>
                      <a:pPr algn="ctr"/>
                      <a:r>
                        <a:rPr lang="en-US" dirty="0"/>
                        <a:t>T</a:t>
                      </a:r>
                    </a:p>
                  </a:txBody>
                  <a:tcPr/>
                </a:tc>
                <a:tc>
                  <a:txBody>
                    <a:bodyPr/>
                    <a:lstStyle/>
                    <a:p>
                      <a:pPr algn="ctr"/>
                      <a:r>
                        <a:rPr lang="en-US" dirty="0"/>
                        <a:t>Y0</a:t>
                      </a:r>
                    </a:p>
                  </a:txBody>
                  <a:tcPr/>
                </a:tc>
                <a:tc>
                  <a:txBody>
                    <a:bodyPr/>
                    <a:lstStyle/>
                    <a:p>
                      <a:pPr algn="ctr"/>
                      <a:r>
                        <a:rPr lang="en-US" dirty="0"/>
                        <a:t>Y1</a:t>
                      </a:r>
                    </a:p>
                  </a:txBody>
                  <a:tcPr/>
                </a:tc>
                <a:extLst>
                  <a:ext uri="{0D108BD9-81ED-4DB2-BD59-A6C34878D82A}">
                    <a16:rowId xmlns:a16="http://schemas.microsoft.com/office/drawing/2014/main" val="3550999402"/>
                  </a:ext>
                </a:extLst>
              </a:tr>
              <a:tr h="370840">
                <a:tc>
                  <a:txBody>
                    <a:bodyPr/>
                    <a:lstStyle/>
                    <a:p>
                      <a:pPr algn="ctr"/>
                      <a:r>
                        <a:rPr lang="en-US" dirty="0"/>
                        <a:t>1</a:t>
                      </a:r>
                    </a:p>
                  </a:txBody>
                  <a:tcPr/>
                </a:tc>
                <a:tc>
                  <a:txBody>
                    <a:bodyPr/>
                    <a:lstStyle/>
                    <a:p>
                      <a:pPr algn="ctr"/>
                      <a:r>
                        <a:rPr lang="en-US" dirty="0"/>
                        <a:t>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2</a:t>
                      </a:r>
                    </a:p>
                  </a:txBody>
                  <a:tcPr/>
                </a:tc>
                <a:extLst>
                  <a:ext uri="{0D108BD9-81ED-4DB2-BD59-A6C34878D82A}">
                    <a16:rowId xmlns:a16="http://schemas.microsoft.com/office/drawing/2014/main" val="34464470"/>
                  </a:ext>
                </a:extLst>
              </a:tr>
              <a:tr h="370840">
                <a:tc>
                  <a:txBody>
                    <a:bodyPr/>
                    <a:lstStyle/>
                    <a:p>
                      <a:pPr algn="ctr"/>
                      <a:r>
                        <a:rPr lang="en-US" dirty="0"/>
                        <a:t>1</a:t>
                      </a:r>
                    </a:p>
                  </a:txBody>
                  <a:tcPr/>
                </a:tc>
                <a:tc>
                  <a:txBody>
                    <a:bodyPr/>
                    <a:lstStyle/>
                    <a:p>
                      <a:pPr algn="ctr"/>
                      <a:r>
                        <a:rPr lang="en-US" dirty="0"/>
                        <a:t>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t>
                      </a:r>
                    </a:p>
                  </a:txBody>
                  <a:tcPr/>
                </a:tc>
                <a:tc>
                  <a:txBody>
                    <a:bodyPr/>
                    <a:lstStyle/>
                    <a:p>
                      <a:pPr algn="ctr"/>
                      <a:r>
                        <a:rPr lang="en-US" dirty="0"/>
                        <a:t>2</a:t>
                      </a:r>
                    </a:p>
                  </a:txBody>
                  <a:tcPr/>
                </a:tc>
                <a:extLst>
                  <a:ext uri="{0D108BD9-81ED-4DB2-BD59-A6C34878D82A}">
                    <a16:rowId xmlns:a16="http://schemas.microsoft.com/office/drawing/2014/main" val="2637768270"/>
                  </a:ext>
                </a:extLst>
              </a:tr>
              <a:tr h="370840">
                <a:tc>
                  <a:txBody>
                    <a:bodyPr/>
                    <a:lstStyle/>
                    <a:p>
                      <a:pPr algn="ctr"/>
                      <a:r>
                        <a:rPr lang="en-US" dirty="0"/>
                        <a:t>1</a:t>
                      </a:r>
                    </a:p>
                  </a:txBody>
                  <a:tcPr/>
                </a:tc>
                <a:tc>
                  <a:txBody>
                    <a:bodyPr/>
                    <a:lstStyle/>
                    <a:p>
                      <a:pPr algn="ctr"/>
                      <a:r>
                        <a:rPr lang="en-US" dirty="0"/>
                        <a:t>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2</a:t>
                      </a:r>
                    </a:p>
                  </a:txBody>
                  <a:tcPr/>
                </a:tc>
                <a:extLst>
                  <a:ext uri="{0D108BD9-81ED-4DB2-BD59-A6C34878D82A}">
                    <a16:rowId xmlns:a16="http://schemas.microsoft.com/office/drawing/2014/main" val="4074711065"/>
                  </a:ext>
                </a:extLst>
              </a:tr>
              <a:tr h="370840">
                <a:tc>
                  <a:txBody>
                    <a:bodyPr/>
                    <a:lstStyle/>
                    <a:p>
                      <a:pPr algn="ctr"/>
                      <a:r>
                        <a:rPr lang="en-US" dirty="0"/>
                        <a:t>1</a:t>
                      </a:r>
                    </a:p>
                  </a:txBody>
                  <a:tcPr/>
                </a:tc>
                <a:tc>
                  <a:txBody>
                    <a:bodyPr/>
                    <a:lstStyle/>
                    <a:p>
                      <a:pPr algn="ctr"/>
                      <a:r>
                        <a:rPr lang="en-US" dirty="0"/>
                        <a:t>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t>
                      </a:r>
                    </a:p>
                  </a:txBody>
                  <a:tcPr/>
                </a:tc>
                <a:extLst>
                  <a:ext uri="{0D108BD9-81ED-4DB2-BD59-A6C34878D82A}">
                    <a16:rowId xmlns:a16="http://schemas.microsoft.com/office/drawing/2014/main" val="2410159313"/>
                  </a:ext>
                </a:extLst>
              </a:tr>
              <a:tr h="370840">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p>
                  </a:txBody>
                  <a:tcPr/>
                </a:tc>
                <a:extLst>
                  <a:ext uri="{0D108BD9-81ED-4DB2-BD59-A6C34878D82A}">
                    <a16:rowId xmlns:a16="http://schemas.microsoft.com/office/drawing/2014/main" val="752497002"/>
                  </a:ext>
                </a:extLst>
              </a:tr>
              <a:tr h="370840">
                <a:tc>
                  <a:txBody>
                    <a:bodyPr/>
                    <a:lstStyle/>
                    <a:p>
                      <a:pPr algn="ctr"/>
                      <a:endParaRPr lang="en-US" dirty="0"/>
                    </a:p>
                  </a:txBody>
                  <a:tcPr/>
                </a:tc>
                <a:tc>
                  <a:txBody>
                    <a:bodyPr/>
                    <a:lstStyle/>
                    <a:p>
                      <a:pPr algn="ctr"/>
                      <a:endParaRPr 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p>
                  </a:txBody>
                  <a:tcPr/>
                </a:tc>
                <a:extLst>
                  <a:ext uri="{0D108BD9-81ED-4DB2-BD59-A6C34878D82A}">
                    <a16:rowId xmlns:a16="http://schemas.microsoft.com/office/drawing/2014/main" val="113169308"/>
                  </a:ext>
                </a:extLst>
              </a:tr>
              <a:tr h="370840">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p>
                  </a:txBody>
                  <a:tcPr/>
                </a:tc>
                <a:extLst>
                  <a:ext uri="{0D108BD9-81ED-4DB2-BD59-A6C34878D82A}">
                    <a16:rowId xmlns:a16="http://schemas.microsoft.com/office/drawing/2014/main" val="3990381016"/>
                  </a:ext>
                </a:extLst>
              </a:tr>
              <a:tr h="370840">
                <a:tc>
                  <a:txBody>
                    <a:bodyPr/>
                    <a:lstStyle/>
                    <a:p>
                      <a:pPr algn="ctr"/>
                      <a:endParaRPr lang="en-US" dirty="0"/>
                    </a:p>
                  </a:txBody>
                  <a:tcPr>
                    <a:lnB w="12700" cap="flat" cmpd="sng" algn="ctr">
                      <a:solidFill>
                        <a:schemeClr val="tx1"/>
                      </a:solidFill>
                      <a:prstDash val="solid"/>
                      <a:round/>
                      <a:headEnd type="none" w="med" len="med"/>
                      <a:tailEnd type="none" w="med" len="med"/>
                    </a:lnB>
                  </a:tcPr>
                </a:tc>
                <a:tc>
                  <a:txBody>
                    <a:bodyPr/>
                    <a:lstStyle/>
                    <a:p>
                      <a:pPr algn="ctr"/>
                      <a:endParaRPr lang="en-US" dirty="0"/>
                    </a:p>
                  </a:txBody>
                  <a:tcPr>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p>
                  </a:txBody>
                  <a:tcPr>
                    <a:lnB w="12700" cap="flat" cmpd="sng" algn="ctr">
                      <a:solidFill>
                        <a:schemeClr val="tx1"/>
                      </a:solidFill>
                      <a:prstDash val="solid"/>
                      <a:round/>
                      <a:headEnd type="none" w="med" len="med"/>
                      <a:tailEnd type="none" w="med" len="med"/>
                    </a:lnB>
                  </a:tcPr>
                </a:tc>
                <a:tc>
                  <a:txBody>
                    <a:bodyPr/>
                    <a:lstStyle/>
                    <a:p>
                      <a:pPr algn="ctr"/>
                      <a:endParaRPr lang="en-US" dirty="0"/>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98422865"/>
                  </a:ext>
                </a:extLst>
              </a:tr>
              <a:tr h="370840">
                <a:tc>
                  <a:txBody>
                    <a:bodyPr/>
                    <a:lstStyle/>
                    <a:p>
                      <a:pPr algn="ctr"/>
                      <a:endParaRPr lang="en-US" dirty="0"/>
                    </a:p>
                  </a:txBody>
                  <a:tcPr>
                    <a:lnT w="12700" cap="flat" cmpd="sng" algn="ctr">
                      <a:solidFill>
                        <a:schemeClr val="tx1"/>
                      </a:solidFill>
                      <a:prstDash val="solid"/>
                      <a:round/>
                      <a:headEnd type="none" w="med" len="med"/>
                      <a:tailEnd type="none" w="med" len="med"/>
                    </a:lnT>
                  </a:tcPr>
                </a:tc>
                <a:tc>
                  <a:txBody>
                    <a:bodyPr/>
                    <a:lstStyle/>
                    <a:p>
                      <a:pPr algn="ctr"/>
                      <a:endParaRPr lang="en-US" dirty="0"/>
                    </a:p>
                  </a:txBody>
                  <a:tcPr>
                    <a:lnT w="12700" cap="flat" cmpd="sng" algn="ctr">
                      <a:solidFill>
                        <a:schemeClr val="tx1"/>
                      </a:solidFill>
                      <a:prstDash val="solid"/>
                      <a:round/>
                      <a:headEnd type="none" w="med" len="med"/>
                      <a:tailEnd type="none" w="med" len="med"/>
                    </a:lnT>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p>
                  </a:txBody>
                  <a:tcPr>
                    <a:lnT w="12700" cap="flat" cmpd="sng" algn="ctr">
                      <a:solidFill>
                        <a:schemeClr val="tx1"/>
                      </a:solidFill>
                      <a:prstDash val="solid"/>
                      <a:round/>
                      <a:headEnd type="none" w="med" len="med"/>
                      <a:tailEnd type="none" w="med" len="med"/>
                    </a:lnT>
                  </a:tcPr>
                </a:tc>
                <a:tc>
                  <a:txBody>
                    <a:bodyPr/>
                    <a:lstStyle/>
                    <a:p>
                      <a:pPr algn="ctr"/>
                      <a:endParaRPr lang="en-US" dirty="0"/>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4015463560"/>
                  </a:ext>
                </a:extLst>
              </a:tr>
            </a:tbl>
          </a:graphicData>
        </a:graphic>
      </p:graphicFrame>
    </p:spTree>
    <p:extLst>
      <p:ext uri="{BB962C8B-B14F-4D97-AF65-F5344CB8AC3E}">
        <p14:creationId xmlns:p14="http://schemas.microsoft.com/office/powerpoint/2010/main" val="302371207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383607" y="285676"/>
            <a:ext cx="4837176" cy="3228143"/>
          </a:xfrm>
          <a:prstGeom prst="rect">
            <a:avLst/>
          </a:prstGeom>
        </p:spPr>
      </p:pic>
      <p:sp>
        <p:nvSpPr>
          <p:cNvPr id="2" name="Title 1"/>
          <p:cNvSpPr>
            <a:spLocks noGrp="1"/>
          </p:cNvSpPr>
          <p:nvPr>
            <p:ph type="title"/>
          </p:nvPr>
        </p:nvSpPr>
        <p:spPr/>
        <p:txBody>
          <a:bodyPr/>
          <a:lstStyle/>
          <a:p>
            <a:endParaRPr lang="en-US" dirty="0"/>
          </a:p>
        </p:txBody>
      </p:sp>
      <p:sp>
        <p:nvSpPr>
          <p:cNvPr id="4" name="Slide Number Placeholder 3"/>
          <p:cNvSpPr>
            <a:spLocks noGrp="1"/>
          </p:cNvSpPr>
          <p:nvPr>
            <p:ph type="sldNum" sz="quarter" idx="12"/>
          </p:nvPr>
        </p:nvSpPr>
        <p:spPr/>
        <p:txBody>
          <a:bodyPr/>
          <a:lstStyle/>
          <a:p>
            <a:fld id="{5F3DA2C8-5B72-4388-8D1E-72C210589DD5}" type="slidenum">
              <a:rPr lang="en-US" smtClean="0"/>
              <a:t>94</a:t>
            </a:fld>
            <a:endParaRPr lang="en-US"/>
          </a:p>
        </p:txBody>
      </p:sp>
      <p:cxnSp>
        <p:nvCxnSpPr>
          <p:cNvPr id="6" name="Straight Arrow Connector 5"/>
          <p:cNvCxnSpPr/>
          <p:nvPr/>
        </p:nvCxnSpPr>
        <p:spPr>
          <a:xfrm>
            <a:off x="5457524" y="2175309"/>
            <a:ext cx="927234" cy="56789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aphicFrame>
        <p:nvGraphicFramePr>
          <p:cNvPr id="8" name="Content Placeholder 8"/>
          <p:cNvGraphicFramePr>
            <a:graphicFrameLocks noGrp="1"/>
          </p:cNvGraphicFramePr>
          <p:nvPr>
            <p:ph idx="1"/>
          </p:nvPr>
        </p:nvGraphicFramePr>
        <p:xfrm>
          <a:off x="6713701" y="2459254"/>
          <a:ext cx="2873060" cy="3708400"/>
        </p:xfrm>
        <a:graphic>
          <a:graphicData uri="http://schemas.openxmlformats.org/drawingml/2006/table">
            <a:tbl>
              <a:tblPr firstRow="1" bandRow="1">
                <a:tableStyleId>{5C22544A-7EE6-4342-B048-85BDC9FD1C3A}</a:tableStyleId>
              </a:tblPr>
              <a:tblGrid>
                <a:gridCol w="718265">
                  <a:extLst>
                    <a:ext uri="{9D8B030D-6E8A-4147-A177-3AD203B41FA5}">
                      <a16:colId xmlns:a16="http://schemas.microsoft.com/office/drawing/2014/main" val="3513371150"/>
                    </a:ext>
                  </a:extLst>
                </a:gridCol>
                <a:gridCol w="718265">
                  <a:extLst>
                    <a:ext uri="{9D8B030D-6E8A-4147-A177-3AD203B41FA5}">
                      <a16:colId xmlns:a16="http://schemas.microsoft.com/office/drawing/2014/main" val="3996987234"/>
                    </a:ext>
                  </a:extLst>
                </a:gridCol>
                <a:gridCol w="718265">
                  <a:extLst>
                    <a:ext uri="{9D8B030D-6E8A-4147-A177-3AD203B41FA5}">
                      <a16:colId xmlns:a16="http://schemas.microsoft.com/office/drawing/2014/main" val="2243984000"/>
                    </a:ext>
                  </a:extLst>
                </a:gridCol>
                <a:gridCol w="718265">
                  <a:extLst>
                    <a:ext uri="{9D8B030D-6E8A-4147-A177-3AD203B41FA5}">
                      <a16:colId xmlns:a16="http://schemas.microsoft.com/office/drawing/2014/main" val="3254593173"/>
                    </a:ext>
                  </a:extLst>
                </a:gridCol>
              </a:tblGrid>
              <a:tr h="370840">
                <a:tc>
                  <a:txBody>
                    <a:bodyPr/>
                    <a:lstStyle/>
                    <a:p>
                      <a:pPr algn="ctr"/>
                      <a:r>
                        <a:rPr lang="en-US" dirty="0"/>
                        <a:t>Z</a:t>
                      </a:r>
                    </a:p>
                  </a:txBody>
                  <a:tcPr/>
                </a:tc>
                <a:tc>
                  <a:txBody>
                    <a:bodyPr/>
                    <a:lstStyle/>
                    <a:p>
                      <a:pPr algn="ctr"/>
                      <a:r>
                        <a:rPr lang="en-US" dirty="0"/>
                        <a:t>T</a:t>
                      </a:r>
                    </a:p>
                  </a:txBody>
                  <a:tcPr/>
                </a:tc>
                <a:tc>
                  <a:txBody>
                    <a:bodyPr/>
                    <a:lstStyle/>
                    <a:p>
                      <a:pPr algn="ctr"/>
                      <a:r>
                        <a:rPr lang="en-US" dirty="0"/>
                        <a:t>Y0</a:t>
                      </a:r>
                    </a:p>
                  </a:txBody>
                  <a:tcPr/>
                </a:tc>
                <a:tc>
                  <a:txBody>
                    <a:bodyPr/>
                    <a:lstStyle/>
                    <a:p>
                      <a:pPr algn="ctr"/>
                      <a:r>
                        <a:rPr lang="en-US" dirty="0"/>
                        <a:t>Y1</a:t>
                      </a:r>
                    </a:p>
                  </a:txBody>
                  <a:tcPr/>
                </a:tc>
                <a:extLst>
                  <a:ext uri="{0D108BD9-81ED-4DB2-BD59-A6C34878D82A}">
                    <a16:rowId xmlns:a16="http://schemas.microsoft.com/office/drawing/2014/main" val="3550999402"/>
                  </a:ext>
                </a:extLst>
              </a:tr>
              <a:tr h="370840">
                <a:tc>
                  <a:txBody>
                    <a:bodyPr/>
                    <a:lstStyle/>
                    <a:p>
                      <a:pPr algn="ctr"/>
                      <a:endParaRPr lang="en-US" dirty="0"/>
                    </a:p>
                  </a:txBody>
                  <a:tcPr/>
                </a:tc>
                <a:tc>
                  <a:txBody>
                    <a:bodyPr/>
                    <a:lstStyle/>
                    <a:p>
                      <a:pPr algn="ctr"/>
                      <a:endParaRPr 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p>
                  </a:txBody>
                  <a:tcPr/>
                </a:tc>
                <a:extLst>
                  <a:ext uri="{0D108BD9-81ED-4DB2-BD59-A6C34878D82A}">
                    <a16:rowId xmlns:a16="http://schemas.microsoft.com/office/drawing/2014/main" val="34464470"/>
                  </a:ext>
                </a:extLst>
              </a:tr>
              <a:tr h="370840">
                <a:tc>
                  <a:txBody>
                    <a:bodyPr/>
                    <a:lstStyle/>
                    <a:p>
                      <a:pPr algn="ctr"/>
                      <a:endParaRPr lang="en-US" dirty="0"/>
                    </a:p>
                  </a:txBody>
                  <a:tcPr/>
                </a:tc>
                <a:tc>
                  <a:txBody>
                    <a:bodyPr/>
                    <a:lstStyle/>
                    <a:p>
                      <a:pPr algn="ctr"/>
                      <a:endParaRPr 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p>
                  </a:txBody>
                  <a:tcPr/>
                </a:tc>
                <a:tc>
                  <a:txBody>
                    <a:bodyPr/>
                    <a:lstStyle/>
                    <a:p>
                      <a:pPr algn="ctr"/>
                      <a:endParaRPr lang="en-US" dirty="0"/>
                    </a:p>
                  </a:txBody>
                  <a:tcPr/>
                </a:tc>
                <a:extLst>
                  <a:ext uri="{0D108BD9-81ED-4DB2-BD59-A6C34878D82A}">
                    <a16:rowId xmlns:a16="http://schemas.microsoft.com/office/drawing/2014/main" val="2637768270"/>
                  </a:ext>
                </a:extLst>
              </a:tr>
              <a:tr h="370840">
                <a:tc>
                  <a:txBody>
                    <a:bodyPr/>
                    <a:lstStyle/>
                    <a:p>
                      <a:pPr algn="ctr"/>
                      <a:endParaRPr lang="en-US" dirty="0"/>
                    </a:p>
                  </a:txBody>
                  <a:tcPr/>
                </a:tc>
                <a:tc>
                  <a:txBody>
                    <a:bodyPr/>
                    <a:lstStyle/>
                    <a:p>
                      <a:pPr algn="ctr"/>
                      <a:endParaRPr 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p>
                  </a:txBody>
                  <a:tcPr/>
                </a:tc>
                <a:extLst>
                  <a:ext uri="{0D108BD9-81ED-4DB2-BD59-A6C34878D82A}">
                    <a16:rowId xmlns:a16="http://schemas.microsoft.com/office/drawing/2014/main" val="4074711065"/>
                  </a:ext>
                </a:extLst>
              </a:tr>
              <a:tr h="370840">
                <a:tc>
                  <a:txBody>
                    <a:bodyPr/>
                    <a:lstStyle/>
                    <a:p>
                      <a:pPr algn="ctr"/>
                      <a:endParaRPr lang="en-US" dirty="0"/>
                    </a:p>
                  </a:txBody>
                  <a:tcPr/>
                </a:tc>
                <a:tc>
                  <a:txBody>
                    <a:bodyPr/>
                    <a:lstStyle/>
                    <a:p>
                      <a:pPr algn="ctr"/>
                      <a:endParaRPr 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p>
                  </a:txBody>
                  <a:tcPr/>
                </a:tc>
                <a:extLst>
                  <a:ext uri="{0D108BD9-81ED-4DB2-BD59-A6C34878D82A}">
                    <a16:rowId xmlns:a16="http://schemas.microsoft.com/office/drawing/2014/main" val="2410159313"/>
                  </a:ext>
                </a:extLst>
              </a:tr>
              <a:tr h="370840">
                <a:tc>
                  <a:txBody>
                    <a:bodyPr/>
                    <a:lstStyle/>
                    <a:p>
                      <a:pPr algn="ctr"/>
                      <a:r>
                        <a:rPr lang="en-US" dirty="0"/>
                        <a:t>2</a:t>
                      </a:r>
                    </a:p>
                  </a:txBody>
                  <a:tcPr/>
                </a:tc>
                <a:tc>
                  <a:txBody>
                    <a:bodyPr/>
                    <a:lstStyle/>
                    <a:p>
                      <a:pPr algn="ctr"/>
                      <a:r>
                        <a:rPr lang="en-US" dirty="0"/>
                        <a:t>0</a:t>
                      </a:r>
                    </a:p>
                  </a:txBody>
                  <a:tcPr/>
                </a:tc>
                <a:tc>
                  <a:txBody>
                    <a:bodyPr/>
                    <a:lstStyle/>
                    <a:p>
                      <a:pPr algn="ctr"/>
                      <a:r>
                        <a:rPr lang="en-US" dirty="0"/>
                        <a:t>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t>
                      </a:r>
                    </a:p>
                  </a:txBody>
                  <a:tcPr/>
                </a:tc>
                <a:extLst>
                  <a:ext uri="{0D108BD9-81ED-4DB2-BD59-A6C34878D82A}">
                    <a16:rowId xmlns:a16="http://schemas.microsoft.com/office/drawing/2014/main" val="752497002"/>
                  </a:ext>
                </a:extLst>
              </a:tr>
              <a:tr h="370840">
                <a:tc>
                  <a:txBody>
                    <a:bodyPr/>
                    <a:lstStyle/>
                    <a:p>
                      <a:pPr algn="ctr"/>
                      <a:r>
                        <a:rPr lang="en-US" dirty="0"/>
                        <a:t>2</a:t>
                      </a:r>
                    </a:p>
                  </a:txBody>
                  <a:tcPr/>
                </a:tc>
                <a:tc>
                  <a:txBody>
                    <a:bodyPr/>
                    <a:lstStyle/>
                    <a:p>
                      <a:pPr algn="ctr"/>
                      <a:r>
                        <a:rPr lang="en-US" dirty="0"/>
                        <a:t>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t>
                      </a:r>
                    </a:p>
                  </a:txBody>
                  <a:tcPr/>
                </a:tc>
                <a:extLst>
                  <a:ext uri="{0D108BD9-81ED-4DB2-BD59-A6C34878D82A}">
                    <a16:rowId xmlns:a16="http://schemas.microsoft.com/office/drawing/2014/main" val="113169308"/>
                  </a:ext>
                </a:extLst>
              </a:tr>
              <a:tr h="370840">
                <a:tc>
                  <a:txBody>
                    <a:bodyPr/>
                    <a:lstStyle/>
                    <a:p>
                      <a:pPr algn="ctr"/>
                      <a:r>
                        <a:rPr lang="en-US" dirty="0"/>
                        <a:t>2</a:t>
                      </a:r>
                    </a:p>
                  </a:txBody>
                  <a:tcPr/>
                </a:tc>
                <a:tc>
                  <a:txBody>
                    <a:bodyPr/>
                    <a:lstStyle/>
                    <a:p>
                      <a:pPr algn="ctr"/>
                      <a:r>
                        <a:rPr lang="en-US" dirty="0"/>
                        <a:t>0</a:t>
                      </a:r>
                    </a:p>
                  </a:txBody>
                  <a:tcPr/>
                </a:tc>
                <a:tc>
                  <a:txBody>
                    <a:bodyPr/>
                    <a:lstStyle/>
                    <a:p>
                      <a:pPr algn="ctr"/>
                      <a:r>
                        <a:rPr lang="en-US" dirty="0"/>
                        <a:t>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t>
                      </a:r>
                    </a:p>
                  </a:txBody>
                  <a:tcPr/>
                </a:tc>
                <a:extLst>
                  <a:ext uri="{0D108BD9-81ED-4DB2-BD59-A6C34878D82A}">
                    <a16:rowId xmlns:a16="http://schemas.microsoft.com/office/drawing/2014/main" val="3990381016"/>
                  </a:ext>
                </a:extLst>
              </a:tr>
              <a:tr h="370840">
                <a:tc>
                  <a:txBody>
                    <a:bodyPr/>
                    <a:lstStyle/>
                    <a:p>
                      <a:pPr algn="ctr"/>
                      <a:r>
                        <a:rPr lang="en-US" dirty="0"/>
                        <a:t>2</a:t>
                      </a:r>
                    </a:p>
                  </a:txBody>
                  <a:tcPr>
                    <a:lnB w="12700" cap="flat" cmpd="sng" algn="ctr">
                      <a:solidFill>
                        <a:schemeClr val="tx1"/>
                      </a:solidFill>
                      <a:prstDash val="solid"/>
                      <a:round/>
                      <a:headEnd type="none" w="med" len="med"/>
                      <a:tailEnd type="none" w="med" len="med"/>
                    </a:lnB>
                  </a:tcPr>
                </a:tc>
                <a:tc>
                  <a:txBody>
                    <a:bodyPr/>
                    <a:lstStyle/>
                    <a:p>
                      <a:pPr algn="ctr"/>
                      <a:r>
                        <a:rPr lang="en-US" dirty="0"/>
                        <a:t>1</a:t>
                      </a:r>
                    </a:p>
                  </a:txBody>
                  <a:tcPr>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t>
                      </a:r>
                    </a:p>
                  </a:txBody>
                  <a:tcPr>
                    <a:lnB w="12700" cap="flat" cmpd="sng" algn="ctr">
                      <a:solidFill>
                        <a:schemeClr val="tx1"/>
                      </a:solidFill>
                      <a:prstDash val="solid"/>
                      <a:round/>
                      <a:headEnd type="none" w="med" len="med"/>
                      <a:tailEnd type="none" w="med" len="med"/>
                    </a:lnB>
                  </a:tcPr>
                </a:tc>
                <a:tc>
                  <a:txBody>
                    <a:bodyPr/>
                    <a:lstStyle/>
                    <a:p>
                      <a:pPr algn="ctr"/>
                      <a:r>
                        <a:rPr lang="en-US" dirty="0"/>
                        <a:t>1/4</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98422865"/>
                  </a:ext>
                </a:extLst>
              </a:tr>
              <a:tr h="370840">
                <a:tc>
                  <a:txBody>
                    <a:bodyPr/>
                    <a:lstStyle/>
                    <a:p>
                      <a:pPr algn="ctr"/>
                      <a:endParaRPr lang="en-US" dirty="0"/>
                    </a:p>
                  </a:txBody>
                  <a:tcPr>
                    <a:lnT w="12700" cap="flat" cmpd="sng" algn="ctr">
                      <a:solidFill>
                        <a:schemeClr val="tx1"/>
                      </a:solidFill>
                      <a:prstDash val="solid"/>
                      <a:round/>
                      <a:headEnd type="none" w="med" len="med"/>
                      <a:tailEnd type="none" w="med" len="med"/>
                    </a:lnT>
                  </a:tcPr>
                </a:tc>
                <a:tc>
                  <a:txBody>
                    <a:bodyPr/>
                    <a:lstStyle/>
                    <a:p>
                      <a:pPr algn="ctr"/>
                      <a:endParaRPr lang="en-US" dirty="0"/>
                    </a:p>
                  </a:txBody>
                  <a:tcPr>
                    <a:lnT w="12700" cap="flat" cmpd="sng" algn="ctr">
                      <a:solidFill>
                        <a:schemeClr val="tx1"/>
                      </a:solidFill>
                      <a:prstDash val="solid"/>
                      <a:round/>
                      <a:headEnd type="none" w="med" len="med"/>
                      <a:tailEnd type="none" w="med" len="med"/>
                    </a:lnT>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p>
                  </a:txBody>
                  <a:tcPr>
                    <a:lnT w="12700" cap="flat" cmpd="sng" algn="ctr">
                      <a:solidFill>
                        <a:schemeClr val="tx1"/>
                      </a:solidFill>
                      <a:prstDash val="solid"/>
                      <a:round/>
                      <a:headEnd type="none" w="med" len="med"/>
                      <a:tailEnd type="none" w="med" len="med"/>
                    </a:lnT>
                  </a:tcPr>
                </a:tc>
                <a:tc>
                  <a:txBody>
                    <a:bodyPr/>
                    <a:lstStyle/>
                    <a:p>
                      <a:pPr algn="ctr"/>
                      <a:endParaRPr lang="en-US" dirty="0"/>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4015463560"/>
                  </a:ext>
                </a:extLst>
              </a:tr>
            </a:tbl>
          </a:graphicData>
        </a:graphic>
      </p:graphicFrame>
    </p:spTree>
    <p:extLst>
      <p:ext uri="{BB962C8B-B14F-4D97-AF65-F5344CB8AC3E}">
        <p14:creationId xmlns:p14="http://schemas.microsoft.com/office/powerpoint/2010/main" val="319856448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383607" y="285676"/>
            <a:ext cx="4837176" cy="3228143"/>
          </a:xfrm>
          <a:prstGeom prst="rect">
            <a:avLst/>
          </a:prstGeom>
        </p:spPr>
      </p:pic>
      <p:sp>
        <p:nvSpPr>
          <p:cNvPr id="2" name="Title 1"/>
          <p:cNvSpPr>
            <a:spLocks noGrp="1"/>
          </p:cNvSpPr>
          <p:nvPr>
            <p:ph type="title"/>
          </p:nvPr>
        </p:nvSpPr>
        <p:spPr/>
        <p:txBody>
          <a:bodyPr/>
          <a:lstStyle/>
          <a:p>
            <a:endParaRPr lang="en-US" dirty="0"/>
          </a:p>
        </p:txBody>
      </p:sp>
      <p:sp>
        <p:nvSpPr>
          <p:cNvPr id="4" name="Slide Number Placeholder 3"/>
          <p:cNvSpPr>
            <a:spLocks noGrp="1"/>
          </p:cNvSpPr>
          <p:nvPr>
            <p:ph type="sldNum" sz="quarter" idx="12"/>
          </p:nvPr>
        </p:nvSpPr>
        <p:spPr/>
        <p:txBody>
          <a:bodyPr/>
          <a:lstStyle/>
          <a:p>
            <a:fld id="{5F3DA2C8-5B72-4388-8D1E-72C210589DD5}" type="slidenum">
              <a:rPr lang="en-US" smtClean="0"/>
              <a:t>95</a:t>
            </a:fld>
            <a:endParaRPr lang="en-US"/>
          </a:p>
        </p:txBody>
      </p:sp>
      <p:cxnSp>
        <p:nvCxnSpPr>
          <p:cNvPr id="6" name="Straight Arrow Connector 5"/>
          <p:cNvCxnSpPr/>
          <p:nvPr/>
        </p:nvCxnSpPr>
        <p:spPr>
          <a:xfrm>
            <a:off x="5457524" y="2175309"/>
            <a:ext cx="927234" cy="56789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aphicFrame>
        <p:nvGraphicFramePr>
          <p:cNvPr id="8" name="Content Placeholder 8"/>
          <p:cNvGraphicFramePr>
            <a:graphicFrameLocks noGrp="1"/>
          </p:cNvGraphicFramePr>
          <p:nvPr>
            <p:ph idx="1"/>
          </p:nvPr>
        </p:nvGraphicFramePr>
        <p:xfrm>
          <a:off x="6778172" y="332227"/>
          <a:ext cx="1576388" cy="2034720"/>
        </p:xfrm>
        <a:graphic>
          <a:graphicData uri="http://schemas.openxmlformats.org/drawingml/2006/table">
            <a:tbl>
              <a:tblPr firstRow="1" bandRow="1">
                <a:tableStyleId>{5C22544A-7EE6-4342-B048-85BDC9FD1C3A}</a:tableStyleId>
              </a:tblPr>
              <a:tblGrid>
                <a:gridCol w="394097">
                  <a:extLst>
                    <a:ext uri="{9D8B030D-6E8A-4147-A177-3AD203B41FA5}">
                      <a16:colId xmlns:a16="http://schemas.microsoft.com/office/drawing/2014/main" val="3513371150"/>
                    </a:ext>
                  </a:extLst>
                </a:gridCol>
                <a:gridCol w="394097">
                  <a:extLst>
                    <a:ext uri="{9D8B030D-6E8A-4147-A177-3AD203B41FA5}">
                      <a16:colId xmlns:a16="http://schemas.microsoft.com/office/drawing/2014/main" val="3996987234"/>
                    </a:ext>
                  </a:extLst>
                </a:gridCol>
                <a:gridCol w="394097">
                  <a:extLst>
                    <a:ext uri="{9D8B030D-6E8A-4147-A177-3AD203B41FA5}">
                      <a16:colId xmlns:a16="http://schemas.microsoft.com/office/drawing/2014/main" val="2243984000"/>
                    </a:ext>
                  </a:extLst>
                </a:gridCol>
                <a:gridCol w="394097">
                  <a:extLst>
                    <a:ext uri="{9D8B030D-6E8A-4147-A177-3AD203B41FA5}">
                      <a16:colId xmlns:a16="http://schemas.microsoft.com/office/drawing/2014/main" val="3254593173"/>
                    </a:ext>
                  </a:extLst>
                </a:gridCol>
              </a:tblGrid>
              <a:tr h="203472">
                <a:tc>
                  <a:txBody>
                    <a:bodyPr/>
                    <a:lstStyle/>
                    <a:p>
                      <a:pPr algn="ctr"/>
                      <a:r>
                        <a:rPr lang="en-US" sz="1000" dirty="0"/>
                        <a:t>Z</a:t>
                      </a:r>
                    </a:p>
                  </a:txBody>
                  <a:tcPr marL="50171" marR="50171" marT="25086" marB="25086"/>
                </a:tc>
                <a:tc>
                  <a:txBody>
                    <a:bodyPr/>
                    <a:lstStyle/>
                    <a:p>
                      <a:pPr algn="ctr"/>
                      <a:r>
                        <a:rPr lang="en-US" sz="1000" dirty="0"/>
                        <a:t>T</a:t>
                      </a:r>
                    </a:p>
                  </a:txBody>
                  <a:tcPr marL="50171" marR="50171" marT="25086" marB="25086"/>
                </a:tc>
                <a:tc>
                  <a:txBody>
                    <a:bodyPr/>
                    <a:lstStyle/>
                    <a:p>
                      <a:pPr algn="ctr"/>
                      <a:r>
                        <a:rPr lang="en-US" sz="1000" dirty="0"/>
                        <a:t>Y0</a:t>
                      </a:r>
                    </a:p>
                  </a:txBody>
                  <a:tcPr marL="50171" marR="50171" marT="25086" marB="25086"/>
                </a:tc>
                <a:tc>
                  <a:txBody>
                    <a:bodyPr/>
                    <a:lstStyle/>
                    <a:p>
                      <a:pPr algn="ctr"/>
                      <a:r>
                        <a:rPr lang="en-US" sz="1000" dirty="0"/>
                        <a:t>Y1</a:t>
                      </a:r>
                    </a:p>
                  </a:txBody>
                  <a:tcPr marL="50171" marR="50171" marT="25086" marB="25086"/>
                </a:tc>
                <a:extLst>
                  <a:ext uri="{0D108BD9-81ED-4DB2-BD59-A6C34878D82A}">
                    <a16:rowId xmlns:a16="http://schemas.microsoft.com/office/drawing/2014/main" val="3550999402"/>
                  </a:ext>
                </a:extLst>
              </a:tr>
              <a:tr h="203472">
                <a:tc>
                  <a:txBody>
                    <a:bodyPr/>
                    <a:lstStyle/>
                    <a:p>
                      <a:pPr algn="ctr"/>
                      <a:endParaRPr lang="en-US" sz="1000" dirty="0"/>
                    </a:p>
                  </a:txBody>
                  <a:tcPr marL="50171" marR="50171" marT="25086" marB="25086"/>
                </a:tc>
                <a:tc>
                  <a:txBody>
                    <a:bodyPr/>
                    <a:lstStyle/>
                    <a:p>
                      <a:pPr algn="ctr"/>
                      <a:endParaRPr lang="en-US" sz="1000" dirty="0"/>
                    </a:p>
                  </a:txBody>
                  <a:tcPr marL="50171" marR="50171" marT="25086" marB="25086"/>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000" dirty="0"/>
                    </a:p>
                  </a:txBody>
                  <a:tcPr marL="50171" marR="50171" marT="25086" marB="25086"/>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000" dirty="0"/>
                    </a:p>
                  </a:txBody>
                  <a:tcPr marL="50171" marR="50171" marT="25086" marB="25086"/>
                </a:tc>
                <a:extLst>
                  <a:ext uri="{0D108BD9-81ED-4DB2-BD59-A6C34878D82A}">
                    <a16:rowId xmlns:a16="http://schemas.microsoft.com/office/drawing/2014/main" val="34464470"/>
                  </a:ext>
                </a:extLst>
              </a:tr>
              <a:tr h="203472">
                <a:tc>
                  <a:txBody>
                    <a:bodyPr/>
                    <a:lstStyle/>
                    <a:p>
                      <a:pPr algn="ctr"/>
                      <a:endParaRPr lang="en-US" sz="1000" dirty="0"/>
                    </a:p>
                  </a:txBody>
                  <a:tcPr marL="50171" marR="50171" marT="25086" marB="25086"/>
                </a:tc>
                <a:tc>
                  <a:txBody>
                    <a:bodyPr/>
                    <a:lstStyle/>
                    <a:p>
                      <a:pPr algn="ctr"/>
                      <a:endParaRPr lang="en-US" sz="1000" dirty="0"/>
                    </a:p>
                  </a:txBody>
                  <a:tcPr marL="50171" marR="50171" marT="25086" marB="25086"/>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000" dirty="0"/>
                    </a:p>
                  </a:txBody>
                  <a:tcPr marL="50171" marR="50171" marT="25086" marB="25086"/>
                </a:tc>
                <a:tc>
                  <a:txBody>
                    <a:bodyPr/>
                    <a:lstStyle/>
                    <a:p>
                      <a:pPr algn="ctr"/>
                      <a:endParaRPr lang="en-US" sz="1000" dirty="0"/>
                    </a:p>
                  </a:txBody>
                  <a:tcPr marL="50171" marR="50171" marT="25086" marB="25086"/>
                </a:tc>
                <a:extLst>
                  <a:ext uri="{0D108BD9-81ED-4DB2-BD59-A6C34878D82A}">
                    <a16:rowId xmlns:a16="http://schemas.microsoft.com/office/drawing/2014/main" val="2637768270"/>
                  </a:ext>
                </a:extLst>
              </a:tr>
              <a:tr h="203472">
                <a:tc>
                  <a:txBody>
                    <a:bodyPr/>
                    <a:lstStyle/>
                    <a:p>
                      <a:pPr algn="ctr"/>
                      <a:endParaRPr lang="en-US" sz="1000" dirty="0"/>
                    </a:p>
                  </a:txBody>
                  <a:tcPr marL="50171" marR="50171" marT="25086" marB="25086"/>
                </a:tc>
                <a:tc>
                  <a:txBody>
                    <a:bodyPr/>
                    <a:lstStyle/>
                    <a:p>
                      <a:pPr algn="ctr"/>
                      <a:endParaRPr lang="en-US" sz="1000" dirty="0"/>
                    </a:p>
                  </a:txBody>
                  <a:tcPr marL="50171" marR="50171" marT="25086" marB="25086"/>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000" dirty="0"/>
                    </a:p>
                  </a:txBody>
                  <a:tcPr marL="50171" marR="50171" marT="25086" marB="25086"/>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000" dirty="0"/>
                    </a:p>
                  </a:txBody>
                  <a:tcPr marL="50171" marR="50171" marT="25086" marB="25086"/>
                </a:tc>
                <a:extLst>
                  <a:ext uri="{0D108BD9-81ED-4DB2-BD59-A6C34878D82A}">
                    <a16:rowId xmlns:a16="http://schemas.microsoft.com/office/drawing/2014/main" val="4074711065"/>
                  </a:ext>
                </a:extLst>
              </a:tr>
              <a:tr h="203472">
                <a:tc>
                  <a:txBody>
                    <a:bodyPr/>
                    <a:lstStyle/>
                    <a:p>
                      <a:pPr algn="ctr"/>
                      <a:endParaRPr lang="en-US" sz="1000" dirty="0"/>
                    </a:p>
                  </a:txBody>
                  <a:tcPr marL="50171" marR="50171" marT="25086" marB="25086"/>
                </a:tc>
                <a:tc>
                  <a:txBody>
                    <a:bodyPr/>
                    <a:lstStyle/>
                    <a:p>
                      <a:pPr algn="ctr"/>
                      <a:endParaRPr lang="en-US" sz="1000" dirty="0"/>
                    </a:p>
                  </a:txBody>
                  <a:tcPr marL="50171" marR="50171" marT="25086" marB="25086"/>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000" dirty="0"/>
                    </a:p>
                  </a:txBody>
                  <a:tcPr marL="50171" marR="50171" marT="25086" marB="25086"/>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000" dirty="0"/>
                    </a:p>
                  </a:txBody>
                  <a:tcPr marL="50171" marR="50171" marT="25086" marB="25086"/>
                </a:tc>
                <a:extLst>
                  <a:ext uri="{0D108BD9-81ED-4DB2-BD59-A6C34878D82A}">
                    <a16:rowId xmlns:a16="http://schemas.microsoft.com/office/drawing/2014/main" val="2410159313"/>
                  </a:ext>
                </a:extLst>
              </a:tr>
              <a:tr h="203472">
                <a:tc>
                  <a:txBody>
                    <a:bodyPr/>
                    <a:lstStyle/>
                    <a:p>
                      <a:pPr algn="ctr"/>
                      <a:r>
                        <a:rPr lang="en-US" sz="1000" dirty="0"/>
                        <a:t>2</a:t>
                      </a:r>
                    </a:p>
                  </a:txBody>
                  <a:tcPr marL="50171" marR="50171" marT="25086" marB="25086"/>
                </a:tc>
                <a:tc>
                  <a:txBody>
                    <a:bodyPr/>
                    <a:lstStyle/>
                    <a:p>
                      <a:pPr algn="ctr"/>
                      <a:r>
                        <a:rPr lang="en-US" sz="1000" dirty="0"/>
                        <a:t>0</a:t>
                      </a:r>
                    </a:p>
                  </a:txBody>
                  <a:tcPr marL="50171" marR="50171" marT="25086" marB="25086"/>
                </a:tc>
                <a:tc>
                  <a:txBody>
                    <a:bodyPr/>
                    <a:lstStyle/>
                    <a:p>
                      <a:pPr algn="ctr"/>
                      <a:r>
                        <a:rPr lang="en-US" sz="1000" dirty="0"/>
                        <a:t>0</a:t>
                      </a:r>
                    </a:p>
                  </a:txBody>
                  <a:tcPr marL="50171" marR="50171" marT="25086" marB="25086"/>
                </a:tc>
                <a:tc>
                  <a:txBody>
                    <a:bodyPr/>
                    <a:lstStyle/>
                    <a:p>
                      <a:pPr algn="ctr"/>
                      <a:r>
                        <a:rPr lang="en-US" sz="1000" dirty="0">
                          <a:solidFill>
                            <a:schemeClr val="bg1">
                              <a:lumMod val="65000"/>
                            </a:schemeClr>
                          </a:solidFill>
                        </a:rPr>
                        <a:t>1/4</a:t>
                      </a:r>
                    </a:p>
                  </a:txBody>
                  <a:tcPr marL="50171" marR="50171" marT="25086" marB="25086"/>
                </a:tc>
                <a:extLst>
                  <a:ext uri="{0D108BD9-81ED-4DB2-BD59-A6C34878D82A}">
                    <a16:rowId xmlns:a16="http://schemas.microsoft.com/office/drawing/2014/main" val="752497002"/>
                  </a:ext>
                </a:extLst>
              </a:tr>
              <a:tr h="203472">
                <a:tc>
                  <a:txBody>
                    <a:bodyPr/>
                    <a:lstStyle/>
                    <a:p>
                      <a:pPr algn="ctr"/>
                      <a:r>
                        <a:rPr lang="en-US" sz="1000" dirty="0"/>
                        <a:t>2</a:t>
                      </a:r>
                    </a:p>
                  </a:txBody>
                  <a:tcPr marL="50171" marR="50171" marT="25086" marB="25086"/>
                </a:tc>
                <a:tc>
                  <a:txBody>
                    <a:bodyPr/>
                    <a:lstStyle/>
                    <a:p>
                      <a:pPr algn="ctr"/>
                      <a:r>
                        <a:rPr lang="en-US" sz="1000" dirty="0"/>
                        <a:t>0</a:t>
                      </a:r>
                    </a:p>
                  </a:txBody>
                  <a:tcPr marL="50171" marR="50171" marT="25086" marB="25086"/>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dirty="0"/>
                        <a:t>0</a:t>
                      </a:r>
                    </a:p>
                  </a:txBody>
                  <a:tcPr marL="50171" marR="50171" marT="25086" marB="25086"/>
                </a:tc>
                <a:tc>
                  <a:txBody>
                    <a:bodyPr/>
                    <a:lstStyle/>
                    <a:p>
                      <a:pPr algn="ctr"/>
                      <a:r>
                        <a:rPr lang="en-US" sz="1000" dirty="0">
                          <a:solidFill>
                            <a:schemeClr val="bg1">
                              <a:lumMod val="65000"/>
                            </a:schemeClr>
                          </a:solidFill>
                        </a:rPr>
                        <a:t>1/4</a:t>
                      </a:r>
                    </a:p>
                  </a:txBody>
                  <a:tcPr marL="50171" marR="50171" marT="25086" marB="25086"/>
                </a:tc>
                <a:extLst>
                  <a:ext uri="{0D108BD9-81ED-4DB2-BD59-A6C34878D82A}">
                    <a16:rowId xmlns:a16="http://schemas.microsoft.com/office/drawing/2014/main" val="113169308"/>
                  </a:ext>
                </a:extLst>
              </a:tr>
              <a:tr h="203472">
                <a:tc>
                  <a:txBody>
                    <a:bodyPr/>
                    <a:lstStyle/>
                    <a:p>
                      <a:pPr algn="ctr"/>
                      <a:r>
                        <a:rPr lang="en-US" sz="1000" dirty="0"/>
                        <a:t>2</a:t>
                      </a:r>
                    </a:p>
                  </a:txBody>
                  <a:tcPr marL="50171" marR="50171" marT="25086" marB="25086"/>
                </a:tc>
                <a:tc>
                  <a:txBody>
                    <a:bodyPr/>
                    <a:lstStyle/>
                    <a:p>
                      <a:pPr algn="ctr"/>
                      <a:r>
                        <a:rPr lang="en-US" sz="1000" dirty="0"/>
                        <a:t>0</a:t>
                      </a:r>
                    </a:p>
                  </a:txBody>
                  <a:tcPr marL="50171" marR="50171" marT="25086" marB="25086"/>
                </a:tc>
                <a:tc>
                  <a:txBody>
                    <a:bodyPr/>
                    <a:lstStyle/>
                    <a:p>
                      <a:pPr algn="ctr"/>
                      <a:r>
                        <a:rPr lang="en-US" sz="1000" dirty="0"/>
                        <a:t>0</a:t>
                      </a:r>
                    </a:p>
                  </a:txBody>
                  <a:tcPr marL="50171" marR="50171" marT="25086" marB="25086"/>
                </a:tc>
                <a:tc>
                  <a:txBody>
                    <a:bodyPr/>
                    <a:lstStyle/>
                    <a:p>
                      <a:pPr algn="ctr"/>
                      <a:r>
                        <a:rPr lang="en-US" sz="1000" dirty="0">
                          <a:solidFill>
                            <a:schemeClr val="bg1">
                              <a:lumMod val="65000"/>
                            </a:schemeClr>
                          </a:solidFill>
                        </a:rPr>
                        <a:t>1/4</a:t>
                      </a:r>
                    </a:p>
                  </a:txBody>
                  <a:tcPr marL="50171" marR="50171" marT="25086" marB="25086"/>
                </a:tc>
                <a:extLst>
                  <a:ext uri="{0D108BD9-81ED-4DB2-BD59-A6C34878D82A}">
                    <a16:rowId xmlns:a16="http://schemas.microsoft.com/office/drawing/2014/main" val="3990381016"/>
                  </a:ext>
                </a:extLst>
              </a:tr>
              <a:tr h="203472">
                <a:tc>
                  <a:txBody>
                    <a:bodyPr/>
                    <a:lstStyle/>
                    <a:p>
                      <a:pPr algn="ctr"/>
                      <a:r>
                        <a:rPr lang="en-US" sz="1000" dirty="0"/>
                        <a:t>2</a:t>
                      </a:r>
                    </a:p>
                  </a:txBody>
                  <a:tcPr marL="50171" marR="50171" marT="25086" marB="25086">
                    <a:lnB w="12700" cap="flat" cmpd="sng" algn="ctr">
                      <a:solidFill>
                        <a:schemeClr val="tx1"/>
                      </a:solidFill>
                      <a:prstDash val="solid"/>
                      <a:round/>
                      <a:headEnd type="none" w="med" len="med"/>
                      <a:tailEnd type="none" w="med" len="med"/>
                    </a:lnB>
                  </a:tcPr>
                </a:tc>
                <a:tc>
                  <a:txBody>
                    <a:bodyPr/>
                    <a:lstStyle/>
                    <a:p>
                      <a:pPr algn="ctr"/>
                      <a:r>
                        <a:rPr lang="en-US" sz="1000" dirty="0"/>
                        <a:t>1</a:t>
                      </a:r>
                    </a:p>
                  </a:txBody>
                  <a:tcPr marL="50171" marR="50171" marT="25086" marB="25086">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dirty="0">
                          <a:solidFill>
                            <a:schemeClr val="bg1">
                              <a:lumMod val="65000"/>
                            </a:schemeClr>
                          </a:solidFill>
                        </a:rPr>
                        <a:t>0</a:t>
                      </a:r>
                    </a:p>
                  </a:txBody>
                  <a:tcPr marL="50171" marR="50171" marT="25086" marB="25086">
                    <a:lnB w="12700" cap="flat" cmpd="sng" algn="ctr">
                      <a:solidFill>
                        <a:schemeClr val="tx1"/>
                      </a:solidFill>
                      <a:prstDash val="solid"/>
                      <a:round/>
                      <a:headEnd type="none" w="med" len="med"/>
                      <a:tailEnd type="none" w="med" len="med"/>
                    </a:lnB>
                  </a:tcPr>
                </a:tc>
                <a:tc>
                  <a:txBody>
                    <a:bodyPr/>
                    <a:lstStyle/>
                    <a:p>
                      <a:pPr algn="ctr"/>
                      <a:r>
                        <a:rPr lang="en-US" sz="1000" dirty="0"/>
                        <a:t>1/4</a:t>
                      </a:r>
                    </a:p>
                  </a:txBody>
                  <a:tcPr marL="50171" marR="50171" marT="25086" marB="25086">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98422865"/>
                  </a:ext>
                </a:extLst>
              </a:tr>
              <a:tr h="203472">
                <a:tc>
                  <a:txBody>
                    <a:bodyPr/>
                    <a:lstStyle/>
                    <a:p>
                      <a:pPr algn="ctr"/>
                      <a:endParaRPr lang="en-US" sz="1000" dirty="0"/>
                    </a:p>
                  </a:txBody>
                  <a:tcPr marL="50171" marR="50171" marT="25086" marB="25086">
                    <a:lnT w="12700" cap="flat" cmpd="sng" algn="ctr">
                      <a:solidFill>
                        <a:schemeClr val="tx1"/>
                      </a:solidFill>
                      <a:prstDash val="solid"/>
                      <a:round/>
                      <a:headEnd type="none" w="med" len="med"/>
                      <a:tailEnd type="none" w="med" len="med"/>
                    </a:lnT>
                  </a:tcPr>
                </a:tc>
                <a:tc>
                  <a:txBody>
                    <a:bodyPr/>
                    <a:lstStyle/>
                    <a:p>
                      <a:pPr algn="ctr"/>
                      <a:endParaRPr lang="en-US" sz="1000" dirty="0"/>
                    </a:p>
                  </a:txBody>
                  <a:tcPr marL="50171" marR="50171" marT="25086" marB="25086">
                    <a:lnT w="12700" cap="flat" cmpd="sng" algn="ctr">
                      <a:solidFill>
                        <a:schemeClr val="tx1"/>
                      </a:solidFill>
                      <a:prstDash val="solid"/>
                      <a:round/>
                      <a:headEnd type="none" w="med" len="med"/>
                      <a:tailEnd type="none" w="med" len="med"/>
                    </a:lnT>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dirty="0"/>
                        <a:t>0</a:t>
                      </a:r>
                    </a:p>
                  </a:txBody>
                  <a:tcPr marL="50171" marR="50171" marT="25086" marB="25086">
                    <a:lnT w="12700" cap="flat" cmpd="sng" algn="ctr">
                      <a:solidFill>
                        <a:schemeClr val="tx1"/>
                      </a:solidFill>
                      <a:prstDash val="solid"/>
                      <a:round/>
                      <a:headEnd type="none" w="med" len="med"/>
                      <a:tailEnd type="none" w="med" len="med"/>
                    </a:lnT>
                  </a:tcPr>
                </a:tc>
                <a:tc>
                  <a:txBody>
                    <a:bodyPr/>
                    <a:lstStyle/>
                    <a:p>
                      <a:pPr algn="ctr"/>
                      <a:r>
                        <a:rPr lang="en-US" sz="1000" dirty="0"/>
                        <a:t>.25</a:t>
                      </a:r>
                    </a:p>
                  </a:txBody>
                  <a:tcPr marL="50171" marR="50171" marT="25086" marB="25086">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4015463560"/>
                  </a:ext>
                </a:extLst>
              </a:tr>
            </a:tbl>
          </a:graphicData>
        </a:graphic>
      </p:graphicFrame>
      <p:graphicFrame>
        <p:nvGraphicFramePr>
          <p:cNvPr id="10" name="Content Placeholder 8"/>
          <p:cNvGraphicFramePr>
            <a:graphicFrameLocks/>
          </p:cNvGraphicFramePr>
          <p:nvPr/>
        </p:nvGraphicFramePr>
        <p:xfrm>
          <a:off x="6778172" y="2743200"/>
          <a:ext cx="1576388" cy="2110008"/>
        </p:xfrm>
        <a:graphic>
          <a:graphicData uri="http://schemas.openxmlformats.org/drawingml/2006/table">
            <a:tbl>
              <a:tblPr firstRow="1" bandRow="1">
                <a:tableStyleId>{5C22544A-7EE6-4342-B048-85BDC9FD1C3A}</a:tableStyleId>
              </a:tblPr>
              <a:tblGrid>
                <a:gridCol w="394097">
                  <a:extLst>
                    <a:ext uri="{9D8B030D-6E8A-4147-A177-3AD203B41FA5}">
                      <a16:colId xmlns:a16="http://schemas.microsoft.com/office/drawing/2014/main" val="3513371150"/>
                    </a:ext>
                  </a:extLst>
                </a:gridCol>
                <a:gridCol w="394097">
                  <a:extLst>
                    <a:ext uri="{9D8B030D-6E8A-4147-A177-3AD203B41FA5}">
                      <a16:colId xmlns:a16="http://schemas.microsoft.com/office/drawing/2014/main" val="3996987234"/>
                    </a:ext>
                  </a:extLst>
                </a:gridCol>
                <a:gridCol w="394097">
                  <a:extLst>
                    <a:ext uri="{9D8B030D-6E8A-4147-A177-3AD203B41FA5}">
                      <a16:colId xmlns:a16="http://schemas.microsoft.com/office/drawing/2014/main" val="2243984000"/>
                    </a:ext>
                  </a:extLst>
                </a:gridCol>
                <a:gridCol w="394097">
                  <a:extLst>
                    <a:ext uri="{9D8B030D-6E8A-4147-A177-3AD203B41FA5}">
                      <a16:colId xmlns:a16="http://schemas.microsoft.com/office/drawing/2014/main" val="3254593173"/>
                    </a:ext>
                  </a:extLst>
                </a:gridCol>
              </a:tblGrid>
              <a:tr h="203472">
                <a:tc>
                  <a:txBody>
                    <a:bodyPr/>
                    <a:lstStyle/>
                    <a:p>
                      <a:pPr algn="ctr"/>
                      <a:r>
                        <a:rPr lang="en-US" sz="1000" dirty="0"/>
                        <a:t>Z</a:t>
                      </a:r>
                    </a:p>
                  </a:txBody>
                  <a:tcPr marL="50171" marR="50171" marT="25086" marB="25086"/>
                </a:tc>
                <a:tc>
                  <a:txBody>
                    <a:bodyPr/>
                    <a:lstStyle/>
                    <a:p>
                      <a:pPr algn="ctr"/>
                      <a:r>
                        <a:rPr lang="en-US" sz="1000" dirty="0"/>
                        <a:t>T</a:t>
                      </a:r>
                    </a:p>
                  </a:txBody>
                  <a:tcPr marL="50171" marR="50171" marT="25086" marB="25086"/>
                </a:tc>
                <a:tc>
                  <a:txBody>
                    <a:bodyPr/>
                    <a:lstStyle/>
                    <a:p>
                      <a:pPr algn="ctr"/>
                      <a:r>
                        <a:rPr lang="en-US" sz="1000" dirty="0"/>
                        <a:t>Y0</a:t>
                      </a:r>
                    </a:p>
                  </a:txBody>
                  <a:tcPr marL="50171" marR="50171" marT="25086" marB="25086"/>
                </a:tc>
                <a:tc>
                  <a:txBody>
                    <a:bodyPr/>
                    <a:lstStyle/>
                    <a:p>
                      <a:pPr algn="ctr"/>
                      <a:r>
                        <a:rPr lang="en-US" sz="1000" dirty="0"/>
                        <a:t>Y1</a:t>
                      </a:r>
                    </a:p>
                  </a:txBody>
                  <a:tcPr marL="50171" marR="50171" marT="25086" marB="25086"/>
                </a:tc>
                <a:extLst>
                  <a:ext uri="{0D108BD9-81ED-4DB2-BD59-A6C34878D82A}">
                    <a16:rowId xmlns:a16="http://schemas.microsoft.com/office/drawing/2014/main" val="3550999402"/>
                  </a:ext>
                </a:extLst>
              </a:tr>
              <a:tr h="204742">
                <a:tc>
                  <a:txBody>
                    <a:bodyPr/>
                    <a:lstStyle/>
                    <a:p>
                      <a:pPr algn="ctr"/>
                      <a:r>
                        <a:rPr lang="en-US" sz="1100" dirty="0"/>
                        <a:t>1</a:t>
                      </a:r>
                    </a:p>
                  </a:txBody>
                  <a:tcPr marL="54655" marR="54655" marT="27327" marB="27327"/>
                </a:tc>
                <a:tc>
                  <a:txBody>
                    <a:bodyPr/>
                    <a:lstStyle/>
                    <a:p>
                      <a:pPr algn="ctr"/>
                      <a:r>
                        <a:rPr lang="en-US" sz="1100" dirty="0"/>
                        <a:t>1</a:t>
                      </a:r>
                    </a:p>
                  </a:txBody>
                  <a:tcPr marL="54655" marR="54655" marT="27327" marB="27327"/>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solidFill>
                            <a:schemeClr val="bg1">
                              <a:lumMod val="65000"/>
                            </a:schemeClr>
                          </a:solidFill>
                        </a:rPr>
                        <a:t>0</a:t>
                      </a:r>
                    </a:p>
                  </a:txBody>
                  <a:tcPr marL="54655" marR="54655" marT="27327" marB="27327"/>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t>2</a:t>
                      </a:r>
                    </a:p>
                  </a:txBody>
                  <a:tcPr marL="54655" marR="54655" marT="27327" marB="27327"/>
                </a:tc>
                <a:extLst>
                  <a:ext uri="{0D108BD9-81ED-4DB2-BD59-A6C34878D82A}">
                    <a16:rowId xmlns:a16="http://schemas.microsoft.com/office/drawing/2014/main" val="34464470"/>
                  </a:ext>
                </a:extLst>
              </a:tr>
              <a:tr h="203472">
                <a:tc>
                  <a:txBody>
                    <a:bodyPr/>
                    <a:lstStyle/>
                    <a:p>
                      <a:pPr algn="ctr"/>
                      <a:r>
                        <a:rPr lang="en-US" sz="1100" dirty="0"/>
                        <a:t>1</a:t>
                      </a:r>
                    </a:p>
                  </a:txBody>
                  <a:tcPr marL="54655" marR="54655" marT="27327" marB="27327"/>
                </a:tc>
                <a:tc>
                  <a:txBody>
                    <a:bodyPr/>
                    <a:lstStyle/>
                    <a:p>
                      <a:pPr algn="ctr"/>
                      <a:r>
                        <a:rPr lang="en-US" sz="1100" dirty="0"/>
                        <a:t>1</a:t>
                      </a:r>
                    </a:p>
                  </a:txBody>
                  <a:tcPr marL="54655" marR="54655" marT="27327" marB="27327"/>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solidFill>
                            <a:schemeClr val="bg1">
                              <a:lumMod val="65000"/>
                            </a:schemeClr>
                          </a:solidFill>
                        </a:rPr>
                        <a:t>0</a:t>
                      </a:r>
                    </a:p>
                  </a:txBody>
                  <a:tcPr marL="54655" marR="54655" marT="27327" marB="27327"/>
                </a:tc>
                <a:tc>
                  <a:txBody>
                    <a:bodyPr/>
                    <a:lstStyle/>
                    <a:p>
                      <a:pPr algn="ctr"/>
                      <a:r>
                        <a:rPr lang="en-US" sz="1100" dirty="0"/>
                        <a:t>2</a:t>
                      </a:r>
                    </a:p>
                  </a:txBody>
                  <a:tcPr marL="54655" marR="54655" marT="27327" marB="27327"/>
                </a:tc>
                <a:extLst>
                  <a:ext uri="{0D108BD9-81ED-4DB2-BD59-A6C34878D82A}">
                    <a16:rowId xmlns:a16="http://schemas.microsoft.com/office/drawing/2014/main" val="2637768270"/>
                  </a:ext>
                </a:extLst>
              </a:tr>
              <a:tr h="203472">
                <a:tc>
                  <a:txBody>
                    <a:bodyPr/>
                    <a:lstStyle/>
                    <a:p>
                      <a:pPr algn="ctr"/>
                      <a:r>
                        <a:rPr lang="en-US" sz="1100" dirty="0"/>
                        <a:t>1</a:t>
                      </a:r>
                    </a:p>
                  </a:txBody>
                  <a:tcPr marL="54655" marR="54655" marT="27327" marB="27327"/>
                </a:tc>
                <a:tc>
                  <a:txBody>
                    <a:bodyPr/>
                    <a:lstStyle/>
                    <a:p>
                      <a:pPr algn="ctr"/>
                      <a:r>
                        <a:rPr lang="en-US" sz="1100" dirty="0"/>
                        <a:t>1</a:t>
                      </a:r>
                    </a:p>
                  </a:txBody>
                  <a:tcPr marL="54655" marR="54655" marT="27327" marB="27327"/>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solidFill>
                            <a:schemeClr val="bg1">
                              <a:lumMod val="65000"/>
                            </a:schemeClr>
                          </a:solidFill>
                        </a:rPr>
                        <a:t>0</a:t>
                      </a:r>
                    </a:p>
                  </a:txBody>
                  <a:tcPr marL="54655" marR="54655" marT="27327" marB="27327"/>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t>2</a:t>
                      </a:r>
                    </a:p>
                  </a:txBody>
                  <a:tcPr marL="54655" marR="54655" marT="27327" marB="27327"/>
                </a:tc>
                <a:extLst>
                  <a:ext uri="{0D108BD9-81ED-4DB2-BD59-A6C34878D82A}">
                    <a16:rowId xmlns:a16="http://schemas.microsoft.com/office/drawing/2014/main" val="4074711065"/>
                  </a:ext>
                </a:extLst>
              </a:tr>
              <a:tr h="203472">
                <a:tc>
                  <a:txBody>
                    <a:bodyPr/>
                    <a:lstStyle/>
                    <a:p>
                      <a:pPr algn="ctr"/>
                      <a:r>
                        <a:rPr lang="en-US" sz="1100" dirty="0"/>
                        <a:t>1</a:t>
                      </a:r>
                    </a:p>
                  </a:txBody>
                  <a:tcPr marL="54655" marR="54655" marT="27327" marB="27327"/>
                </a:tc>
                <a:tc>
                  <a:txBody>
                    <a:bodyPr/>
                    <a:lstStyle/>
                    <a:p>
                      <a:pPr algn="ctr"/>
                      <a:r>
                        <a:rPr lang="en-US" sz="1100" dirty="0"/>
                        <a:t>0</a:t>
                      </a:r>
                    </a:p>
                  </a:txBody>
                  <a:tcPr marL="54655" marR="54655" marT="27327" marB="27327"/>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t>0</a:t>
                      </a:r>
                    </a:p>
                  </a:txBody>
                  <a:tcPr marL="54655" marR="54655" marT="27327" marB="27327"/>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solidFill>
                            <a:schemeClr val="bg1">
                              <a:lumMod val="65000"/>
                            </a:schemeClr>
                          </a:solidFill>
                        </a:rPr>
                        <a:t>2</a:t>
                      </a:r>
                    </a:p>
                  </a:txBody>
                  <a:tcPr marL="54655" marR="54655" marT="27327" marB="27327"/>
                </a:tc>
                <a:extLst>
                  <a:ext uri="{0D108BD9-81ED-4DB2-BD59-A6C34878D82A}">
                    <a16:rowId xmlns:a16="http://schemas.microsoft.com/office/drawing/2014/main" val="2410159313"/>
                  </a:ext>
                </a:extLst>
              </a:tr>
              <a:tr h="203472">
                <a:tc>
                  <a:txBody>
                    <a:bodyPr/>
                    <a:lstStyle/>
                    <a:p>
                      <a:pPr algn="ctr"/>
                      <a:endParaRPr lang="en-US" sz="1000" dirty="0"/>
                    </a:p>
                  </a:txBody>
                  <a:tcPr marL="50171" marR="50171" marT="25086" marB="25086"/>
                </a:tc>
                <a:tc>
                  <a:txBody>
                    <a:bodyPr/>
                    <a:lstStyle/>
                    <a:p>
                      <a:pPr algn="ctr"/>
                      <a:endParaRPr lang="en-US" sz="1000" dirty="0"/>
                    </a:p>
                  </a:txBody>
                  <a:tcPr marL="50171" marR="50171" marT="25086" marB="25086"/>
                </a:tc>
                <a:tc>
                  <a:txBody>
                    <a:bodyPr/>
                    <a:lstStyle/>
                    <a:p>
                      <a:pPr algn="ctr"/>
                      <a:endParaRPr lang="en-US" sz="1000" dirty="0"/>
                    </a:p>
                  </a:txBody>
                  <a:tcPr marL="50171" marR="50171" marT="25086" marB="25086"/>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000" dirty="0"/>
                    </a:p>
                  </a:txBody>
                  <a:tcPr marL="50171" marR="50171" marT="25086" marB="25086"/>
                </a:tc>
                <a:extLst>
                  <a:ext uri="{0D108BD9-81ED-4DB2-BD59-A6C34878D82A}">
                    <a16:rowId xmlns:a16="http://schemas.microsoft.com/office/drawing/2014/main" val="752497002"/>
                  </a:ext>
                </a:extLst>
              </a:tr>
              <a:tr h="203472">
                <a:tc>
                  <a:txBody>
                    <a:bodyPr/>
                    <a:lstStyle/>
                    <a:p>
                      <a:pPr algn="ctr"/>
                      <a:endParaRPr lang="en-US" sz="1000" dirty="0"/>
                    </a:p>
                  </a:txBody>
                  <a:tcPr marL="50171" marR="50171" marT="25086" marB="25086"/>
                </a:tc>
                <a:tc>
                  <a:txBody>
                    <a:bodyPr/>
                    <a:lstStyle/>
                    <a:p>
                      <a:pPr algn="ctr"/>
                      <a:endParaRPr lang="en-US" sz="1000" dirty="0"/>
                    </a:p>
                  </a:txBody>
                  <a:tcPr marL="50171" marR="50171" marT="25086" marB="25086"/>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000" dirty="0"/>
                    </a:p>
                  </a:txBody>
                  <a:tcPr marL="50171" marR="50171" marT="25086" marB="25086"/>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000" dirty="0"/>
                    </a:p>
                  </a:txBody>
                  <a:tcPr marL="50171" marR="50171" marT="25086" marB="25086"/>
                </a:tc>
                <a:extLst>
                  <a:ext uri="{0D108BD9-81ED-4DB2-BD59-A6C34878D82A}">
                    <a16:rowId xmlns:a16="http://schemas.microsoft.com/office/drawing/2014/main" val="113169308"/>
                  </a:ext>
                </a:extLst>
              </a:tr>
              <a:tr h="203472">
                <a:tc>
                  <a:txBody>
                    <a:bodyPr/>
                    <a:lstStyle/>
                    <a:p>
                      <a:pPr algn="ctr"/>
                      <a:endParaRPr lang="en-US" sz="1000" dirty="0"/>
                    </a:p>
                  </a:txBody>
                  <a:tcPr marL="50171" marR="50171" marT="25086" marB="25086"/>
                </a:tc>
                <a:tc>
                  <a:txBody>
                    <a:bodyPr/>
                    <a:lstStyle/>
                    <a:p>
                      <a:pPr algn="ctr"/>
                      <a:endParaRPr lang="en-US" sz="1000" dirty="0"/>
                    </a:p>
                  </a:txBody>
                  <a:tcPr marL="50171" marR="50171" marT="25086" marB="25086"/>
                </a:tc>
                <a:tc>
                  <a:txBody>
                    <a:bodyPr/>
                    <a:lstStyle/>
                    <a:p>
                      <a:pPr algn="ctr"/>
                      <a:endParaRPr lang="en-US" sz="1000" dirty="0"/>
                    </a:p>
                  </a:txBody>
                  <a:tcPr marL="50171" marR="50171" marT="25086" marB="25086"/>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000" dirty="0"/>
                    </a:p>
                  </a:txBody>
                  <a:tcPr marL="50171" marR="50171" marT="25086" marB="25086"/>
                </a:tc>
                <a:extLst>
                  <a:ext uri="{0D108BD9-81ED-4DB2-BD59-A6C34878D82A}">
                    <a16:rowId xmlns:a16="http://schemas.microsoft.com/office/drawing/2014/main" val="3990381016"/>
                  </a:ext>
                </a:extLst>
              </a:tr>
              <a:tr h="203472">
                <a:tc>
                  <a:txBody>
                    <a:bodyPr/>
                    <a:lstStyle/>
                    <a:p>
                      <a:pPr algn="ctr"/>
                      <a:endParaRPr lang="en-US" sz="1000" dirty="0"/>
                    </a:p>
                  </a:txBody>
                  <a:tcPr marL="50171" marR="50171" marT="25086" marB="25086">
                    <a:lnB w="12700" cap="flat" cmpd="sng" algn="ctr">
                      <a:solidFill>
                        <a:schemeClr val="tx1"/>
                      </a:solidFill>
                      <a:prstDash val="solid"/>
                      <a:round/>
                      <a:headEnd type="none" w="med" len="med"/>
                      <a:tailEnd type="none" w="med" len="med"/>
                    </a:lnB>
                  </a:tcPr>
                </a:tc>
                <a:tc>
                  <a:txBody>
                    <a:bodyPr/>
                    <a:lstStyle/>
                    <a:p>
                      <a:pPr algn="ctr"/>
                      <a:endParaRPr lang="en-US" sz="1000" dirty="0"/>
                    </a:p>
                  </a:txBody>
                  <a:tcPr marL="50171" marR="50171" marT="25086" marB="25086">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000" dirty="0"/>
                    </a:p>
                  </a:txBody>
                  <a:tcPr marL="50171" marR="50171" marT="25086" marB="25086">
                    <a:lnB w="12700" cap="flat" cmpd="sng" algn="ctr">
                      <a:solidFill>
                        <a:schemeClr val="tx1"/>
                      </a:solidFill>
                      <a:prstDash val="solid"/>
                      <a:round/>
                      <a:headEnd type="none" w="med" len="med"/>
                      <a:tailEnd type="none" w="med" len="med"/>
                    </a:lnB>
                  </a:tcPr>
                </a:tc>
                <a:tc>
                  <a:txBody>
                    <a:bodyPr/>
                    <a:lstStyle/>
                    <a:p>
                      <a:pPr algn="ctr"/>
                      <a:endParaRPr lang="en-US" sz="1000" dirty="0"/>
                    </a:p>
                  </a:txBody>
                  <a:tcPr marL="50171" marR="50171" marT="25086" marB="25086">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98422865"/>
                  </a:ext>
                </a:extLst>
              </a:tr>
              <a:tr h="203472">
                <a:tc>
                  <a:txBody>
                    <a:bodyPr/>
                    <a:lstStyle/>
                    <a:p>
                      <a:pPr algn="ctr"/>
                      <a:endParaRPr lang="en-US" sz="1000" dirty="0"/>
                    </a:p>
                  </a:txBody>
                  <a:tcPr marL="50171" marR="50171" marT="25086" marB="25086">
                    <a:lnT w="12700" cap="flat" cmpd="sng" algn="ctr">
                      <a:solidFill>
                        <a:schemeClr val="tx1"/>
                      </a:solidFill>
                      <a:prstDash val="solid"/>
                      <a:round/>
                      <a:headEnd type="none" w="med" len="med"/>
                      <a:tailEnd type="none" w="med" len="med"/>
                    </a:lnT>
                  </a:tcPr>
                </a:tc>
                <a:tc>
                  <a:txBody>
                    <a:bodyPr/>
                    <a:lstStyle/>
                    <a:p>
                      <a:pPr algn="ctr"/>
                      <a:endParaRPr lang="en-US" sz="1000" dirty="0"/>
                    </a:p>
                  </a:txBody>
                  <a:tcPr marL="50171" marR="50171" marT="25086" marB="25086">
                    <a:lnT w="12700" cap="flat" cmpd="sng" algn="ctr">
                      <a:solidFill>
                        <a:schemeClr val="tx1"/>
                      </a:solidFill>
                      <a:prstDash val="solid"/>
                      <a:round/>
                      <a:headEnd type="none" w="med" len="med"/>
                      <a:tailEnd type="none" w="med" len="med"/>
                    </a:lnT>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dirty="0"/>
                        <a:t>0</a:t>
                      </a:r>
                    </a:p>
                  </a:txBody>
                  <a:tcPr marL="50171" marR="50171" marT="25086" marB="25086">
                    <a:lnT w="12700" cap="flat" cmpd="sng" algn="ctr">
                      <a:solidFill>
                        <a:schemeClr val="tx1"/>
                      </a:solidFill>
                      <a:prstDash val="solid"/>
                      <a:round/>
                      <a:headEnd type="none" w="med" len="med"/>
                      <a:tailEnd type="none" w="med" len="med"/>
                    </a:lnT>
                  </a:tcPr>
                </a:tc>
                <a:tc>
                  <a:txBody>
                    <a:bodyPr/>
                    <a:lstStyle/>
                    <a:p>
                      <a:pPr algn="ctr"/>
                      <a:r>
                        <a:rPr lang="en-US" sz="1000" dirty="0"/>
                        <a:t>2</a:t>
                      </a:r>
                    </a:p>
                  </a:txBody>
                  <a:tcPr marL="50171" marR="50171" marT="25086" marB="25086">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4015463560"/>
                  </a:ext>
                </a:extLst>
              </a:tr>
            </a:tbl>
          </a:graphicData>
        </a:graphic>
      </p:graphicFrame>
      <p:cxnSp>
        <p:nvCxnSpPr>
          <p:cNvPr id="11" name="Straight Arrow Connector 10"/>
          <p:cNvCxnSpPr/>
          <p:nvPr/>
        </p:nvCxnSpPr>
        <p:spPr>
          <a:xfrm>
            <a:off x="5457524" y="460015"/>
            <a:ext cx="927234" cy="56789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2" name="Straight Arrow Connector 11"/>
          <p:cNvCxnSpPr/>
          <p:nvPr/>
        </p:nvCxnSpPr>
        <p:spPr>
          <a:xfrm>
            <a:off x="8957659" y="2679405"/>
            <a:ext cx="927234" cy="56789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 name="TextBox 2"/>
          <p:cNvSpPr txBox="1"/>
          <p:nvPr/>
        </p:nvSpPr>
        <p:spPr>
          <a:xfrm>
            <a:off x="9421276" y="3431253"/>
            <a:ext cx="2015295" cy="369332"/>
          </a:xfrm>
          <a:prstGeom prst="rect">
            <a:avLst/>
          </a:prstGeom>
          <a:noFill/>
        </p:spPr>
        <p:txBody>
          <a:bodyPr wrap="none" rtlCol="0">
            <a:spAutoFit/>
          </a:bodyPr>
          <a:lstStyle/>
          <a:p>
            <a:r>
              <a:rPr lang="en-US" dirty="0"/>
              <a:t>(.25 + 2) / 2 = 1.125</a:t>
            </a:r>
          </a:p>
        </p:txBody>
      </p:sp>
    </p:spTree>
    <p:extLst>
      <p:ext uri="{BB962C8B-B14F-4D97-AF65-F5344CB8AC3E}">
        <p14:creationId xmlns:p14="http://schemas.microsoft.com/office/powerpoint/2010/main" val="429184828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383607" y="285676"/>
            <a:ext cx="4837176" cy="3228143"/>
          </a:xfrm>
          <a:prstGeom prst="rect">
            <a:avLst/>
          </a:prstGeom>
        </p:spPr>
      </p:pic>
      <p:sp>
        <p:nvSpPr>
          <p:cNvPr id="2" name="Title 1"/>
          <p:cNvSpPr>
            <a:spLocks noGrp="1"/>
          </p:cNvSpPr>
          <p:nvPr>
            <p:ph type="title"/>
          </p:nvPr>
        </p:nvSpPr>
        <p:spPr/>
        <p:txBody>
          <a:bodyPr/>
          <a:lstStyle/>
          <a:p>
            <a:endParaRPr lang="en-US" dirty="0"/>
          </a:p>
        </p:txBody>
      </p:sp>
      <p:sp>
        <p:nvSpPr>
          <p:cNvPr id="4" name="Slide Number Placeholder 3"/>
          <p:cNvSpPr>
            <a:spLocks noGrp="1"/>
          </p:cNvSpPr>
          <p:nvPr>
            <p:ph type="sldNum" sz="quarter" idx="12"/>
          </p:nvPr>
        </p:nvSpPr>
        <p:spPr/>
        <p:txBody>
          <a:bodyPr/>
          <a:lstStyle/>
          <a:p>
            <a:fld id="{5F3DA2C8-5B72-4388-8D1E-72C210589DD5}" type="slidenum">
              <a:rPr lang="en-US" smtClean="0"/>
              <a:t>96</a:t>
            </a:fld>
            <a:endParaRPr lang="en-US"/>
          </a:p>
        </p:txBody>
      </p:sp>
      <p:cxnSp>
        <p:nvCxnSpPr>
          <p:cNvPr id="6" name="Straight Arrow Connector 5"/>
          <p:cNvCxnSpPr/>
          <p:nvPr/>
        </p:nvCxnSpPr>
        <p:spPr>
          <a:xfrm>
            <a:off x="5457524" y="2175309"/>
            <a:ext cx="927234" cy="56789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aphicFrame>
        <p:nvGraphicFramePr>
          <p:cNvPr id="8" name="Content Placeholder 8"/>
          <p:cNvGraphicFramePr>
            <a:graphicFrameLocks noGrp="1"/>
          </p:cNvGraphicFramePr>
          <p:nvPr>
            <p:ph idx="1"/>
          </p:nvPr>
        </p:nvGraphicFramePr>
        <p:xfrm>
          <a:off x="6713701" y="2459254"/>
          <a:ext cx="2873060" cy="3708400"/>
        </p:xfrm>
        <a:graphic>
          <a:graphicData uri="http://schemas.openxmlformats.org/drawingml/2006/table">
            <a:tbl>
              <a:tblPr firstRow="1" bandRow="1">
                <a:tableStyleId>{5C22544A-7EE6-4342-B048-85BDC9FD1C3A}</a:tableStyleId>
              </a:tblPr>
              <a:tblGrid>
                <a:gridCol w="718265">
                  <a:extLst>
                    <a:ext uri="{9D8B030D-6E8A-4147-A177-3AD203B41FA5}">
                      <a16:colId xmlns:a16="http://schemas.microsoft.com/office/drawing/2014/main" val="3513371150"/>
                    </a:ext>
                  </a:extLst>
                </a:gridCol>
                <a:gridCol w="718265">
                  <a:extLst>
                    <a:ext uri="{9D8B030D-6E8A-4147-A177-3AD203B41FA5}">
                      <a16:colId xmlns:a16="http://schemas.microsoft.com/office/drawing/2014/main" val="3996987234"/>
                    </a:ext>
                  </a:extLst>
                </a:gridCol>
                <a:gridCol w="718265">
                  <a:extLst>
                    <a:ext uri="{9D8B030D-6E8A-4147-A177-3AD203B41FA5}">
                      <a16:colId xmlns:a16="http://schemas.microsoft.com/office/drawing/2014/main" val="2243984000"/>
                    </a:ext>
                  </a:extLst>
                </a:gridCol>
                <a:gridCol w="718265">
                  <a:extLst>
                    <a:ext uri="{9D8B030D-6E8A-4147-A177-3AD203B41FA5}">
                      <a16:colId xmlns:a16="http://schemas.microsoft.com/office/drawing/2014/main" val="3254593173"/>
                    </a:ext>
                  </a:extLst>
                </a:gridCol>
              </a:tblGrid>
              <a:tr h="370840">
                <a:tc>
                  <a:txBody>
                    <a:bodyPr/>
                    <a:lstStyle/>
                    <a:p>
                      <a:pPr algn="ctr"/>
                      <a:r>
                        <a:rPr lang="en-US" dirty="0"/>
                        <a:t>Z</a:t>
                      </a:r>
                    </a:p>
                  </a:txBody>
                  <a:tcPr/>
                </a:tc>
                <a:tc>
                  <a:txBody>
                    <a:bodyPr/>
                    <a:lstStyle/>
                    <a:p>
                      <a:pPr algn="ctr"/>
                      <a:r>
                        <a:rPr lang="en-US" dirty="0"/>
                        <a:t>T</a:t>
                      </a:r>
                    </a:p>
                  </a:txBody>
                  <a:tcPr/>
                </a:tc>
                <a:tc>
                  <a:txBody>
                    <a:bodyPr/>
                    <a:lstStyle/>
                    <a:p>
                      <a:pPr algn="ctr"/>
                      <a:r>
                        <a:rPr lang="en-US" dirty="0"/>
                        <a:t>Y0</a:t>
                      </a:r>
                    </a:p>
                  </a:txBody>
                  <a:tcPr/>
                </a:tc>
                <a:tc>
                  <a:txBody>
                    <a:bodyPr/>
                    <a:lstStyle/>
                    <a:p>
                      <a:pPr algn="ctr"/>
                      <a:r>
                        <a:rPr lang="en-US" dirty="0"/>
                        <a:t>Y1</a:t>
                      </a:r>
                    </a:p>
                  </a:txBody>
                  <a:tcPr/>
                </a:tc>
                <a:extLst>
                  <a:ext uri="{0D108BD9-81ED-4DB2-BD59-A6C34878D82A}">
                    <a16:rowId xmlns:a16="http://schemas.microsoft.com/office/drawing/2014/main" val="3550999402"/>
                  </a:ext>
                </a:extLst>
              </a:tr>
              <a:tr h="370840">
                <a:tc>
                  <a:txBody>
                    <a:bodyPr/>
                    <a:lstStyle/>
                    <a:p>
                      <a:pPr algn="ctr"/>
                      <a:r>
                        <a:rPr lang="en-US" dirty="0"/>
                        <a:t>1</a:t>
                      </a:r>
                    </a:p>
                  </a:txBody>
                  <a:tcPr/>
                </a:tc>
                <a:tc>
                  <a:txBody>
                    <a:bodyPr/>
                    <a:lstStyle/>
                    <a:p>
                      <a:pPr algn="ctr"/>
                      <a:r>
                        <a:rPr lang="en-US" dirty="0"/>
                        <a:t>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chemeClr val="bg1">
                              <a:lumMod val="65000"/>
                            </a:schemeClr>
                          </a:solidFill>
                        </a:rPr>
                        <a:t>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2</a:t>
                      </a:r>
                    </a:p>
                  </a:txBody>
                  <a:tcPr/>
                </a:tc>
                <a:extLst>
                  <a:ext uri="{0D108BD9-81ED-4DB2-BD59-A6C34878D82A}">
                    <a16:rowId xmlns:a16="http://schemas.microsoft.com/office/drawing/2014/main" val="34464470"/>
                  </a:ext>
                </a:extLst>
              </a:tr>
              <a:tr h="370840">
                <a:tc>
                  <a:txBody>
                    <a:bodyPr/>
                    <a:lstStyle/>
                    <a:p>
                      <a:pPr algn="ctr"/>
                      <a:r>
                        <a:rPr lang="en-US" dirty="0"/>
                        <a:t>1</a:t>
                      </a:r>
                    </a:p>
                  </a:txBody>
                  <a:tcPr/>
                </a:tc>
                <a:tc>
                  <a:txBody>
                    <a:bodyPr/>
                    <a:lstStyle/>
                    <a:p>
                      <a:pPr algn="ctr"/>
                      <a:r>
                        <a:rPr lang="en-US" dirty="0"/>
                        <a:t>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chemeClr val="bg1">
                              <a:lumMod val="65000"/>
                            </a:schemeClr>
                          </a:solidFill>
                        </a:rPr>
                        <a:t>0</a:t>
                      </a:r>
                    </a:p>
                  </a:txBody>
                  <a:tcPr/>
                </a:tc>
                <a:tc>
                  <a:txBody>
                    <a:bodyPr/>
                    <a:lstStyle/>
                    <a:p>
                      <a:pPr algn="ctr"/>
                      <a:r>
                        <a:rPr lang="en-US" dirty="0"/>
                        <a:t>2</a:t>
                      </a:r>
                    </a:p>
                  </a:txBody>
                  <a:tcPr/>
                </a:tc>
                <a:extLst>
                  <a:ext uri="{0D108BD9-81ED-4DB2-BD59-A6C34878D82A}">
                    <a16:rowId xmlns:a16="http://schemas.microsoft.com/office/drawing/2014/main" val="2637768270"/>
                  </a:ext>
                </a:extLst>
              </a:tr>
              <a:tr h="370840">
                <a:tc>
                  <a:txBody>
                    <a:bodyPr/>
                    <a:lstStyle/>
                    <a:p>
                      <a:pPr algn="ctr"/>
                      <a:r>
                        <a:rPr lang="en-US" dirty="0"/>
                        <a:t>1</a:t>
                      </a:r>
                    </a:p>
                  </a:txBody>
                  <a:tcPr/>
                </a:tc>
                <a:tc>
                  <a:txBody>
                    <a:bodyPr/>
                    <a:lstStyle/>
                    <a:p>
                      <a:pPr algn="ctr"/>
                      <a:r>
                        <a:rPr lang="en-US" dirty="0"/>
                        <a:t>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chemeClr val="bg1">
                              <a:lumMod val="65000"/>
                            </a:schemeClr>
                          </a:solidFill>
                        </a:rPr>
                        <a:t>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2</a:t>
                      </a:r>
                    </a:p>
                  </a:txBody>
                  <a:tcPr/>
                </a:tc>
                <a:extLst>
                  <a:ext uri="{0D108BD9-81ED-4DB2-BD59-A6C34878D82A}">
                    <a16:rowId xmlns:a16="http://schemas.microsoft.com/office/drawing/2014/main" val="4074711065"/>
                  </a:ext>
                </a:extLst>
              </a:tr>
              <a:tr h="370840">
                <a:tc>
                  <a:txBody>
                    <a:bodyPr/>
                    <a:lstStyle/>
                    <a:p>
                      <a:pPr algn="ctr"/>
                      <a:r>
                        <a:rPr lang="en-US" dirty="0"/>
                        <a:t>1</a:t>
                      </a:r>
                    </a:p>
                  </a:txBody>
                  <a:tcPr/>
                </a:tc>
                <a:tc>
                  <a:txBody>
                    <a:bodyPr/>
                    <a:lstStyle/>
                    <a:p>
                      <a:pPr algn="ctr"/>
                      <a:r>
                        <a:rPr lang="en-US" dirty="0"/>
                        <a:t>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bg1">
                              <a:lumMod val="65000"/>
                            </a:schemeClr>
                          </a:solidFill>
                          <a:latin typeface="+mn-lt"/>
                          <a:ea typeface="+mn-ea"/>
                          <a:cs typeface="+mn-cs"/>
                        </a:rPr>
                        <a:t>2</a:t>
                      </a:r>
                    </a:p>
                  </a:txBody>
                  <a:tcPr/>
                </a:tc>
                <a:extLst>
                  <a:ext uri="{0D108BD9-81ED-4DB2-BD59-A6C34878D82A}">
                    <a16:rowId xmlns:a16="http://schemas.microsoft.com/office/drawing/2014/main" val="2410159313"/>
                  </a:ext>
                </a:extLst>
              </a:tr>
              <a:tr h="370840">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p>
                  </a:txBody>
                  <a:tcPr/>
                </a:tc>
                <a:extLst>
                  <a:ext uri="{0D108BD9-81ED-4DB2-BD59-A6C34878D82A}">
                    <a16:rowId xmlns:a16="http://schemas.microsoft.com/office/drawing/2014/main" val="752497002"/>
                  </a:ext>
                </a:extLst>
              </a:tr>
              <a:tr h="370840">
                <a:tc>
                  <a:txBody>
                    <a:bodyPr/>
                    <a:lstStyle/>
                    <a:p>
                      <a:pPr algn="ctr"/>
                      <a:endParaRPr lang="en-US" dirty="0"/>
                    </a:p>
                  </a:txBody>
                  <a:tcPr/>
                </a:tc>
                <a:tc>
                  <a:txBody>
                    <a:bodyPr/>
                    <a:lstStyle/>
                    <a:p>
                      <a:pPr algn="ctr"/>
                      <a:endParaRPr 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p>
                  </a:txBody>
                  <a:tcPr/>
                </a:tc>
                <a:extLst>
                  <a:ext uri="{0D108BD9-81ED-4DB2-BD59-A6C34878D82A}">
                    <a16:rowId xmlns:a16="http://schemas.microsoft.com/office/drawing/2014/main" val="113169308"/>
                  </a:ext>
                </a:extLst>
              </a:tr>
              <a:tr h="370840">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p>
                  </a:txBody>
                  <a:tcPr/>
                </a:tc>
                <a:extLst>
                  <a:ext uri="{0D108BD9-81ED-4DB2-BD59-A6C34878D82A}">
                    <a16:rowId xmlns:a16="http://schemas.microsoft.com/office/drawing/2014/main" val="3990381016"/>
                  </a:ext>
                </a:extLst>
              </a:tr>
              <a:tr h="370840">
                <a:tc>
                  <a:txBody>
                    <a:bodyPr/>
                    <a:lstStyle/>
                    <a:p>
                      <a:pPr algn="ctr"/>
                      <a:endParaRPr lang="en-US" dirty="0"/>
                    </a:p>
                  </a:txBody>
                  <a:tcPr>
                    <a:lnB w="12700" cap="flat" cmpd="sng" algn="ctr">
                      <a:solidFill>
                        <a:schemeClr val="tx1"/>
                      </a:solidFill>
                      <a:prstDash val="solid"/>
                      <a:round/>
                      <a:headEnd type="none" w="med" len="med"/>
                      <a:tailEnd type="none" w="med" len="med"/>
                    </a:lnB>
                  </a:tcPr>
                </a:tc>
                <a:tc>
                  <a:txBody>
                    <a:bodyPr/>
                    <a:lstStyle/>
                    <a:p>
                      <a:pPr algn="ctr"/>
                      <a:endParaRPr lang="en-US" dirty="0"/>
                    </a:p>
                  </a:txBody>
                  <a:tcPr>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p>
                  </a:txBody>
                  <a:tcPr>
                    <a:lnB w="12700" cap="flat" cmpd="sng" algn="ctr">
                      <a:solidFill>
                        <a:schemeClr val="tx1"/>
                      </a:solidFill>
                      <a:prstDash val="solid"/>
                      <a:round/>
                      <a:headEnd type="none" w="med" len="med"/>
                      <a:tailEnd type="none" w="med" len="med"/>
                    </a:lnB>
                  </a:tcPr>
                </a:tc>
                <a:tc>
                  <a:txBody>
                    <a:bodyPr/>
                    <a:lstStyle/>
                    <a:p>
                      <a:pPr algn="ctr"/>
                      <a:endParaRPr lang="en-US" dirty="0"/>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98422865"/>
                  </a:ext>
                </a:extLst>
              </a:tr>
              <a:tr h="370840">
                <a:tc>
                  <a:txBody>
                    <a:bodyPr/>
                    <a:lstStyle/>
                    <a:p>
                      <a:pPr algn="ctr"/>
                      <a:endParaRPr lang="en-US" dirty="0"/>
                    </a:p>
                  </a:txBody>
                  <a:tcPr>
                    <a:lnT w="12700" cap="flat" cmpd="sng" algn="ctr">
                      <a:solidFill>
                        <a:schemeClr val="tx1"/>
                      </a:solidFill>
                      <a:prstDash val="solid"/>
                      <a:round/>
                      <a:headEnd type="none" w="med" len="med"/>
                      <a:tailEnd type="none" w="med" len="med"/>
                    </a:lnT>
                  </a:tcPr>
                </a:tc>
                <a:tc>
                  <a:txBody>
                    <a:bodyPr/>
                    <a:lstStyle/>
                    <a:p>
                      <a:pPr algn="ctr"/>
                      <a:endParaRPr lang="en-US" dirty="0"/>
                    </a:p>
                  </a:txBody>
                  <a:tcPr>
                    <a:lnT w="12700" cap="flat" cmpd="sng" algn="ctr">
                      <a:solidFill>
                        <a:schemeClr val="tx1"/>
                      </a:solidFill>
                      <a:prstDash val="solid"/>
                      <a:round/>
                      <a:headEnd type="none" w="med" len="med"/>
                      <a:tailEnd type="none" w="med" len="med"/>
                    </a:lnT>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0</a:t>
                      </a:r>
                    </a:p>
                  </a:txBody>
                  <a:tcPr>
                    <a:lnT w="12700" cap="flat" cmpd="sng" algn="ctr">
                      <a:solidFill>
                        <a:schemeClr val="tx1"/>
                      </a:solidFill>
                      <a:prstDash val="solid"/>
                      <a:round/>
                      <a:headEnd type="none" w="med" len="med"/>
                      <a:tailEnd type="none" w="med" len="med"/>
                    </a:lnT>
                  </a:tcPr>
                </a:tc>
                <a:tc>
                  <a:txBody>
                    <a:bodyPr/>
                    <a:lstStyle/>
                    <a:p>
                      <a:pPr algn="ctr"/>
                      <a:r>
                        <a:rPr lang="en-US" dirty="0"/>
                        <a:t>2</a:t>
                      </a: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4015463560"/>
                  </a:ext>
                </a:extLst>
              </a:tr>
            </a:tbl>
          </a:graphicData>
        </a:graphic>
      </p:graphicFrame>
    </p:spTree>
    <p:extLst>
      <p:ext uri="{BB962C8B-B14F-4D97-AF65-F5344CB8AC3E}">
        <p14:creationId xmlns:p14="http://schemas.microsoft.com/office/powerpoint/2010/main" val="294386577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383607" y="285676"/>
            <a:ext cx="4837176" cy="3228143"/>
          </a:xfrm>
          <a:prstGeom prst="rect">
            <a:avLst/>
          </a:prstGeom>
        </p:spPr>
      </p:pic>
      <p:sp>
        <p:nvSpPr>
          <p:cNvPr id="2" name="Title 1"/>
          <p:cNvSpPr>
            <a:spLocks noGrp="1"/>
          </p:cNvSpPr>
          <p:nvPr>
            <p:ph type="title"/>
          </p:nvPr>
        </p:nvSpPr>
        <p:spPr/>
        <p:txBody>
          <a:bodyPr/>
          <a:lstStyle/>
          <a:p>
            <a:endParaRPr lang="en-US" dirty="0"/>
          </a:p>
        </p:txBody>
      </p:sp>
      <p:sp>
        <p:nvSpPr>
          <p:cNvPr id="4" name="Slide Number Placeholder 3"/>
          <p:cNvSpPr>
            <a:spLocks noGrp="1"/>
          </p:cNvSpPr>
          <p:nvPr>
            <p:ph type="sldNum" sz="quarter" idx="12"/>
          </p:nvPr>
        </p:nvSpPr>
        <p:spPr/>
        <p:txBody>
          <a:bodyPr/>
          <a:lstStyle/>
          <a:p>
            <a:fld id="{5F3DA2C8-5B72-4388-8D1E-72C210589DD5}" type="slidenum">
              <a:rPr lang="en-US" smtClean="0"/>
              <a:t>97</a:t>
            </a:fld>
            <a:endParaRPr lang="en-US"/>
          </a:p>
        </p:txBody>
      </p:sp>
      <p:cxnSp>
        <p:nvCxnSpPr>
          <p:cNvPr id="6" name="Straight Arrow Connector 5"/>
          <p:cNvCxnSpPr/>
          <p:nvPr/>
        </p:nvCxnSpPr>
        <p:spPr>
          <a:xfrm>
            <a:off x="5457524" y="2175309"/>
            <a:ext cx="927234" cy="56789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aphicFrame>
        <p:nvGraphicFramePr>
          <p:cNvPr id="8" name="Content Placeholder 8"/>
          <p:cNvGraphicFramePr>
            <a:graphicFrameLocks noGrp="1"/>
          </p:cNvGraphicFramePr>
          <p:nvPr>
            <p:ph idx="1"/>
          </p:nvPr>
        </p:nvGraphicFramePr>
        <p:xfrm>
          <a:off x="6713701" y="2459254"/>
          <a:ext cx="2873060" cy="3708400"/>
        </p:xfrm>
        <a:graphic>
          <a:graphicData uri="http://schemas.openxmlformats.org/drawingml/2006/table">
            <a:tbl>
              <a:tblPr firstRow="1" bandRow="1">
                <a:tableStyleId>{5C22544A-7EE6-4342-B048-85BDC9FD1C3A}</a:tableStyleId>
              </a:tblPr>
              <a:tblGrid>
                <a:gridCol w="718265">
                  <a:extLst>
                    <a:ext uri="{9D8B030D-6E8A-4147-A177-3AD203B41FA5}">
                      <a16:colId xmlns:a16="http://schemas.microsoft.com/office/drawing/2014/main" val="3513371150"/>
                    </a:ext>
                  </a:extLst>
                </a:gridCol>
                <a:gridCol w="718265">
                  <a:extLst>
                    <a:ext uri="{9D8B030D-6E8A-4147-A177-3AD203B41FA5}">
                      <a16:colId xmlns:a16="http://schemas.microsoft.com/office/drawing/2014/main" val="3996987234"/>
                    </a:ext>
                  </a:extLst>
                </a:gridCol>
                <a:gridCol w="718265">
                  <a:extLst>
                    <a:ext uri="{9D8B030D-6E8A-4147-A177-3AD203B41FA5}">
                      <a16:colId xmlns:a16="http://schemas.microsoft.com/office/drawing/2014/main" val="2243984000"/>
                    </a:ext>
                  </a:extLst>
                </a:gridCol>
                <a:gridCol w="718265">
                  <a:extLst>
                    <a:ext uri="{9D8B030D-6E8A-4147-A177-3AD203B41FA5}">
                      <a16:colId xmlns:a16="http://schemas.microsoft.com/office/drawing/2014/main" val="3254593173"/>
                    </a:ext>
                  </a:extLst>
                </a:gridCol>
              </a:tblGrid>
              <a:tr h="370840">
                <a:tc>
                  <a:txBody>
                    <a:bodyPr/>
                    <a:lstStyle/>
                    <a:p>
                      <a:pPr algn="ctr"/>
                      <a:r>
                        <a:rPr lang="en-US" dirty="0"/>
                        <a:t>Z</a:t>
                      </a:r>
                    </a:p>
                  </a:txBody>
                  <a:tcPr/>
                </a:tc>
                <a:tc>
                  <a:txBody>
                    <a:bodyPr/>
                    <a:lstStyle/>
                    <a:p>
                      <a:pPr algn="ctr"/>
                      <a:r>
                        <a:rPr lang="en-US" dirty="0"/>
                        <a:t>T</a:t>
                      </a:r>
                    </a:p>
                  </a:txBody>
                  <a:tcPr/>
                </a:tc>
                <a:tc>
                  <a:txBody>
                    <a:bodyPr/>
                    <a:lstStyle/>
                    <a:p>
                      <a:pPr algn="ctr"/>
                      <a:r>
                        <a:rPr lang="en-US" dirty="0"/>
                        <a:t>Y0</a:t>
                      </a:r>
                    </a:p>
                  </a:txBody>
                  <a:tcPr/>
                </a:tc>
                <a:tc>
                  <a:txBody>
                    <a:bodyPr/>
                    <a:lstStyle/>
                    <a:p>
                      <a:pPr algn="ctr"/>
                      <a:r>
                        <a:rPr lang="en-US" dirty="0"/>
                        <a:t>Y1</a:t>
                      </a:r>
                    </a:p>
                  </a:txBody>
                  <a:tcPr/>
                </a:tc>
                <a:extLst>
                  <a:ext uri="{0D108BD9-81ED-4DB2-BD59-A6C34878D82A}">
                    <a16:rowId xmlns:a16="http://schemas.microsoft.com/office/drawing/2014/main" val="3550999402"/>
                  </a:ext>
                </a:extLst>
              </a:tr>
              <a:tr h="370840">
                <a:tc>
                  <a:txBody>
                    <a:bodyPr/>
                    <a:lstStyle/>
                    <a:p>
                      <a:pPr algn="ctr"/>
                      <a:endParaRPr lang="en-US" dirty="0"/>
                    </a:p>
                  </a:txBody>
                  <a:tcPr/>
                </a:tc>
                <a:tc>
                  <a:txBody>
                    <a:bodyPr/>
                    <a:lstStyle/>
                    <a:p>
                      <a:pPr algn="ctr"/>
                      <a:endParaRPr 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p>
                  </a:txBody>
                  <a:tcPr/>
                </a:tc>
                <a:extLst>
                  <a:ext uri="{0D108BD9-81ED-4DB2-BD59-A6C34878D82A}">
                    <a16:rowId xmlns:a16="http://schemas.microsoft.com/office/drawing/2014/main" val="34464470"/>
                  </a:ext>
                </a:extLst>
              </a:tr>
              <a:tr h="370840">
                <a:tc>
                  <a:txBody>
                    <a:bodyPr/>
                    <a:lstStyle/>
                    <a:p>
                      <a:pPr algn="ctr"/>
                      <a:endParaRPr lang="en-US" dirty="0"/>
                    </a:p>
                  </a:txBody>
                  <a:tcPr/>
                </a:tc>
                <a:tc>
                  <a:txBody>
                    <a:bodyPr/>
                    <a:lstStyle/>
                    <a:p>
                      <a:pPr algn="ctr"/>
                      <a:endParaRPr 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p>
                  </a:txBody>
                  <a:tcPr/>
                </a:tc>
                <a:tc>
                  <a:txBody>
                    <a:bodyPr/>
                    <a:lstStyle/>
                    <a:p>
                      <a:pPr algn="ctr"/>
                      <a:endParaRPr lang="en-US" dirty="0"/>
                    </a:p>
                  </a:txBody>
                  <a:tcPr/>
                </a:tc>
                <a:extLst>
                  <a:ext uri="{0D108BD9-81ED-4DB2-BD59-A6C34878D82A}">
                    <a16:rowId xmlns:a16="http://schemas.microsoft.com/office/drawing/2014/main" val="2637768270"/>
                  </a:ext>
                </a:extLst>
              </a:tr>
              <a:tr h="370840">
                <a:tc>
                  <a:txBody>
                    <a:bodyPr/>
                    <a:lstStyle/>
                    <a:p>
                      <a:pPr algn="ctr"/>
                      <a:endParaRPr lang="en-US" dirty="0"/>
                    </a:p>
                  </a:txBody>
                  <a:tcPr/>
                </a:tc>
                <a:tc>
                  <a:txBody>
                    <a:bodyPr/>
                    <a:lstStyle/>
                    <a:p>
                      <a:pPr algn="ctr"/>
                      <a:endParaRPr 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p>
                  </a:txBody>
                  <a:tcPr/>
                </a:tc>
                <a:extLst>
                  <a:ext uri="{0D108BD9-81ED-4DB2-BD59-A6C34878D82A}">
                    <a16:rowId xmlns:a16="http://schemas.microsoft.com/office/drawing/2014/main" val="4074711065"/>
                  </a:ext>
                </a:extLst>
              </a:tr>
              <a:tr h="370840">
                <a:tc>
                  <a:txBody>
                    <a:bodyPr/>
                    <a:lstStyle/>
                    <a:p>
                      <a:pPr algn="ctr"/>
                      <a:endParaRPr lang="en-US" dirty="0"/>
                    </a:p>
                  </a:txBody>
                  <a:tcPr/>
                </a:tc>
                <a:tc>
                  <a:txBody>
                    <a:bodyPr/>
                    <a:lstStyle/>
                    <a:p>
                      <a:pPr algn="ctr"/>
                      <a:endParaRPr 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p>
                  </a:txBody>
                  <a:tcPr/>
                </a:tc>
                <a:extLst>
                  <a:ext uri="{0D108BD9-81ED-4DB2-BD59-A6C34878D82A}">
                    <a16:rowId xmlns:a16="http://schemas.microsoft.com/office/drawing/2014/main" val="2410159313"/>
                  </a:ext>
                </a:extLst>
              </a:tr>
              <a:tr h="370840">
                <a:tc>
                  <a:txBody>
                    <a:bodyPr/>
                    <a:lstStyle/>
                    <a:p>
                      <a:pPr algn="ctr"/>
                      <a:r>
                        <a:rPr lang="en-US" dirty="0"/>
                        <a:t>2</a:t>
                      </a:r>
                    </a:p>
                  </a:txBody>
                  <a:tcPr/>
                </a:tc>
                <a:tc>
                  <a:txBody>
                    <a:bodyPr/>
                    <a:lstStyle/>
                    <a:p>
                      <a:pPr algn="ctr"/>
                      <a:r>
                        <a:rPr lang="en-US" dirty="0"/>
                        <a:t>0</a:t>
                      </a:r>
                    </a:p>
                  </a:txBody>
                  <a:tcPr/>
                </a:tc>
                <a:tc>
                  <a:txBody>
                    <a:bodyPr/>
                    <a:lstStyle/>
                    <a:p>
                      <a:pPr algn="ctr"/>
                      <a:r>
                        <a:rPr lang="en-US" dirty="0"/>
                        <a:t>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chemeClr val="bg1">
                              <a:lumMod val="65000"/>
                            </a:schemeClr>
                          </a:solidFill>
                        </a:rPr>
                        <a:t>1/4</a:t>
                      </a:r>
                    </a:p>
                  </a:txBody>
                  <a:tcPr/>
                </a:tc>
                <a:extLst>
                  <a:ext uri="{0D108BD9-81ED-4DB2-BD59-A6C34878D82A}">
                    <a16:rowId xmlns:a16="http://schemas.microsoft.com/office/drawing/2014/main" val="752497002"/>
                  </a:ext>
                </a:extLst>
              </a:tr>
              <a:tr h="370840">
                <a:tc>
                  <a:txBody>
                    <a:bodyPr/>
                    <a:lstStyle/>
                    <a:p>
                      <a:pPr algn="ctr"/>
                      <a:r>
                        <a:rPr lang="en-US" dirty="0"/>
                        <a:t>2</a:t>
                      </a:r>
                    </a:p>
                  </a:txBody>
                  <a:tcPr/>
                </a:tc>
                <a:tc>
                  <a:txBody>
                    <a:bodyPr/>
                    <a:lstStyle/>
                    <a:p>
                      <a:pPr algn="ctr"/>
                      <a:r>
                        <a:rPr lang="en-US" dirty="0"/>
                        <a:t>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chemeClr val="bg1">
                              <a:lumMod val="65000"/>
                            </a:schemeClr>
                          </a:solidFill>
                        </a:rPr>
                        <a:t>1/4</a:t>
                      </a:r>
                    </a:p>
                  </a:txBody>
                  <a:tcPr/>
                </a:tc>
                <a:extLst>
                  <a:ext uri="{0D108BD9-81ED-4DB2-BD59-A6C34878D82A}">
                    <a16:rowId xmlns:a16="http://schemas.microsoft.com/office/drawing/2014/main" val="113169308"/>
                  </a:ext>
                </a:extLst>
              </a:tr>
              <a:tr h="370840">
                <a:tc>
                  <a:txBody>
                    <a:bodyPr/>
                    <a:lstStyle/>
                    <a:p>
                      <a:pPr algn="ctr"/>
                      <a:r>
                        <a:rPr lang="en-US" dirty="0"/>
                        <a:t>2</a:t>
                      </a:r>
                    </a:p>
                  </a:txBody>
                  <a:tcPr/>
                </a:tc>
                <a:tc>
                  <a:txBody>
                    <a:bodyPr/>
                    <a:lstStyle/>
                    <a:p>
                      <a:pPr algn="ctr"/>
                      <a:r>
                        <a:rPr lang="en-US" dirty="0"/>
                        <a:t>0</a:t>
                      </a:r>
                    </a:p>
                  </a:txBody>
                  <a:tcPr/>
                </a:tc>
                <a:tc>
                  <a:txBody>
                    <a:bodyPr/>
                    <a:lstStyle/>
                    <a:p>
                      <a:pPr algn="ctr"/>
                      <a:r>
                        <a:rPr lang="en-US" dirty="0"/>
                        <a:t>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chemeClr val="bg1">
                              <a:lumMod val="65000"/>
                            </a:schemeClr>
                          </a:solidFill>
                        </a:rPr>
                        <a:t>1/4</a:t>
                      </a:r>
                    </a:p>
                  </a:txBody>
                  <a:tcPr/>
                </a:tc>
                <a:extLst>
                  <a:ext uri="{0D108BD9-81ED-4DB2-BD59-A6C34878D82A}">
                    <a16:rowId xmlns:a16="http://schemas.microsoft.com/office/drawing/2014/main" val="3990381016"/>
                  </a:ext>
                </a:extLst>
              </a:tr>
              <a:tr h="370840">
                <a:tc>
                  <a:txBody>
                    <a:bodyPr/>
                    <a:lstStyle/>
                    <a:p>
                      <a:pPr algn="ctr"/>
                      <a:r>
                        <a:rPr lang="en-US" dirty="0"/>
                        <a:t>2</a:t>
                      </a:r>
                    </a:p>
                  </a:txBody>
                  <a:tcPr>
                    <a:lnB w="12700" cap="flat" cmpd="sng" algn="ctr">
                      <a:solidFill>
                        <a:schemeClr val="tx1"/>
                      </a:solidFill>
                      <a:prstDash val="solid"/>
                      <a:round/>
                      <a:headEnd type="none" w="med" len="med"/>
                      <a:tailEnd type="none" w="med" len="med"/>
                    </a:lnB>
                  </a:tcPr>
                </a:tc>
                <a:tc>
                  <a:txBody>
                    <a:bodyPr/>
                    <a:lstStyle/>
                    <a:p>
                      <a:pPr algn="ctr"/>
                      <a:r>
                        <a:rPr lang="en-US" dirty="0"/>
                        <a:t>1</a:t>
                      </a:r>
                    </a:p>
                  </a:txBody>
                  <a:tcPr>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chemeClr val="bg1">
                              <a:lumMod val="65000"/>
                            </a:schemeClr>
                          </a:solidFill>
                        </a:rPr>
                        <a:t>0</a:t>
                      </a:r>
                    </a:p>
                  </a:txBody>
                  <a:tcPr>
                    <a:lnB w="12700" cap="flat" cmpd="sng" algn="ctr">
                      <a:solidFill>
                        <a:schemeClr val="tx1"/>
                      </a:solidFill>
                      <a:prstDash val="solid"/>
                      <a:round/>
                      <a:headEnd type="none" w="med" len="med"/>
                      <a:tailEnd type="none" w="med" len="med"/>
                    </a:lnB>
                  </a:tcPr>
                </a:tc>
                <a:tc>
                  <a:txBody>
                    <a:bodyPr/>
                    <a:lstStyle/>
                    <a:p>
                      <a:pPr algn="ctr"/>
                      <a:r>
                        <a:rPr lang="en-US" dirty="0"/>
                        <a:t>1/4</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98422865"/>
                  </a:ext>
                </a:extLst>
              </a:tr>
              <a:tr h="370840">
                <a:tc>
                  <a:txBody>
                    <a:bodyPr/>
                    <a:lstStyle/>
                    <a:p>
                      <a:pPr algn="ctr"/>
                      <a:endParaRPr lang="en-US" dirty="0"/>
                    </a:p>
                  </a:txBody>
                  <a:tcPr>
                    <a:lnT w="12700" cap="flat" cmpd="sng" algn="ctr">
                      <a:solidFill>
                        <a:schemeClr val="tx1"/>
                      </a:solidFill>
                      <a:prstDash val="solid"/>
                      <a:round/>
                      <a:headEnd type="none" w="med" len="med"/>
                      <a:tailEnd type="none" w="med" len="med"/>
                    </a:lnT>
                  </a:tcPr>
                </a:tc>
                <a:tc>
                  <a:txBody>
                    <a:bodyPr/>
                    <a:lstStyle/>
                    <a:p>
                      <a:pPr algn="ctr"/>
                      <a:endParaRPr lang="en-US" dirty="0"/>
                    </a:p>
                  </a:txBody>
                  <a:tcPr>
                    <a:lnT w="12700" cap="flat" cmpd="sng" algn="ctr">
                      <a:solidFill>
                        <a:schemeClr val="tx1"/>
                      </a:solidFill>
                      <a:prstDash val="solid"/>
                      <a:round/>
                      <a:headEnd type="none" w="med" len="med"/>
                      <a:tailEnd type="none" w="med" len="med"/>
                    </a:lnT>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0</a:t>
                      </a:r>
                    </a:p>
                  </a:txBody>
                  <a:tcPr>
                    <a:lnT w="12700" cap="flat" cmpd="sng" algn="ctr">
                      <a:solidFill>
                        <a:schemeClr val="tx1"/>
                      </a:solidFill>
                      <a:prstDash val="solid"/>
                      <a:round/>
                      <a:headEnd type="none" w="med" len="med"/>
                      <a:tailEnd type="none" w="med" len="med"/>
                    </a:lnT>
                  </a:tcPr>
                </a:tc>
                <a:tc>
                  <a:txBody>
                    <a:bodyPr/>
                    <a:lstStyle/>
                    <a:p>
                      <a:pPr algn="ctr"/>
                      <a:r>
                        <a:rPr lang="en-US" dirty="0"/>
                        <a:t>.25</a:t>
                      </a: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4015463560"/>
                  </a:ext>
                </a:extLst>
              </a:tr>
            </a:tbl>
          </a:graphicData>
        </a:graphic>
      </p:graphicFrame>
    </p:spTree>
    <p:extLst>
      <p:ext uri="{BB962C8B-B14F-4D97-AF65-F5344CB8AC3E}">
        <p14:creationId xmlns:p14="http://schemas.microsoft.com/office/powerpoint/2010/main" val="353797753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383607" y="285676"/>
            <a:ext cx="4837176" cy="3228143"/>
          </a:xfrm>
          <a:prstGeom prst="rect">
            <a:avLst/>
          </a:prstGeom>
        </p:spPr>
      </p:pic>
      <p:sp>
        <p:nvSpPr>
          <p:cNvPr id="2" name="Title 1"/>
          <p:cNvSpPr>
            <a:spLocks noGrp="1"/>
          </p:cNvSpPr>
          <p:nvPr>
            <p:ph type="title"/>
          </p:nvPr>
        </p:nvSpPr>
        <p:spPr/>
        <p:txBody>
          <a:bodyPr/>
          <a:lstStyle/>
          <a:p>
            <a:endParaRPr lang="en-US" dirty="0"/>
          </a:p>
        </p:txBody>
      </p:sp>
      <p:sp>
        <p:nvSpPr>
          <p:cNvPr id="4" name="Slide Number Placeholder 3"/>
          <p:cNvSpPr>
            <a:spLocks noGrp="1"/>
          </p:cNvSpPr>
          <p:nvPr>
            <p:ph type="sldNum" sz="quarter" idx="12"/>
          </p:nvPr>
        </p:nvSpPr>
        <p:spPr/>
        <p:txBody>
          <a:bodyPr/>
          <a:lstStyle/>
          <a:p>
            <a:fld id="{5F3DA2C8-5B72-4388-8D1E-72C210589DD5}" type="slidenum">
              <a:rPr lang="en-US" smtClean="0"/>
              <a:t>98</a:t>
            </a:fld>
            <a:endParaRPr lang="en-US"/>
          </a:p>
        </p:txBody>
      </p:sp>
      <p:cxnSp>
        <p:nvCxnSpPr>
          <p:cNvPr id="6" name="Straight Arrow Connector 5"/>
          <p:cNvCxnSpPr/>
          <p:nvPr/>
        </p:nvCxnSpPr>
        <p:spPr>
          <a:xfrm>
            <a:off x="5457524" y="2175309"/>
            <a:ext cx="927234" cy="56789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aphicFrame>
        <p:nvGraphicFramePr>
          <p:cNvPr id="8" name="Content Placeholder 8"/>
          <p:cNvGraphicFramePr>
            <a:graphicFrameLocks noGrp="1"/>
          </p:cNvGraphicFramePr>
          <p:nvPr>
            <p:ph idx="1"/>
          </p:nvPr>
        </p:nvGraphicFramePr>
        <p:xfrm>
          <a:off x="6778172" y="332227"/>
          <a:ext cx="1576388" cy="2034720"/>
        </p:xfrm>
        <a:graphic>
          <a:graphicData uri="http://schemas.openxmlformats.org/drawingml/2006/table">
            <a:tbl>
              <a:tblPr firstRow="1" bandRow="1">
                <a:tableStyleId>{5C22544A-7EE6-4342-B048-85BDC9FD1C3A}</a:tableStyleId>
              </a:tblPr>
              <a:tblGrid>
                <a:gridCol w="394097">
                  <a:extLst>
                    <a:ext uri="{9D8B030D-6E8A-4147-A177-3AD203B41FA5}">
                      <a16:colId xmlns:a16="http://schemas.microsoft.com/office/drawing/2014/main" val="3513371150"/>
                    </a:ext>
                  </a:extLst>
                </a:gridCol>
                <a:gridCol w="394097">
                  <a:extLst>
                    <a:ext uri="{9D8B030D-6E8A-4147-A177-3AD203B41FA5}">
                      <a16:colId xmlns:a16="http://schemas.microsoft.com/office/drawing/2014/main" val="3996987234"/>
                    </a:ext>
                  </a:extLst>
                </a:gridCol>
                <a:gridCol w="394097">
                  <a:extLst>
                    <a:ext uri="{9D8B030D-6E8A-4147-A177-3AD203B41FA5}">
                      <a16:colId xmlns:a16="http://schemas.microsoft.com/office/drawing/2014/main" val="2243984000"/>
                    </a:ext>
                  </a:extLst>
                </a:gridCol>
                <a:gridCol w="394097">
                  <a:extLst>
                    <a:ext uri="{9D8B030D-6E8A-4147-A177-3AD203B41FA5}">
                      <a16:colId xmlns:a16="http://schemas.microsoft.com/office/drawing/2014/main" val="3254593173"/>
                    </a:ext>
                  </a:extLst>
                </a:gridCol>
              </a:tblGrid>
              <a:tr h="203472">
                <a:tc>
                  <a:txBody>
                    <a:bodyPr/>
                    <a:lstStyle/>
                    <a:p>
                      <a:pPr algn="ctr"/>
                      <a:r>
                        <a:rPr lang="en-US" sz="1000" dirty="0"/>
                        <a:t>Z</a:t>
                      </a:r>
                    </a:p>
                  </a:txBody>
                  <a:tcPr marL="50171" marR="50171" marT="25086" marB="25086"/>
                </a:tc>
                <a:tc>
                  <a:txBody>
                    <a:bodyPr/>
                    <a:lstStyle/>
                    <a:p>
                      <a:pPr algn="ctr"/>
                      <a:r>
                        <a:rPr lang="en-US" sz="1000" dirty="0"/>
                        <a:t>T</a:t>
                      </a:r>
                    </a:p>
                  </a:txBody>
                  <a:tcPr marL="50171" marR="50171" marT="25086" marB="25086"/>
                </a:tc>
                <a:tc>
                  <a:txBody>
                    <a:bodyPr/>
                    <a:lstStyle/>
                    <a:p>
                      <a:pPr algn="ctr"/>
                      <a:r>
                        <a:rPr lang="en-US" sz="1000" dirty="0"/>
                        <a:t>Y0</a:t>
                      </a:r>
                    </a:p>
                  </a:txBody>
                  <a:tcPr marL="50171" marR="50171" marT="25086" marB="25086"/>
                </a:tc>
                <a:tc>
                  <a:txBody>
                    <a:bodyPr/>
                    <a:lstStyle/>
                    <a:p>
                      <a:pPr algn="ctr"/>
                      <a:r>
                        <a:rPr lang="en-US" sz="1000" dirty="0"/>
                        <a:t>Y1</a:t>
                      </a:r>
                    </a:p>
                  </a:txBody>
                  <a:tcPr marL="50171" marR="50171" marT="25086" marB="25086"/>
                </a:tc>
                <a:extLst>
                  <a:ext uri="{0D108BD9-81ED-4DB2-BD59-A6C34878D82A}">
                    <a16:rowId xmlns:a16="http://schemas.microsoft.com/office/drawing/2014/main" val="3550999402"/>
                  </a:ext>
                </a:extLst>
              </a:tr>
              <a:tr h="203472">
                <a:tc>
                  <a:txBody>
                    <a:bodyPr/>
                    <a:lstStyle/>
                    <a:p>
                      <a:pPr algn="ctr"/>
                      <a:endParaRPr lang="en-US" sz="1000" dirty="0"/>
                    </a:p>
                  </a:txBody>
                  <a:tcPr marL="50171" marR="50171" marT="25086" marB="25086"/>
                </a:tc>
                <a:tc>
                  <a:txBody>
                    <a:bodyPr/>
                    <a:lstStyle/>
                    <a:p>
                      <a:pPr algn="ctr"/>
                      <a:endParaRPr lang="en-US" sz="1000" dirty="0"/>
                    </a:p>
                  </a:txBody>
                  <a:tcPr marL="50171" marR="50171" marT="25086" marB="25086"/>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000" dirty="0"/>
                    </a:p>
                  </a:txBody>
                  <a:tcPr marL="50171" marR="50171" marT="25086" marB="25086"/>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000" dirty="0"/>
                    </a:p>
                  </a:txBody>
                  <a:tcPr marL="50171" marR="50171" marT="25086" marB="25086"/>
                </a:tc>
                <a:extLst>
                  <a:ext uri="{0D108BD9-81ED-4DB2-BD59-A6C34878D82A}">
                    <a16:rowId xmlns:a16="http://schemas.microsoft.com/office/drawing/2014/main" val="34464470"/>
                  </a:ext>
                </a:extLst>
              </a:tr>
              <a:tr h="203472">
                <a:tc>
                  <a:txBody>
                    <a:bodyPr/>
                    <a:lstStyle/>
                    <a:p>
                      <a:pPr algn="ctr"/>
                      <a:endParaRPr lang="en-US" sz="1000" dirty="0"/>
                    </a:p>
                  </a:txBody>
                  <a:tcPr marL="50171" marR="50171" marT="25086" marB="25086"/>
                </a:tc>
                <a:tc>
                  <a:txBody>
                    <a:bodyPr/>
                    <a:lstStyle/>
                    <a:p>
                      <a:pPr algn="ctr"/>
                      <a:endParaRPr lang="en-US" sz="1000" dirty="0"/>
                    </a:p>
                  </a:txBody>
                  <a:tcPr marL="50171" marR="50171" marT="25086" marB="25086"/>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000" dirty="0"/>
                    </a:p>
                  </a:txBody>
                  <a:tcPr marL="50171" marR="50171" marT="25086" marB="25086"/>
                </a:tc>
                <a:tc>
                  <a:txBody>
                    <a:bodyPr/>
                    <a:lstStyle/>
                    <a:p>
                      <a:pPr algn="ctr"/>
                      <a:endParaRPr lang="en-US" sz="1000" dirty="0"/>
                    </a:p>
                  </a:txBody>
                  <a:tcPr marL="50171" marR="50171" marT="25086" marB="25086"/>
                </a:tc>
                <a:extLst>
                  <a:ext uri="{0D108BD9-81ED-4DB2-BD59-A6C34878D82A}">
                    <a16:rowId xmlns:a16="http://schemas.microsoft.com/office/drawing/2014/main" val="2637768270"/>
                  </a:ext>
                </a:extLst>
              </a:tr>
              <a:tr h="203472">
                <a:tc>
                  <a:txBody>
                    <a:bodyPr/>
                    <a:lstStyle/>
                    <a:p>
                      <a:pPr algn="ctr"/>
                      <a:endParaRPr lang="en-US" sz="1000" dirty="0"/>
                    </a:p>
                  </a:txBody>
                  <a:tcPr marL="50171" marR="50171" marT="25086" marB="25086"/>
                </a:tc>
                <a:tc>
                  <a:txBody>
                    <a:bodyPr/>
                    <a:lstStyle/>
                    <a:p>
                      <a:pPr algn="ctr"/>
                      <a:endParaRPr lang="en-US" sz="1000" dirty="0"/>
                    </a:p>
                  </a:txBody>
                  <a:tcPr marL="50171" marR="50171" marT="25086" marB="25086"/>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000" dirty="0"/>
                    </a:p>
                  </a:txBody>
                  <a:tcPr marL="50171" marR="50171" marT="25086" marB="25086"/>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000" dirty="0"/>
                    </a:p>
                  </a:txBody>
                  <a:tcPr marL="50171" marR="50171" marT="25086" marB="25086"/>
                </a:tc>
                <a:extLst>
                  <a:ext uri="{0D108BD9-81ED-4DB2-BD59-A6C34878D82A}">
                    <a16:rowId xmlns:a16="http://schemas.microsoft.com/office/drawing/2014/main" val="4074711065"/>
                  </a:ext>
                </a:extLst>
              </a:tr>
              <a:tr h="203472">
                <a:tc>
                  <a:txBody>
                    <a:bodyPr/>
                    <a:lstStyle/>
                    <a:p>
                      <a:pPr algn="ctr"/>
                      <a:endParaRPr lang="en-US" sz="1000" dirty="0"/>
                    </a:p>
                  </a:txBody>
                  <a:tcPr marL="50171" marR="50171" marT="25086" marB="25086"/>
                </a:tc>
                <a:tc>
                  <a:txBody>
                    <a:bodyPr/>
                    <a:lstStyle/>
                    <a:p>
                      <a:pPr algn="ctr"/>
                      <a:endParaRPr lang="en-US" sz="1000" dirty="0"/>
                    </a:p>
                  </a:txBody>
                  <a:tcPr marL="50171" marR="50171" marT="25086" marB="25086"/>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000" dirty="0"/>
                    </a:p>
                  </a:txBody>
                  <a:tcPr marL="50171" marR="50171" marT="25086" marB="25086"/>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000" dirty="0"/>
                    </a:p>
                  </a:txBody>
                  <a:tcPr marL="50171" marR="50171" marT="25086" marB="25086"/>
                </a:tc>
                <a:extLst>
                  <a:ext uri="{0D108BD9-81ED-4DB2-BD59-A6C34878D82A}">
                    <a16:rowId xmlns:a16="http://schemas.microsoft.com/office/drawing/2014/main" val="2410159313"/>
                  </a:ext>
                </a:extLst>
              </a:tr>
              <a:tr h="203472">
                <a:tc>
                  <a:txBody>
                    <a:bodyPr/>
                    <a:lstStyle/>
                    <a:p>
                      <a:pPr algn="ctr"/>
                      <a:r>
                        <a:rPr lang="en-US" sz="1000" dirty="0"/>
                        <a:t>2</a:t>
                      </a:r>
                    </a:p>
                  </a:txBody>
                  <a:tcPr marL="50171" marR="50171" marT="25086" marB="25086"/>
                </a:tc>
                <a:tc>
                  <a:txBody>
                    <a:bodyPr/>
                    <a:lstStyle/>
                    <a:p>
                      <a:pPr algn="ctr"/>
                      <a:r>
                        <a:rPr lang="en-US" sz="1000" dirty="0"/>
                        <a:t>0</a:t>
                      </a:r>
                    </a:p>
                  </a:txBody>
                  <a:tcPr marL="50171" marR="50171" marT="25086" marB="25086"/>
                </a:tc>
                <a:tc>
                  <a:txBody>
                    <a:bodyPr/>
                    <a:lstStyle/>
                    <a:p>
                      <a:pPr algn="ctr"/>
                      <a:r>
                        <a:rPr lang="en-US" sz="1000" dirty="0"/>
                        <a:t>0</a:t>
                      </a:r>
                    </a:p>
                  </a:txBody>
                  <a:tcPr marL="50171" marR="50171" marT="25086" marB="25086"/>
                </a:tc>
                <a:tc>
                  <a:txBody>
                    <a:bodyPr/>
                    <a:lstStyle/>
                    <a:p>
                      <a:pPr algn="ctr"/>
                      <a:r>
                        <a:rPr lang="en-US" sz="1000" dirty="0">
                          <a:solidFill>
                            <a:schemeClr val="bg1">
                              <a:lumMod val="65000"/>
                            </a:schemeClr>
                          </a:solidFill>
                        </a:rPr>
                        <a:t>1/4</a:t>
                      </a:r>
                    </a:p>
                  </a:txBody>
                  <a:tcPr marL="50171" marR="50171" marT="25086" marB="25086"/>
                </a:tc>
                <a:extLst>
                  <a:ext uri="{0D108BD9-81ED-4DB2-BD59-A6C34878D82A}">
                    <a16:rowId xmlns:a16="http://schemas.microsoft.com/office/drawing/2014/main" val="752497002"/>
                  </a:ext>
                </a:extLst>
              </a:tr>
              <a:tr h="203472">
                <a:tc>
                  <a:txBody>
                    <a:bodyPr/>
                    <a:lstStyle/>
                    <a:p>
                      <a:pPr algn="ctr"/>
                      <a:r>
                        <a:rPr lang="en-US" sz="1000" dirty="0"/>
                        <a:t>2</a:t>
                      </a:r>
                    </a:p>
                  </a:txBody>
                  <a:tcPr marL="50171" marR="50171" marT="25086" marB="25086"/>
                </a:tc>
                <a:tc>
                  <a:txBody>
                    <a:bodyPr/>
                    <a:lstStyle/>
                    <a:p>
                      <a:pPr algn="ctr"/>
                      <a:r>
                        <a:rPr lang="en-US" sz="1000" dirty="0"/>
                        <a:t>0</a:t>
                      </a:r>
                    </a:p>
                  </a:txBody>
                  <a:tcPr marL="50171" marR="50171" marT="25086" marB="25086"/>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dirty="0"/>
                        <a:t>0</a:t>
                      </a:r>
                    </a:p>
                  </a:txBody>
                  <a:tcPr marL="50171" marR="50171" marT="25086" marB="25086"/>
                </a:tc>
                <a:tc>
                  <a:txBody>
                    <a:bodyPr/>
                    <a:lstStyle/>
                    <a:p>
                      <a:pPr algn="ctr"/>
                      <a:r>
                        <a:rPr lang="en-US" sz="1000" dirty="0">
                          <a:solidFill>
                            <a:schemeClr val="bg1">
                              <a:lumMod val="65000"/>
                            </a:schemeClr>
                          </a:solidFill>
                        </a:rPr>
                        <a:t>1/4</a:t>
                      </a:r>
                    </a:p>
                  </a:txBody>
                  <a:tcPr marL="50171" marR="50171" marT="25086" marB="25086"/>
                </a:tc>
                <a:extLst>
                  <a:ext uri="{0D108BD9-81ED-4DB2-BD59-A6C34878D82A}">
                    <a16:rowId xmlns:a16="http://schemas.microsoft.com/office/drawing/2014/main" val="113169308"/>
                  </a:ext>
                </a:extLst>
              </a:tr>
              <a:tr h="203472">
                <a:tc>
                  <a:txBody>
                    <a:bodyPr/>
                    <a:lstStyle/>
                    <a:p>
                      <a:pPr algn="ctr"/>
                      <a:r>
                        <a:rPr lang="en-US" sz="1000" dirty="0"/>
                        <a:t>2</a:t>
                      </a:r>
                    </a:p>
                  </a:txBody>
                  <a:tcPr marL="50171" marR="50171" marT="25086" marB="25086"/>
                </a:tc>
                <a:tc>
                  <a:txBody>
                    <a:bodyPr/>
                    <a:lstStyle/>
                    <a:p>
                      <a:pPr algn="ctr"/>
                      <a:r>
                        <a:rPr lang="en-US" sz="1000" dirty="0"/>
                        <a:t>0</a:t>
                      </a:r>
                    </a:p>
                  </a:txBody>
                  <a:tcPr marL="50171" marR="50171" marT="25086" marB="25086"/>
                </a:tc>
                <a:tc>
                  <a:txBody>
                    <a:bodyPr/>
                    <a:lstStyle/>
                    <a:p>
                      <a:pPr algn="ctr"/>
                      <a:r>
                        <a:rPr lang="en-US" sz="1000" dirty="0"/>
                        <a:t>0</a:t>
                      </a:r>
                    </a:p>
                  </a:txBody>
                  <a:tcPr marL="50171" marR="50171" marT="25086" marB="25086"/>
                </a:tc>
                <a:tc>
                  <a:txBody>
                    <a:bodyPr/>
                    <a:lstStyle/>
                    <a:p>
                      <a:pPr algn="ctr"/>
                      <a:r>
                        <a:rPr lang="en-US" sz="1000" dirty="0">
                          <a:solidFill>
                            <a:schemeClr val="bg1">
                              <a:lumMod val="65000"/>
                            </a:schemeClr>
                          </a:solidFill>
                        </a:rPr>
                        <a:t>1/4</a:t>
                      </a:r>
                    </a:p>
                  </a:txBody>
                  <a:tcPr marL="50171" marR="50171" marT="25086" marB="25086"/>
                </a:tc>
                <a:extLst>
                  <a:ext uri="{0D108BD9-81ED-4DB2-BD59-A6C34878D82A}">
                    <a16:rowId xmlns:a16="http://schemas.microsoft.com/office/drawing/2014/main" val="3990381016"/>
                  </a:ext>
                </a:extLst>
              </a:tr>
              <a:tr h="203472">
                <a:tc>
                  <a:txBody>
                    <a:bodyPr/>
                    <a:lstStyle/>
                    <a:p>
                      <a:pPr algn="ctr"/>
                      <a:r>
                        <a:rPr lang="en-US" sz="1000" dirty="0"/>
                        <a:t>2</a:t>
                      </a:r>
                    </a:p>
                  </a:txBody>
                  <a:tcPr marL="50171" marR="50171" marT="25086" marB="25086">
                    <a:lnB w="12700" cap="flat" cmpd="sng" algn="ctr">
                      <a:solidFill>
                        <a:schemeClr val="tx1"/>
                      </a:solidFill>
                      <a:prstDash val="solid"/>
                      <a:round/>
                      <a:headEnd type="none" w="med" len="med"/>
                      <a:tailEnd type="none" w="med" len="med"/>
                    </a:lnB>
                  </a:tcPr>
                </a:tc>
                <a:tc>
                  <a:txBody>
                    <a:bodyPr/>
                    <a:lstStyle/>
                    <a:p>
                      <a:pPr algn="ctr"/>
                      <a:r>
                        <a:rPr lang="en-US" sz="1000" dirty="0"/>
                        <a:t>1</a:t>
                      </a:r>
                    </a:p>
                  </a:txBody>
                  <a:tcPr marL="50171" marR="50171" marT="25086" marB="25086">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dirty="0">
                          <a:solidFill>
                            <a:schemeClr val="bg1">
                              <a:lumMod val="65000"/>
                            </a:schemeClr>
                          </a:solidFill>
                        </a:rPr>
                        <a:t>0</a:t>
                      </a:r>
                    </a:p>
                  </a:txBody>
                  <a:tcPr marL="50171" marR="50171" marT="25086" marB="25086">
                    <a:lnB w="12700" cap="flat" cmpd="sng" algn="ctr">
                      <a:solidFill>
                        <a:schemeClr val="tx1"/>
                      </a:solidFill>
                      <a:prstDash val="solid"/>
                      <a:round/>
                      <a:headEnd type="none" w="med" len="med"/>
                      <a:tailEnd type="none" w="med" len="med"/>
                    </a:lnB>
                  </a:tcPr>
                </a:tc>
                <a:tc>
                  <a:txBody>
                    <a:bodyPr/>
                    <a:lstStyle/>
                    <a:p>
                      <a:pPr algn="ctr"/>
                      <a:r>
                        <a:rPr lang="en-US" sz="1000" dirty="0"/>
                        <a:t>1/4</a:t>
                      </a:r>
                    </a:p>
                  </a:txBody>
                  <a:tcPr marL="50171" marR="50171" marT="25086" marB="25086">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98422865"/>
                  </a:ext>
                </a:extLst>
              </a:tr>
              <a:tr h="203472">
                <a:tc>
                  <a:txBody>
                    <a:bodyPr/>
                    <a:lstStyle/>
                    <a:p>
                      <a:pPr algn="ctr"/>
                      <a:endParaRPr lang="en-US" sz="1000" dirty="0"/>
                    </a:p>
                  </a:txBody>
                  <a:tcPr marL="50171" marR="50171" marT="25086" marB="25086">
                    <a:lnT w="12700" cap="flat" cmpd="sng" algn="ctr">
                      <a:solidFill>
                        <a:schemeClr val="tx1"/>
                      </a:solidFill>
                      <a:prstDash val="solid"/>
                      <a:round/>
                      <a:headEnd type="none" w="med" len="med"/>
                      <a:tailEnd type="none" w="med" len="med"/>
                    </a:lnT>
                  </a:tcPr>
                </a:tc>
                <a:tc>
                  <a:txBody>
                    <a:bodyPr/>
                    <a:lstStyle/>
                    <a:p>
                      <a:pPr algn="ctr"/>
                      <a:endParaRPr lang="en-US" sz="1000" dirty="0"/>
                    </a:p>
                  </a:txBody>
                  <a:tcPr marL="50171" marR="50171" marT="25086" marB="25086">
                    <a:lnT w="12700" cap="flat" cmpd="sng" algn="ctr">
                      <a:solidFill>
                        <a:schemeClr val="tx1"/>
                      </a:solidFill>
                      <a:prstDash val="solid"/>
                      <a:round/>
                      <a:headEnd type="none" w="med" len="med"/>
                      <a:tailEnd type="none" w="med" len="med"/>
                    </a:lnT>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dirty="0"/>
                        <a:t>0</a:t>
                      </a:r>
                    </a:p>
                  </a:txBody>
                  <a:tcPr marL="50171" marR="50171" marT="25086" marB="25086">
                    <a:lnT w="12700" cap="flat" cmpd="sng" algn="ctr">
                      <a:solidFill>
                        <a:schemeClr val="tx1"/>
                      </a:solidFill>
                      <a:prstDash val="solid"/>
                      <a:round/>
                      <a:headEnd type="none" w="med" len="med"/>
                      <a:tailEnd type="none" w="med" len="med"/>
                    </a:lnT>
                  </a:tcPr>
                </a:tc>
                <a:tc>
                  <a:txBody>
                    <a:bodyPr/>
                    <a:lstStyle/>
                    <a:p>
                      <a:pPr algn="ctr"/>
                      <a:r>
                        <a:rPr lang="en-US" sz="1000" dirty="0"/>
                        <a:t>.25</a:t>
                      </a:r>
                    </a:p>
                  </a:txBody>
                  <a:tcPr marL="50171" marR="50171" marT="25086" marB="25086">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4015463560"/>
                  </a:ext>
                </a:extLst>
              </a:tr>
            </a:tbl>
          </a:graphicData>
        </a:graphic>
      </p:graphicFrame>
      <p:graphicFrame>
        <p:nvGraphicFramePr>
          <p:cNvPr id="10" name="Content Placeholder 8"/>
          <p:cNvGraphicFramePr>
            <a:graphicFrameLocks/>
          </p:cNvGraphicFramePr>
          <p:nvPr/>
        </p:nvGraphicFramePr>
        <p:xfrm>
          <a:off x="6778172" y="2743200"/>
          <a:ext cx="1576388" cy="2110008"/>
        </p:xfrm>
        <a:graphic>
          <a:graphicData uri="http://schemas.openxmlformats.org/drawingml/2006/table">
            <a:tbl>
              <a:tblPr firstRow="1" bandRow="1">
                <a:tableStyleId>{5C22544A-7EE6-4342-B048-85BDC9FD1C3A}</a:tableStyleId>
              </a:tblPr>
              <a:tblGrid>
                <a:gridCol w="394097">
                  <a:extLst>
                    <a:ext uri="{9D8B030D-6E8A-4147-A177-3AD203B41FA5}">
                      <a16:colId xmlns:a16="http://schemas.microsoft.com/office/drawing/2014/main" val="3513371150"/>
                    </a:ext>
                  </a:extLst>
                </a:gridCol>
                <a:gridCol w="394097">
                  <a:extLst>
                    <a:ext uri="{9D8B030D-6E8A-4147-A177-3AD203B41FA5}">
                      <a16:colId xmlns:a16="http://schemas.microsoft.com/office/drawing/2014/main" val="3996987234"/>
                    </a:ext>
                  </a:extLst>
                </a:gridCol>
                <a:gridCol w="394097">
                  <a:extLst>
                    <a:ext uri="{9D8B030D-6E8A-4147-A177-3AD203B41FA5}">
                      <a16:colId xmlns:a16="http://schemas.microsoft.com/office/drawing/2014/main" val="2243984000"/>
                    </a:ext>
                  </a:extLst>
                </a:gridCol>
                <a:gridCol w="394097">
                  <a:extLst>
                    <a:ext uri="{9D8B030D-6E8A-4147-A177-3AD203B41FA5}">
                      <a16:colId xmlns:a16="http://schemas.microsoft.com/office/drawing/2014/main" val="3254593173"/>
                    </a:ext>
                  </a:extLst>
                </a:gridCol>
              </a:tblGrid>
              <a:tr h="203472">
                <a:tc>
                  <a:txBody>
                    <a:bodyPr/>
                    <a:lstStyle/>
                    <a:p>
                      <a:pPr algn="ctr"/>
                      <a:r>
                        <a:rPr lang="en-US" sz="1000" dirty="0"/>
                        <a:t>Z</a:t>
                      </a:r>
                    </a:p>
                  </a:txBody>
                  <a:tcPr marL="50171" marR="50171" marT="25086" marB="25086"/>
                </a:tc>
                <a:tc>
                  <a:txBody>
                    <a:bodyPr/>
                    <a:lstStyle/>
                    <a:p>
                      <a:pPr algn="ctr"/>
                      <a:r>
                        <a:rPr lang="en-US" sz="1000" dirty="0"/>
                        <a:t>T</a:t>
                      </a:r>
                    </a:p>
                  </a:txBody>
                  <a:tcPr marL="50171" marR="50171" marT="25086" marB="25086"/>
                </a:tc>
                <a:tc>
                  <a:txBody>
                    <a:bodyPr/>
                    <a:lstStyle/>
                    <a:p>
                      <a:pPr algn="ctr"/>
                      <a:r>
                        <a:rPr lang="en-US" sz="1000" dirty="0"/>
                        <a:t>Y0</a:t>
                      </a:r>
                    </a:p>
                  </a:txBody>
                  <a:tcPr marL="50171" marR="50171" marT="25086" marB="25086"/>
                </a:tc>
                <a:tc>
                  <a:txBody>
                    <a:bodyPr/>
                    <a:lstStyle/>
                    <a:p>
                      <a:pPr algn="ctr"/>
                      <a:r>
                        <a:rPr lang="en-US" sz="1000" dirty="0"/>
                        <a:t>Y1</a:t>
                      </a:r>
                    </a:p>
                  </a:txBody>
                  <a:tcPr marL="50171" marR="50171" marT="25086" marB="25086"/>
                </a:tc>
                <a:extLst>
                  <a:ext uri="{0D108BD9-81ED-4DB2-BD59-A6C34878D82A}">
                    <a16:rowId xmlns:a16="http://schemas.microsoft.com/office/drawing/2014/main" val="3550999402"/>
                  </a:ext>
                </a:extLst>
              </a:tr>
              <a:tr h="204742">
                <a:tc>
                  <a:txBody>
                    <a:bodyPr/>
                    <a:lstStyle/>
                    <a:p>
                      <a:pPr algn="ctr"/>
                      <a:r>
                        <a:rPr lang="en-US" sz="1100" dirty="0"/>
                        <a:t>1</a:t>
                      </a:r>
                    </a:p>
                  </a:txBody>
                  <a:tcPr marL="54655" marR="54655" marT="27327" marB="27327"/>
                </a:tc>
                <a:tc>
                  <a:txBody>
                    <a:bodyPr/>
                    <a:lstStyle/>
                    <a:p>
                      <a:pPr algn="ctr"/>
                      <a:r>
                        <a:rPr lang="en-US" sz="1100" dirty="0"/>
                        <a:t>1</a:t>
                      </a:r>
                    </a:p>
                  </a:txBody>
                  <a:tcPr marL="54655" marR="54655" marT="27327" marB="27327"/>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solidFill>
                            <a:schemeClr val="bg1">
                              <a:lumMod val="65000"/>
                            </a:schemeClr>
                          </a:solidFill>
                        </a:rPr>
                        <a:t>0</a:t>
                      </a:r>
                    </a:p>
                  </a:txBody>
                  <a:tcPr marL="54655" marR="54655" marT="27327" marB="27327"/>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t>2</a:t>
                      </a:r>
                    </a:p>
                  </a:txBody>
                  <a:tcPr marL="54655" marR="54655" marT="27327" marB="27327"/>
                </a:tc>
                <a:extLst>
                  <a:ext uri="{0D108BD9-81ED-4DB2-BD59-A6C34878D82A}">
                    <a16:rowId xmlns:a16="http://schemas.microsoft.com/office/drawing/2014/main" val="34464470"/>
                  </a:ext>
                </a:extLst>
              </a:tr>
              <a:tr h="203472">
                <a:tc>
                  <a:txBody>
                    <a:bodyPr/>
                    <a:lstStyle/>
                    <a:p>
                      <a:pPr algn="ctr"/>
                      <a:r>
                        <a:rPr lang="en-US" sz="1100" dirty="0"/>
                        <a:t>1</a:t>
                      </a:r>
                    </a:p>
                  </a:txBody>
                  <a:tcPr marL="54655" marR="54655" marT="27327" marB="27327"/>
                </a:tc>
                <a:tc>
                  <a:txBody>
                    <a:bodyPr/>
                    <a:lstStyle/>
                    <a:p>
                      <a:pPr algn="ctr"/>
                      <a:r>
                        <a:rPr lang="en-US" sz="1100" dirty="0"/>
                        <a:t>1</a:t>
                      </a:r>
                    </a:p>
                  </a:txBody>
                  <a:tcPr marL="54655" marR="54655" marT="27327" marB="27327"/>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solidFill>
                            <a:schemeClr val="bg1">
                              <a:lumMod val="65000"/>
                            </a:schemeClr>
                          </a:solidFill>
                        </a:rPr>
                        <a:t>0</a:t>
                      </a:r>
                    </a:p>
                  </a:txBody>
                  <a:tcPr marL="54655" marR="54655" marT="27327" marB="27327"/>
                </a:tc>
                <a:tc>
                  <a:txBody>
                    <a:bodyPr/>
                    <a:lstStyle/>
                    <a:p>
                      <a:pPr algn="ctr"/>
                      <a:r>
                        <a:rPr lang="en-US" sz="1100" dirty="0"/>
                        <a:t>2</a:t>
                      </a:r>
                    </a:p>
                  </a:txBody>
                  <a:tcPr marL="54655" marR="54655" marT="27327" marB="27327"/>
                </a:tc>
                <a:extLst>
                  <a:ext uri="{0D108BD9-81ED-4DB2-BD59-A6C34878D82A}">
                    <a16:rowId xmlns:a16="http://schemas.microsoft.com/office/drawing/2014/main" val="2637768270"/>
                  </a:ext>
                </a:extLst>
              </a:tr>
              <a:tr h="203472">
                <a:tc>
                  <a:txBody>
                    <a:bodyPr/>
                    <a:lstStyle/>
                    <a:p>
                      <a:pPr algn="ctr"/>
                      <a:r>
                        <a:rPr lang="en-US" sz="1100" dirty="0"/>
                        <a:t>1</a:t>
                      </a:r>
                    </a:p>
                  </a:txBody>
                  <a:tcPr marL="54655" marR="54655" marT="27327" marB="27327"/>
                </a:tc>
                <a:tc>
                  <a:txBody>
                    <a:bodyPr/>
                    <a:lstStyle/>
                    <a:p>
                      <a:pPr algn="ctr"/>
                      <a:r>
                        <a:rPr lang="en-US" sz="1100" dirty="0"/>
                        <a:t>1</a:t>
                      </a:r>
                    </a:p>
                  </a:txBody>
                  <a:tcPr marL="54655" marR="54655" marT="27327" marB="27327"/>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solidFill>
                            <a:schemeClr val="bg1">
                              <a:lumMod val="65000"/>
                            </a:schemeClr>
                          </a:solidFill>
                        </a:rPr>
                        <a:t>0</a:t>
                      </a:r>
                    </a:p>
                  </a:txBody>
                  <a:tcPr marL="54655" marR="54655" marT="27327" marB="27327"/>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t>2</a:t>
                      </a:r>
                    </a:p>
                  </a:txBody>
                  <a:tcPr marL="54655" marR="54655" marT="27327" marB="27327"/>
                </a:tc>
                <a:extLst>
                  <a:ext uri="{0D108BD9-81ED-4DB2-BD59-A6C34878D82A}">
                    <a16:rowId xmlns:a16="http://schemas.microsoft.com/office/drawing/2014/main" val="4074711065"/>
                  </a:ext>
                </a:extLst>
              </a:tr>
              <a:tr h="203472">
                <a:tc>
                  <a:txBody>
                    <a:bodyPr/>
                    <a:lstStyle/>
                    <a:p>
                      <a:pPr algn="ctr"/>
                      <a:r>
                        <a:rPr lang="en-US" sz="1100" dirty="0"/>
                        <a:t>1</a:t>
                      </a:r>
                    </a:p>
                  </a:txBody>
                  <a:tcPr marL="54655" marR="54655" marT="27327" marB="27327"/>
                </a:tc>
                <a:tc>
                  <a:txBody>
                    <a:bodyPr/>
                    <a:lstStyle/>
                    <a:p>
                      <a:pPr algn="ctr"/>
                      <a:r>
                        <a:rPr lang="en-US" sz="1100" dirty="0"/>
                        <a:t>0</a:t>
                      </a:r>
                    </a:p>
                  </a:txBody>
                  <a:tcPr marL="54655" marR="54655" marT="27327" marB="27327"/>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t>0</a:t>
                      </a:r>
                    </a:p>
                  </a:txBody>
                  <a:tcPr marL="54655" marR="54655" marT="27327" marB="27327"/>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solidFill>
                            <a:schemeClr val="bg1">
                              <a:lumMod val="65000"/>
                            </a:schemeClr>
                          </a:solidFill>
                        </a:rPr>
                        <a:t>2</a:t>
                      </a:r>
                    </a:p>
                  </a:txBody>
                  <a:tcPr marL="54655" marR="54655" marT="27327" marB="27327"/>
                </a:tc>
                <a:extLst>
                  <a:ext uri="{0D108BD9-81ED-4DB2-BD59-A6C34878D82A}">
                    <a16:rowId xmlns:a16="http://schemas.microsoft.com/office/drawing/2014/main" val="2410159313"/>
                  </a:ext>
                </a:extLst>
              </a:tr>
              <a:tr h="203472">
                <a:tc>
                  <a:txBody>
                    <a:bodyPr/>
                    <a:lstStyle/>
                    <a:p>
                      <a:pPr algn="ctr"/>
                      <a:endParaRPr lang="en-US" sz="1000" dirty="0"/>
                    </a:p>
                  </a:txBody>
                  <a:tcPr marL="50171" marR="50171" marT="25086" marB="25086"/>
                </a:tc>
                <a:tc>
                  <a:txBody>
                    <a:bodyPr/>
                    <a:lstStyle/>
                    <a:p>
                      <a:pPr algn="ctr"/>
                      <a:endParaRPr lang="en-US" sz="1000" dirty="0"/>
                    </a:p>
                  </a:txBody>
                  <a:tcPr marL="50171" marR="50171" marT="25086" marB="25086"/>
                </a:tc>
                <a:tc>
                  <a:txBody>
                    <a:bodyPr/>
                    <a:lstStyle/>
                    <a:p>
                      <a:pPr algn="ctr"/>
                      <a:endParaRPr lang="en-US" sz="1000" dirty="0"/>
                    </a:p>
                  </a:txBody>
                  <a:tcPr marL="50171" marR="50171" marT="25086" marB="25086"/>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000" dirty="0"/>
                    </a:p>
                  </a:txBody>
                  <a:tcPr marL="50171" marR="50171" marT="25086" marB="25086"/>
                </a:tc>
                <a:extLst>
                  <a:ext uri="{0D108BD9-81ED-4DB2-BD59-A6C34878D82A}">
                    <a16:rowId xmlns:a16="http://schemas.microsoft.com/office/drawing/2014/main" val="752497002"/>
                  </a:ext>
                </a:extLst>
              </a:tr>
              <a:tr h="203472">
                <a:tc>
                  <a:txBody>
                    <a:bodyPr/>
                    <a:lstStyle/>
                    <a:p>
                      <a:pPr algn="ctr"/>
                      <a:endParaRPr lang="en-US" sz="1000" dirty="0"/>
                    </a:p>
                  </a:txBody>
                  <a:tcPr marL="50171" marR="50171" marT="25086" marB="25086"/>
                </a:tc>
                <a:tc>
                  <a:txBody>
                    <a:bodyPr/>
                    <a:lstStyle/>
                    <a:p>
                      <a:pPr algn="ctr"/>
                      <a:endParaRPr lang="en-US" sz="1000" dirty="0"/>
                    </a:p>
                  </a:txBody>
                  <a:tcPr marL="50171" marR="50171" marT="25086" marB="25086"/>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000" dirty="0"/>
                    </a:p>
                  </a:txBody>
                  <a:tcPr marL="50171" marR="50171" marT="25086" marB="25086"/>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000" dirty="0"/>
                    </a:p>
                  </a:txBody>
                  <a:tcPr marL="50171" marR="50171" marT="25086" marB="25086"/>
                </a:tc>
                <a:extLst>
                  <a:ext uri="{0D108BD9-81ED-4DB2-BD59-A6C34878D82A}">
                    <a16:rowId xmlns:a16="http://schemas.microsoft.com/office/drawing/2014/main" val="113169308"/>
                  </a:ext>
                </a:extLst>
              </a:tr>
              <a:tr h="203472">
                <a:tc>
                  <a:txBody>
                    <a:bodyPr/>
                    <a:lstStyle/>
                    <a:p>
                      <a:pPr algn="ctr"/>
                      <a:endParaRPr lang="en-US" sz="1000" dirty="0"/>
                    </a:p>
                  </a:txBody>
                  <a:tcPr marL="50171" marR="50171" marT="25086" marB="25086"/>
                </a:tc>
                <a:tc>
                  <a:txBody>
                    <a:bodyPr/>
                    <a:lstStyle/>
                    <a:p>
                      <a:pPr algn="ctr"/>
                      <a:endParaRPr lang="en-US" sz="1000" dirty="0"/>
                    </a:p>
                  </a:txBody>
                  <a:tcPr marL="50171" marR="50171" marT="25086" marB="25086"/>
                </a:tc>
                <a:tc>
                  <a:txBody>
                    <a:bodyPr/>
                    <a:lstStyle/>
                    <a:p>
                      <a:pPr algn="ctr"/>
                      <a:endParaRPr lang="en-US" sz="1000" dirty="0"/>
                    </a:p>
                  </a:txBody>
                  <a:tcPr marL="50171" marR="50171" marT="25086" marB="25086"/>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000" dirty="0"/>
                    </a:p>
                  </a:txBody>
                  <a:tcPr marL="50171" marR="50171" marT="25086" marB="25086"/>
                </a:tc>
                <a:extLst>
                  <a:ext uri="{0D108BD9-81ED-4DB2-BD59-A6C34878D82A}">
                    <a16:rowId xmlns:a16="http://schemas.microsoft.com/office/drawing/2014/main" val="3990381016"/>
                  </a:ext>
                </a:extLst>
              </a:tr>
              <a:tr h="203472">
                <a:tc>
                  <a:txBody>
                    <a:bodyPr/>
                    <a:lstStyle/>
                    <a:p>
                      <a:pPr algn="ctr"/>
                      <a:endParaRPr lang="en-US" sz="1000" dirty="0"/>
                    </a:p>
                  </a:txBody>
                  <a:tcPr marL="50171" marR="50171" marT="25086" marB="25086">
                    <a:lnB w="12700" cap="flat" cmpd="sng" algn="ctr">
                      <a:solidFill>
                        <a:schemeClr val="tx1"/>
                      </a:solidFill>
                      <a:prstDash val="solid"/>
                      <a:round/>
                      <a:headEnd type="none" w="med" len="med"/>
                      <a:tailEnd type="none" w="med" len="med"/>
                    </a:lnB>
                  </a:tcPr>
                </a:tc>
                <a:tc>
                  <a:txBody>
                    <a:bodyPr/>
                    <a:lstStyle/>
                    <a:p>
                      <a:pPr algn="ctr"/>
                      <a:endParaRPr lang="en-US" sz="1000" dirty="0"/>
                    </a:p>
                  </a:txBody>
                  <a:tcPr marL="50171" marR="50171" marT="25086" marB="25086">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000" dirty="0"/>
                    </a:p>
                  </a:txBody>
                  <a:tcPr marL="50171" marR="50171" marT="25086" marB="25086">
                    <a:lnB w="12700" cap="flat" cmpd="sng" algn="ctr">
                      <a:solidFill>
                        <a:schemeClr val="tx1"/>
                      </a:solidFill>
                      <a:prstDash val="solid"/>
                      <a:round/>
                      <a:headEnd type="none" w="med" len="med"/>
                      <a:tailEnd type="none" w="med" len="med"/>
                    </a:lnB>
                  </a:tcPr>
                </a:tc>
                <a:tc>
                  <a:txBody>
                    <a:bodyPr/>
                    <a:lstStyle/>
                    <a:p>
                      <a:pPr algn="ctr"/>
                      <a:endParaRPr lang="en-US" sz="1000" dirty="0"/>
                    </a:p>
                  </a:txBody>
                  <a:tcPr marL="50171" marR="50171" marT="25086" marB="25086">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98422865"/>
                  </a:ext>
                </a:extLst>
              </a:tr>
              <a:tr h="203472">
                <a:tc>
                  <a:txBody>
                    <a:bodyPr/>
                    <a:lstStyle/>
                    <a:p>
                      <a:pPr algn="ctr"/>
                      <a:endParaRPr lang="en-US" sz="1000" dirty="0"/>
                    </a:p>
                  </a:txBody>
                  <a:tcPr marL="50171" marR="50171" marT="25086" marB="25086">
                    <a:lnT w="12700" cap="flat" cmpd="sng" algn="ctr">
                      <a:solidFill>
                        <a:schemeClr val="tx1"/>
                      </a:solidFill>
                      <a:prstDash val="solid"/>
                      <a:round/>
                      <a:headEnd type="none" w="med" len="med"/>
                      <a:tailEnd type="none" w="med" len="med"/>
                    </a:lnT>
                  </a:tcPr>
                </a:tc>
                <a:tc>
                  <a:txBody>
                    <a:bodyPr/>
                    <a:lstStyle/>
                    <a:p>
                      <a:pPr algn="ctr"/>
                      <a:endParaRPr lang="en-US" sz="1000" dirty="0"/>
                    </a:p>
                  </a:txBody>
                  <a:tcPr marL="50171" marR="50171" marT="25086" marB="25086">
                    <a:lnT w="12700" cap="flat" cmpd="sng" algn="ctr">
                      <a:solidFill>
                        <a:schemeClr val="tx1"/>
                      </a:solidFill>
                      <a:prstDash val="solid"/>
                      <a:round/>
                      <a:headEnd type="none" w="med" len="med"/>
                      <a:tailEnd type="none" w="med" len="med"/>
                    </a:lnT>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dirty="0"/>
                        <a:t>0</a:t>
                      </a:r>
                    </a:p>
                  </a:txBody>
                  <a:tcPr marL="50171" marR="50171" marT="25086" marB="25086">
                    <a:lnT w="12700" cap="flat" cmpd="sng" algn="ctr">
                      <a:solidFill>
                        <a:schemeClr val="tx1"/>
                      </a:solidFill>
                      <a:prstDash val="solid"/>
                      <a:round/>
                      <a:headEnd type="none" w="med" len="med"/>
                      <a:tailEnd type="none" w="med" len="med"/>
                    </a:lnT>
                  </a:tcPr>
                </a:tc>
                <a:tc>
                  <a:txBody>
                    <a:bodyPr/>
                    <a:lstStyle/>
                    <a:p>
                      <a:pPr algn="ctr"/>
                      <a:r>
                        <a:rPr lang="en-US" sz="1000" dirty="0"/>
                        <a:t>2</a:t>
                      </a:r>
                    </a:p>
                  </a:txBody>
                  <a:tcPr marL="50171" marR="50171" marT="25086" marB="25086">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4015463560"/>
                  </a:ext>
                </a:extLst>
              </a:tr>
            </a:tbl>
          </a:graphicData>
        </a:graphic>
      </p:graphicFrame>
      <p:cxnSp>
        <p:nvCxnSpPr>
          <p:cNvPr id="11" name="Straight Arrow Connector 10"/>
          <p:cNvCxnSpPr/>
          <p:nvPr/>
        </p:nvCxnSpPr>
        <p:spPr>
          <a:xfrm>
            <a:off x="5457524" y="460015"/>
            <a:ext cx="927234" cy="56789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2" name="Straight Arrow Connector 11"/>
          <p:cNvCxnSpPr/>
          <p:nvPr/>
        </p:nvCxnSpPr>
        <p:spPr>
          <a:xfrm>
            <a:off x="8957659" y="2679405"/>
            <a:ext cx="927234" cy="56789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 name="TextBox 2"/>
          <p:cNvSpPr txBox="1"/>
          <p:nvPr/>
        </p:nvSpPr>
        <p:spPr>
          <a:xfrm>
            <a:off x="9421276" y="3431253"/>
            <a:ext cx="2015295" cy="369332"/>
          </a:xfrm>
          <a:prstGeom prst="rect">
            <a:avLst/>
          </a:prstGeom>
          <a:noFill/>
        </p:spPr>
        <p:txBody>
          <a:bodyPr wrap="none" rtlCol="0">
            <a:spAutoFit/>
          </a:bodyPr>
          <a:lstStyle/>
          <a:p>
            <a:r>
              <a:rPr lang="en-US" dirty="0"/>
              <a:t>(.25 + 2) / 2 = 1.125</a:t>
            </a:r>
          </a:p>
        </p:txBody>
      </p:sp>
    </p:spTree>
    <p:extLst>
      <p:ext uri="{BB962C8B-B14F-4D97-AF65-F5344CB8AC3E}">
        <p14:creationId xmlns:p14="http://schemas.microsoft.com/office/powerpoint/2010/main" val="327917823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Adjustment</a:t>
            </a:r>
          </a:p>
        </p:txBody>
      </p:sp>
      <p:sp>
        <p:nvSpPr>
          <p:cNvPr id="3" name="Content Placeholder 2"/>
          <p:cNvSpPr>
            <a:spLocks noGrp="1"/>
          </p:cNvSpPr>
          <p:nvPr>
            <p:ph idx="1"/>
          </p:nvPr>
        </p:nvSpPr>
        <p:spPr/>
        <p:txBody>
          <a:bodyPr>
            <a:normAutofit fontScale="92500" lnSpcReduction="10000"/>
          </a:bodyPr>
          <a:lstStyle/>
          <a:p>
            <a:r>
              <a:rPr lang="en-US" dirty="0"/>
              <a:t>In the previous slide we saw the fundamental idea behind adjustment</a:t>
            </a:r>
          </a:p>
          <a:p>
            <a:endParaRPr lang="en-US" dirty="0"/>
          </a:p>
          <a:p>
            <a:r>
              <a:rPr lang="en-US" dirty="0"/>
              <a:t>Using a model (here just modeling means within strata of a covariate) and estimating effects within strata of units that are identical </a:t>
            </a:r>
          </a:p>
          <a:p>
            <a:endParaRPr lang="en-US" dirty="0"/>
          </a:p>
          <a:p>
            <a:r>
              <a:rPr lang="en-US" dirty="0"/>
              <a:t>We may also use this model to estimate potential outcomes</a:t>
            </a:r>
          </a:p>
          <a:p>
            <a:pPr marL="0" indent="0">
              <a:buNone/>
            </a:pPr>
            <a:endParaRPr lang="en-US" dirty="0"/>
          </a:p>
          <a:p>
            <a:pPr marL="0" indent="0">
              <a:buNone/>
            </a:pPr>
            <a:endParaRPr lang="en-US" dirty="0"/>
          </a:p>
          <a:p>
            <a:r>
              <a:rPr lang="en-US" dirty="0"/>
              <a:t>Conditional </a:t>
            </a:r>
            <a:r>
              <a:rPr lang="en-US" dirty="0" err="1"/>
              <a:t>ignorability</a:t>
            </a:r>
            <a:r>
              <a:rPr lang="en-US" dirty="0"/>
              <a:t> must hold</a:t>
            </a:r>
          </a:p>
        </p:txBody>
      </p:sp>
      <p:sp>
        <p:nvSpPr>
          <p:cNvPr id="4" name="Slide Number Placeholder 3"/>
          <p:cNvSpPr>
            <a:spLocks noGrp="1"/>
          </p:cNvSpPr>
          <p:nvPr>
            <p:ph type="sldNum" sz="quarter" idx="12"/>
          </p:nvPr>
        </p:nvSpPr>
        <p:spPr/>
        <p:txBody>
          <a:bodyPr/>
          <a:lstStyle/>
          <a:p>
            <a:fld id="{5F3DA2C8-5B72-4388-8D1E-72C210589DD5}" type="slidenum">
              <a:rPr lang="en-US" smtClean="0"/>
              <a:t>99</a:t>
            </a:fld>
            <a:endParaRPr lang="en-US"/>
          </a:p>
        </p:txBody>
      </p:sp>
    </p:spTree>
    <p:extLst>
      <p:ext uri="{BB962C8B-B14F-4D97-AF65-F5344CB8AC3E}">
        <p14:creationId xmlns:p14="http://schemas.microsoft.com/office/powerpoint/2010/main" val="160797562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a:tailEnd type="triangle"/>
        </a:ln>
      </a:spPr>
      <a:bodyPr/>
      <a:lstStyle/>
      <a:style>
        <a:lnRef idx="1">
          <a:schemeClr val="dk1"/>
        </a:lnRef>
        <a:fillRef idx="0">
          <a:schemeClr val="dk1"/>
        </a:fillRef>
        <a:effectRef idx="0">
          <a:schemeClr val="dk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33454</TotalTime>
  <Words>5325</Words>
  <Application>Microsoft Office PowerPoint</Application>
  <PresentationFormat>Widescreen</PresentationFormat>
  <Paragraphs>1500</Paragraphs>
  <Slides>196</Slides>
  <Notes>23</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196</vt:i4>
      </vt:variant>
    </vt:vector>
  </HeadingPairs>
  <TitlesOfParts>
    <vt:vector size="205" baseType="lpstr">
      <vt:lpstr>Arial</vt:lpstr>
      <vt:lpstr>Calibri</vt:lpstr>
      <vt:lpstr>Calibri Light</vt:lpstr>
      <vt:lpstr>Cambria Math</vt:lpstr>
      <vt:lpstr>Roboto</vt:lpstr>
      <vt:lpstr>Times New Roman</vt:lpstr>
      <vt:lpstr>Wingdings</vt:lpstr>
      <vt:lpstr>Office Theme</vt:lpstr>
      <vt:lpstr>Equation</vt:lpstr>
      <vt:lpstr>Kausale Effekte in der Persönlichkeitspsychologie</vt:lpstr>
      <vt:lpstr>Wir brauchen nicht immer kausale Inferenz</vt:lpstr>
      <vt:lpstr>PowerPoint Presentation</vt:lpstr>
      <vt:lpstr>Wann brauchen wir kausale Inferenz?</vt:lpstr>
      <vt:lpstr>Kausalität </vt:lpstr>
      <vt:lpstr>Brainstorm</vt:lpstr>
      <vt:lpstr>(Wenig) Theorie und Grundlagen</vt:lpstr>
      <vt:lpstr>PowerPoint Presentation</vt:lpstr>
      <vt:lpstr>PowerPoint Presentation</vt:lpstr>
      <vt:lpstr>PowerPoint Presentation</vt:lpstr>
      <vt:lpstr>DAGs</vt:lpstr>
      <vt:lpstr>DAGs</vt:lpstr>
      <vt:lpstr>Pfade</vt:lpstr>
      <vt:lpstr>Strategien</vt:lpstr>
      <vt:lpstr>Unconfoundeness</vt:lpstr>
      <vt:lpstr>Instrumental variables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Exercise 1</vt:lpstr>
      <vt:lpstr>PowerPoint Presentation</vt:lpstr>
      <vt:lpstr>Front-door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Exercise 2</vt:lpstr>
      <vt:lpstr>PowerPoint Presentation</vt:lpstr>
      <vt:lpstr>Regression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Exercise 3</vt:lpstr>
      <vt:lpstr>PowerPoint Presentation</vt:lpstr>
      <vt:lpstr>Matching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Exercise 4</vt:lpstr>
      <vt:lpstr>PowerPoint Presentation</vt:lpstr>
      <vt:lpstr>Weighting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Final Exercise</vt:lpstr>
      <vt:lpstr>Datenbeispiel</vt:lpstr>
      <vt:lpstr>PowerPoint Presentation</vt:lpstr>
      <vt:lpstr>Schlusswort</vt:lpstr>
      <vt:lpstr>Suggested readings</vt:lpstr>
      <vt:lpstr>felix.thoemmes@cornell.edu  felixthoemmes.com  @felixthoemmes</vt:lpstr>
      <vt:lpstr>PowerPoint Presentation</vt:lpstr>
      <vt:lpstr>Extras</vt:lpstr>
      <vt:lpstr>τ = τ*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Adjustment</vt:lpstr>
      <vt:lpstr>Statistical aspects of adjustment</vt:lpstr>
      <vt:lpstr>Statistical aspects of adjustment</vt:lpstr>
      <vt:lpstr>Statistical aspects of adjustment</vt:lpstr>
      <vt:lpstr>Simple example</vt:lpstr>
      <vt:lpstr>PowerPoint Presentation</vt:lpstr>
      <vt:lpstr>Simple example</vt:lpstr>
      <vt:lpstr>Simple example</vt:lpstr>
      <vt:lpstr>Simple example</vt:lpstr>
      <vt:lpstr>Simple example</vt:lpstr>
      <vt:lpstr>Simple example</vt:lpstr>
      <vt:lpstr>Simple example</vt:lpstr>
      <vt:lpstr>emmeans example</vt:lpstr>
      <vt:lpstr>emmeans</vt:lpstr>
      <vt:lpstr>Regression and predicted values</vt:lpstr>
      <vt:lpstr>Regression and predicted values</vt:lpstr>
      <vt:lpstr>emmeans</vt:lpstr>
      <vt:lpstr>ANCOVA</vt:lpstr>
      <vt:lpstr>ANCOVA</vt:lpstr>
      <vt:lpstr>PowerPoint Presentation</vt:lpstr>
      <vt:lpstr>Effect estimation</vt:lpstr>
      <vt:lpstr>PowerPoint Presentation</vt:lpstr>
      <vt:lpstr>Categorical covariates</vt:lpstr>
      <vt:lpstr>ANCOVA </vt:lpstr>
      <vt:lpstr>ANCOVA</vt:lpstr>
      <vt:lpstr>Convex hull</vt:lpstr>
      <vt:lpstr>Convex hull</vt:lpstr>
      <vt:lpstr>PowerPoint Presentation</vt:lpstr>
      <vt:lpstr>Convex hull</vt:lpstr>
      <vt:lpstr>PowerPoint Presentation</vt:lpstr>
      <vt:lpstr>Regression adjustment workflow</vt:lpstr>
      <vt:lpstr>Matching</vt:lpstr>
      <vt:lpstr>Matching</vt:lpstr>
      <vt:lpstr>PowerPoint Presentation</vt:lpstr>
      <vt:lpstr>PowerPoint Presentation</vt:lpstr>
      <vt:lpstr>PowerPoint Presentation</vt:lpstr>
      <vt:lpstr>Matching</vt:lpstr>
      <vt:lpstr>Matching</vt:lpstr>
      <vt:lpstr>Propensity scores</vt:lpstr>
      <vt:lpstr>Propensity scores</vt:lpstr>
      <vt:lpstr>Propensity scores</vt:lpstr>
      <vt:lpstr>Example of balance property</vt:lpstr>
      <vt:lpstr>Example of balance property</vt:lpstr>
      <vt:lpstr>Propensity scores</vt:lpstr>
      <vt:lpstr>Propensity score</vt:lpstr>
      <vt:lpstr>PowerPoint Presentation</vt:lpstr>
      <vt:lpstr>Matching</vt:lpstr>
      <vt:lpstr>Propensity Score</vt:lpstr>
      <vt:lpstr>Propensity Score</vt:lpstr>
      <vt:lpstr>Propensity Score</vt:lpstr>
      <vt:lpstr>Propensity Score</vt:lpstr>
      <vt:lpstr>NN - matching</vt:lpstr>
      <vt:lpstr>Kernel - matching</vt:lpstr>
      <vt:lpstr>Trade-offs</vt:lpstr>
      <vt:lpstr>Propensity Score</vt:lpstr>
      <vt:lpstr>Propensity Score</vt:lpstr>
      <vt:lpstr>Propensity Score</vt:lpstr>
      <vt:lpstr>PowerPoint Presentation</vt:lpstr>
      <vt:lpstr>Propensity Score</vt:lpstr>
      <vt:lpstr>Packages</vt:lpstr>
      <vt:lpstr>Propensity Score Workflow</vt:lpstr>
      <vt:lpstr>Weighting</vt:lpstr>
      <vt:lpstr>Weighting</vt:lpstr>
      <vt:lpstr>PowerPoint Presentation</vt:lpstr>
      <vt:lpstr>PowerPoint Presentation</vt:lpstr>
      <vt:lpstr>PowerPoint Presentation</vt:lpstr>
      <vt:lpstr>Weighting</vt:lpstr>
      <vt:lpstr>Weighting</vt:lpstr>
      <vt:lpstr>Statistical aspects of weighting</vt:lpstr>
      <vt:lpstr>Statistical aspects of weighting</vt:lpstr>
      <vt:lpstr>PowerPoint Presentation</vt:lpstr>
      <vt:lpstr>Statistical aspects of weighting</vt:lpstr>
      <vt:lpstr>Statistical aspects of weighting</vt:lpstr>
      <vt:lpstr>Statistical aspects of weighting</vt:lpstr>
      <vt:lpstr>Packages</vt:lpstr>
      <vt:lpstr>Weighting workflow</vt:lpstr>
      <vt:lpstr>Combining methods</vt:lpstr>
      <vt:lpstr>Combining methods</vt:lpstr>
      <vt:lpstr>Combining methods</vt:lpstr>
      <vt:lpstr>Combining methods</vt:lpstr>
      <vt:lpstr>Other identification strategies</vt:lpstr>
      <vt:lpstr>Selection on observables</vt:lpstr>
      <vt:lpstr>Other assumptions</vt:lpstr>
      <vt:lpstr>Instrumental variables</vt:lpstr>
      <vt:lpstr>Instrumental variables</vt:lpstr>
      <vt:lpstr>Instrumental variables</vt:lpstr>
      <vt:lpstr>Instrumental variables</vt:lpstr>
      <vt:lpstr>Instrumental variables</vt:lpstr>
      <vt:lpstr>Mechanisms</vt:lpstr>
      <vt:lpstr>Mechanisms</vt:lpstr>
      <vt:lpstr>Mechanisms</vt:lpstr>
      <vt:lpstr>Statistical aspects of mechanisms</vt:lpstr>
      <vt:lpstr>Complications</vt:lpstr>
      <vt:lpstr>Latent variables</vt:lpstr>
      <vt:lpstr>Missing data</vt:lpstr>
      <vt:lpstr>Machine learning</vt:lpstr>
      <vt:lpstr>Longitudinal data</vt:lpstr>
      <vt:lpstr>Indirect effects</vt:lpstr>
    </vt:vector>
  </TitlesOfParts>
  <Company>Cornell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fjt36-admin</dc:creator>
  <cp:lastModifiedBy>Felix J. Thoemmes</cp:lastModifiedBy>
  <cp:revision>104</cp:revision>
  <dcterms:created xsi:type="dcterms:W3CDTF">2018-07-09T15:40:08Z</dcterms:created>
  <dcterms:modified xsi:type="dcterms:W3CDTF">2022-06-22T15:10:08Z</dcterms:modified>
</cp:coreProperties>
</file>